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8" r:id="rId1"/>
  </p:sldMasterIdLst>
  <p:notesMasterIdLst>
    <p:notesMasterId r:id="rId21"/>
  </p:notesMasterIdLst>
  <p:handoutMasterIdLst>
    <p:handoutMasterId r:id="rId22"/>
  </p:handoutMasterIdLst>
  <p:sldIdLst>
    <p:sldId id="291" r:id="rId2"/>
    <p:sldId id="292" r:id="rId3"/>
    <p:sldId id="258" r:id="rId4"/>
    <p:sldId id="259" r:id="rId5"/>
    <p:sldId id="260" r:id="rId6"/>
    <p:sldId id="261" r:id="rId7"/>
    <p:sldId id="262" r:id="rId8"/>
    <p:sldId id="263" r:id="rId9"/>
    <p:sldId id="264" r:id="rId10"/>
    <p:sldId id="293" r:id="rId11"/>
    <p:sldId id="273" r:id="rId12"/>
    <p:sldId id="265" r:id="rId13"/>
    <p:sldId id="266" r:id="rId14"/>
    <p:sldId id="267" r:id="rId15"/>
    <p:sldId id="268" r:id="rId16"/>
    <p:sldId id="269" r:id="rId17"/>
    <p:sldId id="294" r:id="rId18"/>
    <p:sldId id="270" r:id="rId19"/>
    <p:sldId id="284" r:id="rId20"/>
  </p:sldIdLst>
  <p:sldSz cx="12188825"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9C64"/>
    <a:srgbClr val="9DA25E"/>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9" autoAdjust="0"/>
  </p:normalViewPr>
  <p:slideViewPr>
    <p:cSldViewPr>
      <p:cViewPr varScale="1">
        <p:scale>
          <a:sx n="48" d="100"/>
          <a:sy n="48" d="100"/>
        </p:scale>
        <p:origin x="53" y="778"/>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79577C-6327-4DDE-B2DB-FF49E23BF6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78F02E0E-EBA5-4E61-ABD4-44C00116507D}">
      <dgm:prSet/>
      <dgm:spPr/>
      <dgm:t>
        <a:bodyPr/>
        <a:lstStyle/>
        <a:p>
          <a:r>
            <a:rPr lang="en-US" dirty="0"/>
            <a:t>Fish &amp; Wildlife Protection &amp; Enhancement</a:t>
          </a:r>
        </a:p>
      </dgm:t>
    </dgm:pt>
    <dgm:pt modelId="{8086D252-4550-4746-846C-C47BF509245E}" type="parTrans" cxnId="{39225EAB-1D2C-4F3B-8108-1370B9F5F4F6}">
      <dgm:prSet/>
      <dgm:spPr/>
      <dgm:t>
        <a:bodyPr/>
        <a:lstStyle/>
        <a:p>
          <a:endParaRPr lang="en-US"/>
        </a:p>
      </dgm:t>
    </dgm:pt>
    <dgm:pt modelId="{70D0D79F-66B3-4B1E-8E57-F989CFA8D662}" type="sibTrans" cxnId="{39225EAB-1D2C-4F3B-8108-1370B9F5F4F6}">
      <dgm:prSet/>
      <dgm:spPr/>
      <dgm:t>
        <a:bodyPr/>
        <a:lstStyle/>
        <a:p>
          <a:endParaRPr lang="en-US"/>
        </a:p>
      </dgm:t>
    </dgm:pt>
    <dgm:pt modelId="{B51DE499-AD10-4F87-B215-C3D3A1419E3A}">
      <dgm:prSet/>
      <dgm:spPr/>
      <dgm:t>
        <a:bodyPr/>
        <a:lstStyle/>
        <a:p>
          <a:r>
            <a:rPr lang="en-US"/>
            <a:t>Unintended Consequences</a:t>
          </a:r>
        </a:p>
      </dgm:t>
    </dgm:pt>
    <dgm:pt modelId="{B97F31BA-C282-4815-9EAE-B7CB2F69205A}" type="parTrans" cxnId="{DEC88F7E-32D7-4651-9082-4317E777390D}">
      <dgm:prSet/>
      <dgm:spPr/>
      <dgm:t>
        <a:bodyPr/>
        <a:lstStyle/>
        <a:p>
          <a:endParaRPr lang="en-US"/>
        </a:p>
      </dgm:t>
    </dgm:pt>
    <dgm:pt modelId="{5B82D2BA-E6F2-4F89-838D-8E8E142E7922}" type="sibTrans" cxnId="{DEC88F7E-32D7-4651-9082-4317E777390D}">
      <dgm:prSet/>
      <dgm:spPr/>
      <dgm:t>
        <a:bodyPr/>
        <a:lstStyle/>
        <a:p>
          <a:endParaRPr lang="en-US"/>
        </a:p>
      </dgm:t>
    </dgm:pt>
    <dgm:pt modelId="{DF56D923-4C7F-4EB2-8FC4-DEDA80B2A6BC}">
      <dgm:prSet/>
      <dgm:spPr/>
      <dgm:t>
        <a:bodyPr/>
        <a:lstStyle/>
        <a:p>
          <a:r>
            <a:rPr lang="en-US" dirty="0"/>
            <a:t>Increased Awareness</a:t>
          </a:r>
        </a:p>
      </dgm:t>
    </dgm:pt>
    <dgm:pt modelId="{728784FF-29C5-4039-9464-ED3B45DA6966}" type="parTrans" cxnId="{1A60B97C-0DB7-47CA-9B15-06E4AB926C57}">
      <dgm:prSet/>
      <dgm:spPr/>
      <dgm:t>
        <a:bodyPr/>
        <a:lstStyle/>
        <a:p>
          <a:endParaRPr lang="en-US"/>
        </a:p>
      </dgm:t>
    </dgm:pt>
    <dgm:pt modelId="{9C4239D2-C294-493F-95BD-D137D799F0AA}" type="sibTrans" cxnId="{1A60B97C-0DB7-47CA-9B15-06E4AB926C57}">
      <dgm:prSet/>
      <dgm:spPr/>
      <dgm:t>
        <a:bodyPr/>
        <a:lstStyle/>
        <a:p>
          <a:endParaRPr lang="en-US"/>
        </a:p>
      </dgm:t>
    </dgm:pt>
    <dgm:pt modelId="{CFB8F837-FE8E-428D-87F8-D923D5DBA2E5}" type="pres">
      <dgm:prSet presAssocID="{C479577C-6327-4DDE-B2DB-FF49E23BF6E7}" presName="Name0" presStyleCnt="0">
        <dgm:presLayoutVars>
          <dgm:dir/>
          <dgm:resizeHandles val="exact"/>
        </dgm:presLayoutVars>
      </dgm:prSet>
      <dgm:spPr/>
    </dgm:pt>
    <dgm:pt modelId="{60830D16-E2D1-450D-8D90-EA9D2EF2923B}" type="pres">
      <dgm:prSet presAssocID="{78F02E0E-EBA5-4E61-ABD4-44C00116507D}" presName="composite" presStyleCnt="0"/>
      <dgm:spPr/>
    </dgm:pt>
    <dgm:pt modelId="{6FB775B4-475C-4D6C-A248-C524DD1E3EC3}" type="pres">
      <dgm:prSet presAssocID="{78F02E0E-EBA5-4E61-ABD4-44C00116507D}" presName="rect1" presStyleLbl="trAlignAcc1" presStyleIdx="0" presStyleCnt="3" custScaleX="111582">
        <dgm:presLayoutVars>
          <dgm:bulletEnabled val="1"/>
        </dgm:presLayoutVars>
      </dgm:prSet>
      <dgm:spPr/>
    </dgm:pt>
    <dgm:pt modelId="{F43D5630-1E4A-48CB-A093-C94B7154BDE7}" type="pres">
      <dgm:prSet presAssocID="{78F02E0E-EBA5-4E61-ABD4-44C00116507D}" presName="rect2" presStyleLbl="fgImgPlace1" presStyleIdx="0" presStyleCnt="3" custScaleX="92400" custScaleY="59030" custLinFactNeighborX="-9511" custLinFactNeighborY="894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Clownfish with solid fill"/>
        </a:ext>
      </dgm:extLst>
    </dgm:pt>
    <dgm:pt modelId="{B6A5F0DD-77A8-4AE7-867D-2162F77F63C2}" type="pres">
      <dgm:prSet presAssocID="{70D0D79F-66B3-4B1E-8E57-F989CFA8D662}" presName="sibTrans" presStyleCnt="0"/>
      <dgm:spPr/>
    </dgm:pt>
    <dgm:pt modelId="{C41959EA-BBB1-48CC-8D9E-A7D69FC247DE}" type="pres">
      <dgm:prSet presAssocID="{B51DE499-AD10-4F87-B215-C3D3A1419E3A}" presName="composite" presStyleCnt="0"/>
      <dgm:spPr/>
    </dgm:pt>
    <dgm:pt modelId="{7C007364-60F9-4790-A667-51E1363C09AB}" type="pres">
      <dgm:prSet presAssocID="{B51DE499-AD10-4F87-B215-C3D3A1419E3A}" presName="rect1" presStyleLbl="trAlignAcc1" presStyleIdx="1" presStyleCnt="3">
        <dgm:presLayoutVars>
          <dgm:bulletEnabled val="1"/>
        </dgm:presLayoutVars>
      </dgm:prSet>
      <dgm:spPr/>
    </dgm:pt>
    <dgm:pt modelId="{5278256F-FA08-47A6-ADA9-8476195F0544}" type="pres">
      <dgm:prSet presAssocID="{B51DE499-AD10-4F87-B215-C3D3A1419E3A}" presName="rect2" presStyleLbl="fgImgPlace1" presStyleIdx="1" presStyleCnt="3" custScaleX="79645" custScaleY="68022" custLinFactNeighborX="17717" custLinFactNeighborY="706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Circular flowchart with solid fill"/>
        </a:ext>
      </dgm:extLst>
    </dgm:pt>
    <dgm:pt modelId="{DD53EC9F-4739-49C9-81C6-4544E67E8B2C}" type="pres">
      <dgm:prSet presAssocID="{5B82D2BA-E6F2-4F89-838D-8E8E142E7922}" presName="sibTrans" presStyleCnt="0"/>
      <dgm:spPr/>
    </dgm:pt>
    <dgm:pt modelId="{5FEA6513-FC88-4F85-AADF-1F3298CEC5DA}" type="pres">
      <dgm:prSet presAssocID="{DF56D923-4C7F-4EB2-8FC4-DEDA80B2A6BC}" presName="composite" presStyleCnt="0"/>
      <dgm:spPr/>
    </dgm:pt>
    <dgm:pt modelId="{B3E0CD16-39AC-4791-82D5-952D7E18134E}" type="pres">
      <dgm:prSet presAssocID="{DF56D923-4C7F-4EB2-8FC4-DEDA80B2A6BC}" presName="rect1" presStyleLbl="trAlignAcc1" presStyleIdx="2" presStyleCnt="3">
        <dgm:presLayoutVars>
          <dgm:bulletEnabled val="1"/>
        </dgm:presLayoutVars>
      </dgm:prSet>
      <dgm:spPr/>
    </dgm:pt>
    <dgm:pt modelId="{768F916B-0CCD-4621-9314-E234D9A05FC3}" type="pres">
      <dgm:prSet presAssocID="{DF56D923-4C7F-4EB2-8FC4-DEDA80B2A6BC}" presName="rect2" presStyleLbl="fgImgPlace1" presStyleIdx="2" presStyleCnt="3" custScaleX="77726" custScaleY="77724" custLinFactNeighborX="14405" custLinFactNeighborY="1108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Alarm Ringing with solid fill"/>
        </a:ext>
      </dgm:extLst>
    </dgm:pt>
  </dgm:ptLst>
  <dgm:cxnLst>
    <dgm:cxn modelId="{1EDF6319-320F-4A20-90EE-4E9E710A0C34}" type="presOf" srcId="{C479577C-6327-4DDE-B2DB-FF49E23BF6E7}" destId="{CFB8F837-FE8E-428D-87F8-D923D5DBA2E5}" srcOrd="0" destOrd="0" presId="urn:microsoft.com/office/officeart/2008/layout/PictureStrips"/>
    <dgm:cxn modelId="{E23D6C4C-FA50-411D-8E4A-EF0441D887DE}" type="presOf" srcId="{78F02E0E-EBA5-4E61-ABD4-44C00116507D}" destId="{6FB775B4-475C-4D6C-A248-C524DD1E3EC3}" srcOrd="0" destOrd="0" presId="urn:microsoft.com/office/officeart/2008/layout/PictureStrips"/>
    <dgm:cxn modelId="{8B9FD572-EE4E-49AA-ADE1-36CA7B8DB455}" type="presOf" srcId="{DF56D923-4C7F-4EB2-8FC4-DEDA80B2A6BC}" destId="{B3E0CD16-39AC-4791-82D5-952D7E18134E}" srcOrd="0" destOrd="0" presId="urn:microsoft.com/office/officeart/2008/layout/PictureStrips"/>
    <dgm:cxn modelId="{1A60B97C-0DB7-47CA-9B15-06E4AB926C57}" srcId="{C479577C-6327-4DDE-B2DB-FF49E23BF6E7}" destId="{DF56D923-4C7F-4EB2-8FC4-DEDA80B2A6BC}" srcOrd="2" destOrd="0" parTransId="{728784FF-29C5-4039-9464-ED3B45DA6966}" sibTransId="{9C4239D2-C294-493F-95BD-D137D799F0AA}"/>
    <dgm:cxn modelId="{DEC88F7E-32D7-4651-9082-4317E777390D}" srcId="{C479577C-6327-4DDE-B2DB-FF49E23BF6E7}" destId="{B51DE499-AD10-4F87-B215-C3D3A1419E3A}" srcOrd="1" destOrd="0" parTransId="{B97F31BA-C282-4815-9EAE-B7CB2F69205A}" sibTransId="{5B82D2BA-E6F2-4F89-838D-8E8E142E7922}"/>
    <dgm:cxn modelId="{EC429994-D38D-4816-9693-92297A5A7423}" type="presOf" srcId="{B51DE499-AD10-4F87-B215-C3D3A1419E3A}" destId="{7C007364-60F9-4790-A667-51E1363C09AB}" srcOrd="0" destOrd="0" presId="urn:microsoft.com/office/officeart/2008/layout/PictureStrips"/>
    <dgm:cxn modelId="{39225EAB-1D2C-4F3B-8108-1370B9F5F4F6}" srcId="{C479577C-6327-4DDE-B2DB-FF49E23BF6E7}" destId="{78F02E0E-EBA5-4E61-ABD4-44C00116507D}" srcOrd="0" destOrd="0" parTransId="{8086D252-4550-4746-846C-C47BF509245E}" sibTransId="{70D0D79F-66B3-4B1E-8E57-F989CFA8D662}"/>
    <dgm:cxn modelId="{71EB4928-DBA5-4B34-B7D0-F277E0A8C2FC}" type="presParOf" srcId="{CFB8F837-FE8E-428D-87F8-D923D5DBA2E5}" destId="{60830D16-E2D1-450D-8D90-EA9D2EF2923B}" srcOrd="0" destOrd="0" presId="urn:microsoft.com/office/officeart/2008/layout/PictureStrips"/>
    <dgm:cxn modelId="{09DED72A-305A-4CD8-91A9-E37BD89D28BC}" type="presParOf" srcId="{60830D16-E2D1-450D-8D90-EA9D2EF2923B}" destId="{6FB775B4-475C-4D6C-A248-C524DD1E3EC3}" srcOrd="0" destOrd="0" presId="urn:microsoft.com/office/officeart/2008/layout/PictureStrips"/>
    <dgm:cxn modelId="{D3C138FB-3D5B-47DE-B161-E580A2E94D0E}" type="presParOf" srcId="{60830D16-E2D1-450D-8D90-EA9D2EF2923B}" destId="{F43D5630-1E4A-48CB-A093-C94B7154BDE7}" srcOrd="1" destOrd="0" presId="urn:microsoft.com/office/officeart/2008/layout/PictureStrips"/>
    <dgm:cxn modelId="{070D4A87-0560-4743-977C-696894F267F9}" type="presParOf" srcId="{CFB8F837-FE8E-428D-87F8-D923D5DBA2E5}" destId="{B6A5F0DD-77A8-4AE7-867D-2162F77F63C2}" srcOrd="1" destOrd="0" presId="urn:microsoft.com/office/officeart/2008/layout/PictureStrips"/>
    <dgm:cxn modelId="{322C675B-AE1B-449F-8BFD-92B05DCC8625}" type="presParOf" srcId="{CFB8F837-FE8E-428D-87F8-D923D5DBA2E5}" destId="{C41959EA-BBB1-48CC-8D9E-A7D69FC247DE}" srcOrd="2" destOrd="0" presId="urn:microsoft.com/office/officeart/2008/layout/PictureStrips"/>
    <dgm:cxn modelId="{AE964FD0-A436-4CD9-80E6-25866AEC41D1}" type="presParOf" srcId="{C41959EA-BBB1-48CC-8D9E-A7D69FC247DE}" destId="{7C007364-60F9-4790-A667-51E1363C09AB}" srcOrd="0" destOrd="0" presId="urn:microsoft.com/office/officeart/2008/layout/PictureStrips"/>
    <dgm:cxn modelId="{A37FA773-94F9-4CD1-98E0-DF3FCF2A21EF}" type="presParOf" srcId="{C41959EA-BBB1-48CC-8D9E-A7D69FC247DE}" destId="{5278256F-FA08-47A6-ADA9-8476195F0544}" srcOrd="1" destOrd="0" presId="urn:microsoft.com/office/officeart/2008/layout/PictureStrips"/>
    <dgm:cxn modelId="{8B862A12-F7C4-481D-B122-CB42DBDF874F}" type="presParOf" srcId="{CFB8F837-FE8E-428D-87F8-D923D5DBA2E5}" destId="{DD53EC9F-4739-49C9-81C6-4544E67E8B2C}" srcOrd="3" destOrd="0" presId="urn:microsoft.com/office/officeart/2008/layout/PictureStrips"/>
    <dgm:cxn modelId="{293688AE-9946-444F-BD26-A621E54A8501}" type="presParOf" srcId="{CFB8F837-FE8E-428D-87F8-D923D5DBA2E5}" destId="{5FEA6513-FC88-4F85-AADF-1F3298CEC5DA}" srcOrd="4" destOrd="0" presId="urn:microsoft.com/office/officeart/2008/layout/PictureStrips"/>
    <dgm:cxn modelId="{8E4716E5-36E0-403E-89C5-E062E877A593}" type="presParOf" srcId="{5FEA6513-FC88-4F85-AADF-1F3298CEC5DA}" destId="{B3E0CD16-39AC-4791-82D5-952D7E18134E}" srcOrd="0" destOrd="0" presId="urn:microsoft.com/office/officeart/2008/layout/PictureStrips"/>
    <dgm:cxn modelId="{1FE276CC-33BF-429B-88E5-CA5B4FBAE64E}" type="presParOf" srcId="{5FEA6513-FC88-4F85-AADF-1F3298CEC5DA}" destId="{768F916B-0CCD-4621-9314-E234D9A05FC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775B4-475C-4D6C-A248-C524DD1E3EC3}">
      <dsp:nvSpPr>
        <dsp:cNvPr id="0" name=""/>
        <dsp:cNvSpPr/>
      </dsp:nvSpPr>
      <dsp:spPr>
        <a:xfrm>
          <a:off x="1917396" y="694870"/>
          <a:ext cx="4394807" cy="123082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3678"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Fish &amp; Wildlife Protection &amp; Enhancement</a:t>
          </a:r>
        </a:p>
      </dsp:txBody>
      <dsp:txXfrm>
        <a:off x="1917396" y="694870"/>
        <a:ext cx="4394807" cy="1230823"/>
      </dsp:txXfrm>
    </dsp:sp>
    <dsp:sp modelId="{F43D5630-1E4A-48CB-A093-C94B7154BDE7}">
      <dsp:nvSpPr>
        <dsp:cNvPr id="0" name=""/>
        <dsp:cNvSpPr/>
      </dsp:nvSpPr>
      <dsp:spPr>
        <a:xfrm>
          <a:off x="1932168" y="897376"/>
          <a:ext cx="796096" cy="7628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007364-60F9-4790-A667-51E1363C09AB}">
      <dsp:nvSpPr>
        <dsp:cNvPr id="0" name=""/>
        <dsp:cNvSpPr/>
      </dsp:nvSpPr>
      <dsp:spPr>
        <a:xfrm>
          <a:off x="79940" y="2083475"/>
          <a:ext cx="3938635" cy="123082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3678"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Unintended Consequences</a:t>
          </a:r>
        </a:p>
      </dsp:txBody>
      <dsp:txXfrm>
        <a:off x="79940" y="2083475"/>
        <a:ext cx="3938635" cy="1230823"/>
      </dsp:txXfrm>
    </dsp:sp>
    <dsp:sp modelId="{5278256F-FA08-47A6-ADA9-8476195F0544}">
      <dsp:nvSpPr>
        <dsp:cNvPr id="0" name=""/>
        <dsp:cNvSpPr/>
      </dsp:nvSpPr>
      <dsp:spPr>
        <a:xfrm>
          <a:off x="156163" y="2203683"/>
          <a:ext cx="686202" cy="8790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E0CD16-39AC-4791-82D5-952D7E18134E}">
      <dsp:nvSpPr>
        <dsp:cNvPr id="0" name=""/>
        <dsp:cNvSpPr/>
      </dsp:nvSpPr>
      <dsp:spPr>
        <a:xfrm>
          <a:off x="4287446" y="2100396"/>
          <a:ext cx="3938635" cy="123082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3678"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Increased Awareness</a:t>
          </a:r>
        </a:p>
      </dsp:txBody>
      <dsp:txXfrm>
        <a:off x="4287446" y="2100396"/>
        <a:ext cx="3938635" cy="1230823"/>
      </dsp:txXfrm>
    </dsp:sp>
    <dsp:sp modelId="{768F916B-0CCD-4621-9314-E234D9A05FC3}">
      <dsp:nvSpPr>
        <dsp:cNvPr id="0" name=""/>
        <dsp:cNvSpPr/>
      </dsp:nvSpPr>
      <dsp:spPr>
        <a:xfrm>
          <a:off x="4343400" y="2209800"/>
          <a:ext cx="669668" cy="10044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r>
              <a:rPr lang="en-US"/>
              <a:t>12/4/2018</a:t>
            </a: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8DF30DA1-1BF5-4BA3-97E9-663096DF2F23}" type="slidenum">
              <a:rPr lang="en-US" smtClean="0"/>
              <a:t>‹#›</a:t>
            </a:fld>
            <a:endParaRPr lang="en-US"/>
          </a:p>
        </p:txBody>
      </p:sp>
    </p:spTree>
    <p:extLst>
      <p:ext uri="{BB962C8B-B14F-4D97-AF65-F5344CB8AC3E}">
        <p14:creationId xmlns:p14="http://schemas.microsoft.com/office/powerpoint/2010/main" val="38525782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r>
              <a:rPr lang="en-US"/>
              <a:t>12/4/2018</a:t>
            </a:r>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3DA35287-F8AE-421E-B682-6BA8CB211A61}" type="slidenum">
              <a:rPr lang="en-US" smtClean="0"/>
              <a:t>‹#›</a:t>
            </a:fld>
            <a:endParaRPr lang="en-US"/>
          </a:p>
        </p:txBody>
      </p:sp>
    </p:spTree>
    <p:extLst>
      <p:ext uri="{BB962C8B-B14F-4D97-AF65-F5344CB8AC3E}">
        <p14:creationId xmlns:p14="http://schemas.microsoft.com/office/powerpoint/2010/main" val="14446240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A35287-F8AE-421E-B682-6BA8CB211A61}" type="slidenum">
              <a:rPr lang="en-US" smtClean="0"/>
              <a:t>19</a:t>
            </a:fld>
            <a:endParaRPr lang="en-US"/>
          </a:p>
        </p:txBody>
      </p:sp>
    </p:spTree>
    <p:extLst>
      <p:ext uri="{BB962C8B-B14F-4D97-AF65-F5344CB8AC3E}">
        <p14:creationId xmlns:p14="http://schemas.microsoft.com/office/powerpoint/2010/main" val="1446408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1371601"/>
            <a:ext cx="10462075"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162" y="3505200"/>
            <a:ext cx="8532178"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6D8EB5-BBAC-47EF-A605-A33196B0AF64}" type="datetime1">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6266E-BE17-4896-90DE-B742DFF12870}" type="slidenum">
              <a:rPr lang="en-US" smtClean="0"/>
              <a:t>‹#›</a:t>
            </a:fld>
            <a:endParaRPr lang="en-US"/>
          </a:p>
        </p:txBody>
      </p:sp>
      <p:cxnSp>
        <p:nvCxnSpPr>
          <p:cNvPr id="8" name="Straight Connector 7"/>
          <p:cNvCxnSpPr/>
          <p:nvPr/>
        </p:nvCxnSpPr>
        <p:spPr>
          <a:xfrm>
            <a:off x="914162" y="3398520"/>
            <a:ext cx="104620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BC7486-C257-4D9B-AE88-D8DE8D69AE6F}" type="datetime1">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600"/>
            <a:ext cx="2742486"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441" y="609600"/>
            <a:ext cx="802431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25EEA5-FC5A-469D-B2A4-3C8A79CD5DE8}" type="datetime1">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9F013C-68BC-4468-80A2-65566E938882}" type="datetime1">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2833" y="2362201"/>
            <a:ext cx="10360501"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2833" y="4626865"/>
            <a:ext cx="10360501"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5D705F-AA9A-4AAA-ABAC-9D3003B3A055}" type="datetime1">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6266E-BE17-4896-90DE-B742DFF12870}" type="slidenum">
              <a:rPr lang="en-US" smtClean="0"/>
              <a:t>‹#›</a:t>
            </a:fld>
            <a:endParaRPr lang="en-US"/>
          </a:p>
        </p:txBody>
      </p:sp>
      <p:cxnSp>
        <p:nvCxnSpPr>
          <p:cNvPr id="7" name="Straight Connector 6"/>
          <p:cNvCxnSpPr/>
          <p:nvPr/>
        </p:nvCxnSpPr>
        <p:spPr>
          <a:xfrm>
            <a:off x="975106" y="4599432"/>
            <a:ext cx="104620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73352"/>
            <a:ext cx="5383398"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673352"/>
            <a:ext cx="5383398"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8E2370-C384-46A7-985E-457967D776DF}" type="datetime1">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441" y="1676400"/>
            <a:ext cx="5241195"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438400"/>
            <a:ext cx="52411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8189" y="1676400"/>
            <a:ext cx="5241195"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8189" y="2438400"/>
            <a:ext cx="52411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3B2E96-C14F-462E-9ABD-299E858BC953}" type="datetime1">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86266E-BE17-4896-90DE-B742DFF12870}" type="slidenum">
              <a:rPr lang="en-US" smtClean="0"/>
              <a:t>‹#›</a:t>
            </a:fld>
            <a:endParaRPr lang="en-US"/>
          </a:p>
        </p:txBody>
      </p:sp>
      <p:cxnSp>
        <p:nvCxnSpPr>
          <p:cNvPr id="11" name="Straight Connector 10"/>
          <p:cNvCxnSpPr/>
          <p:nvPr/>
        </p:nvCxnSpPr>
        <p:spPr>
          <a:xfrm rot="5400000">
            <a:off x="3740362" y="4045691"/>
            <a:ext cx="4709160" cy="10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B25E3B-30B1-458C-8714-C060026B069C}" type="datetime1">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5BACF9-FF08-41DB-8E75-11F01EF71DBA}" type="datetime1">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792080"/>
            <a:ext cx="2852185"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1368" y="792080"/>
            <a:ext cx="7618016"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443" y="2130553"/>
            <a:ext cx="2852185"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6556B3-E75A-4F0E-A8CD-7CC61D05AE5A}" type="datetime1">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6266E-BE17-4896-90DE-B742DFF12870}" type="slidenum">
              <a:rPr lang="en-US" smtClean="0"/>
              <a:t>‹#›</a:t>
            </a:fld>
            <a:endParaRPr lang="en-US"/>
          </a:p>
        </p:txBody>
      </p:sp>
      <p:cxnSp>
        <p:nvCxnSpPr>
          <p:cNvPr id="9" name="Straight Connector 8"/>
          <p:cNvCxnSpPr/>
          <p:nvPr/>
        </p:nvCxnSpPr>
        <p:spPr>
          <a:xfrm rot="5400000">
            <a:off x="911188"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792480"/>
            <a:ext cx="2856163"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0487" y="838201"/>
            <a:ext cx="787047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441" y="2133600"/>
            <a:ext cx="2852185"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9DE2AC-028B-4C2A-A00A-956858E6A6CC}" type="datetime1">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88825"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441" y="533400"/>
            <a:ext cx="10969943"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441" y="1600200"/>
            <a:ext cx="10969943"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88825"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441" y="18288"/>
            <a:ext cx="3859795" cy="329184"/>
          </a:xfrm>
          <a:prstGeom prst="rect">
            <a:avLst/>
          </a:prstGeom>
        </p:spPr>
        <p:txBody>
          <a:bodyPr vert="horz" lIns="91440" tIns="45720" rIns="91440" bIns="45720" rtlCol="0" anchor="ctr"/>
          <a:lstStyle>
            <a:lvl1pPr algn="l">
              <a:defRPr sz="1200">
                <a:solidFill>
                  <a:srgbClr val="FFFFFF"/>
                </a:solidFill>
              </a:defRPr>
            </a:lvl1pPr>
          </a:lstStyle>
          <a:p>
            <a:fld id="{F549B4BC-9697-4843-B6AD-B5D4F7F88AB9}" type="datetime1">
              <a:rPr lang="en-US" smtClean="0"/>
              <a:t>1/19/2021</a:t>
            </a:fld>
            <a:endParaRPr lang="en-US"/>
          </a:p>
        </p:txBody>
      </p:sp>
      <p:sp>
        <p:nvSpPr>
          <p:cNvPr id="5" name="Footer Placeholder 4"/>
          <p:cNvSpPr>
            <a:spLocks noGrp="1"/>
          </p:cNvSpPr>
          <p:nvPr>
            <p:ph type="ftr" sz="quarter" idx="3"/>
          </p:nvPr>
        </p:nvSpPr>
        <p:spPr>
          <a:xfrm>
            <a:off x="4570810" y="18288"/>
            <a:ext cx="5484971"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57354" y="18288"/>
            <a:ext cx="1422030" cy="329184"/>
          </a:xfrm>
          <a:prstGeom prst="rect">
            <a:avLst/>
          </a:prstGeom>
        </p:spPr>
        <p:txBody>
          <a:bodyPr vert="horz" lIns="91440" tIns="45720" rIns="91440" bIns="45720" rtlCol="0" anchor="ctr"/>
          <a:lstStyle>
            <a:lvl1pPr algn="l">
              <a:defRPr sz="1400" b="1">
                <a:solidFill>
                  <a:srgbClr val="FFFFFF"/>
                </a:solidFill>
              </a:defRPr>
            </a:lvl1pPr>
          </a:lstStyle>
          <a:p>
            <a:fld id="{1686266E-BE17-4896-90DE-B742DFF128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eb2.westlaw.com/find/default.wl?rp=/find/default.wl&amp;vc=0&amp;DB=1000259&amp;DocName=WAST4.24.200&amp;FindType=L&amp;AP=&amp;fn=_top&amp;rs=WLW7.07&amp;vr=2.0&amp;sv=Spli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4412" y="609600"/>
            <a:ext cx="7772400" cy="2667962"/>
          </a:xfrm>
        </p:spPr>
        <p:txBody>
          <a:bodyPr>
            <a:normAutofit/>
          </a:bodyPr>
          <a:lstStyle/>
          <a:p>
            <a:pPr algn="ctr"/>
            <a:r>
              <a:rPr lang="en-US" sz="3200" dirty="0">
                <a:solidFill>
                  <a:srgbClr val="979C64"/>
                </a:solidFill>
              </a:rPr>
              <a:t>UNDERSTANDING THE LEGAL RISKS ASSOCIATED WITH </a:t>
            </a:r>
            <a:br>
              <a:rPr lang="en-US" sz="3200" dirty="0">
                <a:solidFill>
                  <a:srgbClr val="979C64"/>
                </a:solidFill>
              </a:rPr>
            </a:br>
            <a:r>
              <a:rPr lang="en-US" sz="3200" dirty="0">
                <a:solidFill>
                  <a:srgbClr val="979C64"/>
                </a:solidFill>
              </a:rPr>
              <a:t>LARGE WOOD PLACEMENTS AND ENGINEERED LOG JAMS</a:t>
            </a:r>
          </a:p>
        </p:txBody>
      </p:sp>
      <p:pic>
        <p:nvPicPr>
          <p:cNvPr id="5" name="Picture 2" descr="C:\Users\dgreenberg\AppData\Local\Microsoft\Windows\Temporary Internet Files\Content.Outlook\0RPHXFTC\BPM Logo RGB (Color).jpg">
            <a:extLst>
              <a:ext uri="{FF2B5EF4-FFF2-40B4-BE49-F238E27FC236}">
                <a16:creationId xmlns:a16="http://schemas.microsoft.com/office/drawing/2014/main" id="{22382FDA-7BEB-4BA6-83F4-9158796D81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0412" y="4953000"/>
            <a:ext cx="2905222" cy="14526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18F83C-38A3-4CCD-A73A-F95551CEABAB}"/>
              </a:ext>
            </a:extLst>
          </p:cNvPr>
          <p:cNvSpPr txBox="1"/>
          <p:nvPr/>
        </p:nvSpPr>
        <p:spPr>
          <a:xfrm>
            <a:off x="1141412" y="4191000"/>
            <a:ext cx="2412493" cy="369332"/>
          </a:xfrm>
          <a:prstGeom prst="rect">
            <a:avLst/>
          </a:prstGeom>
          <a:noFill/>
        </p:spPr>
        <p:txBody>
          <a:bodyPr wrap="square" rtlCol="0">
            <a:spAutoFit/>
          </a:bodyPr>
          <a:lstStyle/>
          <a:p>
            <a:r>
              <a:rPr lang="en-US" dirty="0"/>
              <a:t>David K. Eckberg</a:t>
            </a:r>
          </a:p>
        </p:txBody>
      </p:sp>
      <p:pic>
        <p:nvPicPr>
          <p:cNvPr id="9" name="Picture 8">
            <a:extLst>
              <a:ext uri="{FF2B5EF4-FFF2-40B4-BE49-F238E27FC236}">
                <a16:creationId xmlns:a16="http://schemas.microsoft.com/office/drawing/2014/main" id="{B4CC3C1F-896D-4B5B-ACCA-A478DFE96E0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612" y="1481329"/>
            <a:ext cx="8229600" cy="4157472"/>
          </a:xfrm>
        </p:spPr>
        <p:txBody>
          <a:bodyPr>
            <a:normAutofit fontScale="92500" lnSpcReduction="10000"/>
          </a:bodyPr>
          <a:lstStyle/>
          <a:p>
            <a:r>
              <a:rPr lang="en-US" dirty="0" err="1"/>
              <a:t>RCW</a:t>
            </a:r>
            <a:r>
              <a:rPr lang="en-US" dirty="0"/>
              <a:t> 4.24.210:</a:t>
            </a:r>
          </a:p>
          <a:p>
            <a:pPr>
              <a:buNone/>
            </a:pPr>
            <a:r>
              <a:rPr lang="en-US" dirty="0"/>
              <a:t>	…</a:t>
            </a:r>
          </a:p>
          <a:p>
            <a:r>
              <a:rPr lang="en-US" dirty="0"/>
              <a:t>(2) Except as otherwise provided in subsection (3) or (4) of this section, any public or private landowner or others in lawful possession and control of any lands whether rural or urban, or water areas or channels and lands adjacent to such areas or channels, who offer or allow such land to be used for purposes of a </a:t>
            </a:r>
            <a:r>
              <a:rPr lang="en-US" i="1" dirty="0"/>
              <a:t>fish or wildlife cooperative project</a:t>
            </a:r>
            <a:r>
              <a:rPr lang="en-US" dirty="0"/>
              <a:t>, or allow access to such land for cleanup of litter or other solid waste, shall not be liable for unintentional injuries to any volunteer group or to any other users. . . .</a:t>
            </a:r>
          </a:p>
          <a:p>
            <a:pPr>
              <a:buNone/>
            </a:pPr>
            <a:r>
              <a:rPr lang="en-US" dirty="0"/>
              <a:t>	…</a:t>
            </a:r>
          </a:p>
        </p:txBody>
      </p:sp>
      <p:sp>
        <p:nvSpPr>
          <p:cNvPr id="3" name="Title 2"/>
          <p:cNvSpPr>
            <a:spLocks noGrp="1"/>
          </p:cNvSpPr>
          <p:nvPr>
            <p:ph type="title"/>
          </p:nvPr>
        </p:nvSpPr>
        <p:spPr/>
        <p:txBody>
          <a:bodyPr>
            <a:normAutofit/>
          </a:bodyPr>
          <a:lstStyle/>
          <a:p>
            <a:r>
              <a:rPr lang="en-US" dirty="0">
                <a:solidFill>
                  <a:srgbClr val="979C64"/>
                </a:solidFill>
              </a:rPr>
              <a:t>Recreational Use Immunity</a:t>
            </a:r>
            <a:r>
              <a:rPr lang="en-US" sz="1800" dirty="0">
                <a:solidFill>
                  <a:srgbClr val="979C64"/>
                </a:solidFill>
              </a:rPr>
              <a:t> (cont.)</a:t>
            </a:r>
            <a:endParaRPr lang="en-US" sz="2700" dirty="0">
              <a:solidFill>
                <a:srgbClr val="979C64"/>
              </a:solidFill>
            </a:endParaRPr>
          </a:p>
        </p:txBody>
      </p:sp>
      <p:pic>
        <p:nvPicPr>
          <p:cNvPr id="4" name="Picture 3">
            <a:extLst>
              <a:ext uri="{FF2B5EF4-FFF2-40B4-BE49-F238E27FC236}">
                <a16:creationId xmlns:a16="http://schemas.microsoft.com/office/drawing/2014/main" id="{72143328-50FD-40CB-815B-EBC8A1F7C1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612" y="1481329"/>
            <a:ext cx="8229600" cy="4157472"/>
          </a:xfrm>
        </p:spPr>
        <p:txBody>
          <a:bodyPr>
            <a:normAutofit/>
          </a:bodyPr>
          <a:lstStyle/>
          <a:p>
            <a:r>
              <a:rPr lang="en-US" dirty="0" err="1"/>
              <a:t>RCW</a:t>
            </a:r>
            <a:r>
              <a:rPr lang="en-US" dirty="0"/>
              <a:t> 4.24.210:</a:t>
            </a:r>
          </a:p>
          <a:p>
            <a:pPr>
              <a:buNone/>
            </a:pPr>
            <a:r>
              <a:rPr lang="en-US" dirty="0"/>
              <a:t>…</a:t>
            </a:r>
          </a:p>
          <a:p>
            <a:r>
              <a:rPr lang="en-US" dirty="0"/>
              <a:t>(4)	Nothing in this section shall prevent the liability of a landowner or others in lawful possession and control for injuries sustained to users by reason of a </a:t>
            </a:r>
            <a:r>
              <a:rPr lang="en-US" i="1" dirty="0"/>
              <a:t>known</a:t>
            </a:r>
            <a:r>
              <a:rPr lang="en-US" dirty="0"/>
              <a:t> </a:t>
            </a:r>
            <a:r>
              <a:rPr lang="en-US" i="1" dirty="0"/>
              <a:t>dangerous artificial latent condition</a:t>
            </a:r>
            <a:r>
              <a:rPr lang="en-US" dirty="0"/>
              <a:t> for which warning signs have not been conspicuously posted. . . .  </a:t>
            </a:r>
            <a:r>
              <a:rPr lang="en-US" i="1" dirty="0"/>
              <a:t>Nothing in </a:t>
            </a:r>
            <a:r>
              <a:rPr lang="en-US" i="1" u="sng" dirty="0" err="1">
                <a:hlinkClick r:id="rId3"/>
              </a:rPr>
              <a:t>RCW</a:t>
            </a:r>
            <a:r>
              <a:rPr lang="en-US" i="1" u="sng" dirty="0">
                <a:hlinkClick r:id="rId3"/>
              </a:rPr>
              <a:t> 4.24.200</a:t>
            </a:r>
            <a:r>
              <a:rPr lang="en-US" i="1" dirty="0"/>
              <a:t> and this section limits or expands in any way the doctrine of attractive nuisance</a:t>
            </a:r>
            <a:r>
              <a:rPr lang="en-US" dirty="0"/>
              <a:t>. . . . </a:t>
            </a:r>
          </a:p>
        </p:txBody>
      </p:sp>
      <p:sp>
        <p:nvSpPr>
          <p:cNvPr id="3" name="Title 2"/>
          <p:cNvSpPr>
            <a:spLocks noGrp="1"/>
          </p:cNvSpPr>
          <p:nvPr>
            <p:ph type="title"/>
          </p:nvPr>
        </p:nvSpPr>
        <p:spPr/>
        <p:txBody>
          <a:bodyPr/>
          <a:lstStyle/>
          <a:p>
            <a:r>
              <a:rPr lang="en-US" dirty="0">
                <a:solidFill>
                  <a:srgbClr val="979C64"/>
                </a:solidFill>
              </a:rPr>
              <a:t>Recreational Use Immunity</a:t>
            </a:r>
            <a:r>
              <a:rPr lang="en-US" sz="1800" dirty="0">
                <a:solidFill>
                  <a:srgbClr val="979C64"/>
                </a:solidFill>
              </a:rPr>
              <a:t> (cont.)</a:t>
            </a:r>
            <a:endParaRPr lang="en-US" dirty="0">
              <a:solidFill>
                <a:srgbClr val="979C64"/>
              </a:solidFill>
            </a:endParaRPr>
          </a:p>
        </p:txBody>
      </p:sp>
      <p:pic>
        <p:nvPicPr>
          <p:cNvPr id="4" name="Picture 3">
            <a:extLst>
              <a:ext uri="{FF2B5EF4-FFF2-40B4-BE49-F238E27FC236}">
                <a16:creationId xmlns:a16="http://schemas.microsoft.com/office/drawing/2014/main" id="{DCE22FD4-6903-4AF7-BEFE-3AB0326D93C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pPr>
            <a:r>
              <a:rPr lang="en-US" dirty="0"/>
              <a:t>Known</a:t>
            </a:r>
          </a:p>
          <a:p>
            <a:pPr lvl="2">
              <a:spcBef>
                <a:spcPts val="0"/>
              </a:spcBef>
            </a:pPr>
            <a:r>
              <a:rPr lang="en-US" dirty="0"/>
              <a:t>Actual knowledge by landowner</a:t>
            </a:r>
          </a:p>
          <a:p>
            <a:pPr>
              <a:spcBef>
                <a:spcPts val="600"/>
              </a:spcBef>
            </a:pPr>
            <a:r>
              <a:rPr lang="en-US" dirty="0"/>
              <a:t>Dangerous</a:t>
            </a:r>
          </a:p>
          <a:p>
            <a:pPr lvl="2">
              <a:spcBef>
                <a:spcPts val="0"/>
              </a:spcBef>
            </a:pPr>
            <a:r>
              <a:rPr lang="en-US" dirty="0"/>
              <a:t>Unreasonable risk of harm</a:t>
            </a:r>
          </a:p>
          <a:p>
            <a:pPr>
              <a:spcBef>
                <a:spcPts val="600"/>
              </a:spcBef>
            </a:pPr>
            <a:r>
              <a:rPr lang="en-US" dirty="0"/>
              <a:t>Artificial</a:t>
            </a:r>
          </a:p>
          <a:p>
            <a:pPr lvl="2">
              <a:spcBef>
                <a:spcPts val="0"/>
              </a:spcBef>
            </a:pPr>
            <a:r>
              <a:rPr lang="en-US" dirty="0"/>
              <a:t>Man Made</a:t>
            </a:r>
          </a:p>
          <a:p>
            <a:pPr>
              <a:spcBef>
                <a:spcPts val="600"/>
              </a:spcBef>
            </a:pPr>
            <a:r>
              <a:rPr lang="en-US" dirty="0"/>
              <a:t>Latent</a:t>
            </a:r>
          </a:p>
          <a:p>
            <a:pPr lvl="2">
              <a:spcBef>
                <a:spcPts val="600"/>
              </a:spcBef>
            </a:pPr>
            <a:r>
              <a:rPr lang="en-US" dirty="0"/>
              <a:t>Not Readily Apparent</a:t>
            </a:r>
          </a:p>
          <a:p>
            <a:pPr>
              <a:spcBef>
                <a:spcPts val="600"/>
              </a:spcBef>
            </a:pPr>
            <a:r>
              <a:rPr lang="en-US" dirty="0"/>
              <a:t>Fish &amp; Wildlife Cooperative Projects</a:t>
            </a:r>
          </a:p>
        </p:txBody>
      </p:sp>
      <p:sp>
        <p:nvSpPr>
          <p:cNvPr id="3" name="Title 2"/>
          <p:cNvSpPr>
            <a:spLocks noGrp="1"/>
          </p:cNvSpPr>
          <p:nvPr>
            <p:ph type="title"/>
          </p:nvPr>
        </p:nvSpPr>
        <p:spPr/>
        <p:txBody>
          <a:bodyPr>
            <a:normAutofit/>
          </a:bodyPr>
          <a:lstStyle/>
          <a:p>
            <a:r>
              <a:rPr lang="en-US" dirty="0">
                <a:solidFill>
                  <a:srgbClr val="979C64"/>
                </a:solidFill>
              </a:rPr>
              <a:t>Known, Dangerous, Artificial, Latent Condition</a:t>
            </a:r>
          </a:p>
        </p:txBody>
      </p:sp>
      <p:pic>
        <p:nvPicPr>
          <p:cNvPr id="8194" name="Picture 2" descr="C:\Documents and Settings\debbie.ellenwood\Local Settings\Temporary Internet Files\Content.IE5\F3TR70ZO\MP900403436[1].jpg"/>
          <p:cNvPicPr>
            <a:picLocks noChangeAspect="1" noChangeArrowheads="1"/>
          </p:cNvPicPr>
          <p:nvPr/>
        </p:nvPicPr>
        <p:blipFill>
          <a:blip r:embed="rId3" cstate="print"/>
          <a:srcRect/>
          <a:stretch>
            <a:fillRect/>
          </a:stretch>
        </p:blipFill>
        <p:spPr bwMode="auto">
          <a:xfrm>
            <a:off x="7389812" y="2514600"/>
            <a:ext cx="2426970" cy="1941576"/>
          </a:xfrm>
          <a:prstGeom prst="rect">
            <a:avLst/>
          </a:prstGeom>
          <a:noFill/>
        </p:spPr>
      </p:pic>
      <p:pic>
        <p:nvPicPr>
          <p:cNvPr id="5" name="Picture 4">
            <a:extLst>
              <a:ext uri="{FF2B5EF4-FFF2-40B4-BE49-F238E27FC236}">
                <a16:creationId xmlns:a16="http://schemas.microsoft.com/office/drawing/2014/main" id="{E99B1ACC-0AF7-4AB0-A407-B62BB42EE17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calcmode="lin" valueType="num">
                                      <p:cBhvr additive="base">
                                        <p:cTn id="47"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Immunity Only for Landowner</a:t>
            </a:r>
          </a:p>
          <a:p>
            <a:r>
              <a:rPr lang="en-US" dirty="0"/>
              <a:t>Need for Warning Signs</a:t>
            </a:r>
          </a:p>
        </p:txBody>
      </p:sp>
      <p:sp>
        <p:nvSpPr>
          <p:cNvPr id="3" name="Title 2"/>
          <p:cNvSpPr>
            <a:spLocks noGrp="1"/>
          </p:cNvSpPr>
          <p:nvPr>
            <p:ph type="title"/>
          </p:nvPr>
        </p:nvSpPr>
        <p:spPr/>
        <p:txBody>
          <a:bodyPr/>
          <a:lstStyle/>
          <a:p>
            <a:r>
              <a:rPr lang="en-US" dirty="0">
                <a:solidFill>
                  <a:srgbClr val="979C64"/>
                </a:solidFill>
              </a:rPr>
              <a:t>In Perspective</a:t>
            </a:r>
          </a:p>
        </p:txBody>
      </p:sp>
      <p:pic>
        <p:nvPicPr>
          <p:cNvPr id="9218" name="Picture 2" descr="C:\Documents and Settings\debbie.ellenwood\Local Settings\Temporary Internet Files\Content.IE5\3TO64NCP\MP900403398[1].jpg"/>
          <p:cNvPicPr>
            <a:picLocks noChangeAspect="1" noChangeArrowheads="1"/>
          </p:cNvPicPr>
          <p:nvPr/>
        </p:nvPicPr>
        <p:blipFill>
          <a:blip r:embed="rId3" cstate="print"/>
          <a:srcRect/>
          <a:stretch>
            <a:fillRect/>
          </a:stretch>
        </p:blipFill>
        <p:spPr bwMode="auto">
          <a:xfrm>
            <a:off x="7389812" y="2590801"/>
            <a:ext cx="2386584" cy="3578129"/>
          </a:xfrm>
          <a:prstGeom prst="rect">
            <a:avLst/>
          </a:prstGeom>
          <a:noFill/>
        </p:spPr>
      </p:pic>
      <p:pic>
        <p:nvPicPr>
          <p:cNvPr id="5" name="Picture 4">
            <a:extLst>
              <a:ext uri="{FF2B5EF4-FFF2-40B4-BE49-F238E27FC236}">
                <a16:creationId xmlns:a16="http://schemas.microsoft.com/office/drawing/2014/main" id="{06BF3D9C-C5FF-4BCD-8F2A-6A2D3FFF76E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Must be Dangerous</a:t>
            </a:r>
          </a:p>
          <a:p>
            <a:r>
              <a:rPr lang="en-US" dirty="0"/>
              <a:t>Must be Attracting/Alluring</a:t>
            </a:r>
          </a:p>
          <a:p>
            <a:r>
              <a:rPr lang="en-US" dirty="0"/>
              <a:t>Child Incapable of Comprehending Danger</a:t>
            </a:r>
          </a:p>
          <a:p>
            <a:r>
              <a:rPr lang="en-US" dirty="0"/>
              <a:t>Condition Left Unguarded</a:t>
            </a:r>
          </a:p>
          <a:p>
            <a:r>
              <a:rPr lang="en-US" dirty="0"/>
              <a:t>Reasonable to Prevent Access</a:t>
            </a:r>
          </a:p>
          <a:p>
            <a:pPr lvl="1"/>
            <a:r>
              <a:rPr lang="en-US" b="1" i="1" dirty="0"/>
              <a:t>Without Obstructing Purpose</a:t>
            </a:r>
          </a:p>
        </p:txBody>
      </p:sp>
      <p:sp>
        <p:nvSpPr>
          <p:cNvPr id="3" name="Title 2"/>
          <p:cNvSpPr>
            <a:spLocks noGrp="1"/>
          </p:cNvSpPr>
          <p:nvPr>
            <p:ph type="title"/>
          </p:nvPr>
        </p:nvSpPr>
        <p:spPr/>
        <p:txBody>
          <a:bodyPr/>
          <a:lstStyle/>
          <a:p>
            <a:r>
              <a:rPr lang="en-US" dirty="0">
                <a:solidFill>
                  <a:srgbClr val="979C64"/>
                </a:solidFill>
              </a:rPr>
              <a:t>Attractive Nuisance</a:t>
            </a:r>
          </a:p>
        </p:txBody>
      </p:sp>
      <p:pic>
        <p:nvPicPr>
          <p:cNvPr id="10243" name="Picture 3" descr="C:\Documents and Settings\debbie.ellenwood\Local Settings\Temporary Internet Files\Content.IE5\03VDBK7H\MP900401102[1].jpg"/>
          <p:cNvPicPr>
            <a:picLocks noChangeAspect="1" noChangeArrowheads="1"/>
          </p:cNvPicPr>
          <p:nvPr/>
        </p:nvPicPr>
        <p:blipFill>
          <a:blip r:embed="rId3" cstate="print"/>
          <a:srcRect/>
          <a:stretch>
            <a:fillRect/>
          </a:stretch>
        </p:blipFill>
        <p:spPr bwMode="auto">
          <a:xfrm>
            <a:off x="7389812" y="1219200"/>
            <a:ext cx="2496312" cy="3121152"/>
          </a:xfrm>
          <a:prstGeom prst="rect">
            <a:avLst/>
          </a:prstGeom>
          <a:noFill/>
        </p:spPr>
      </p:pic>
      <p:pic>
        <p:nvPicPr>
          <p:cNvPr id="5" name="Picture 4">
            <a:extLst>
              <a:ext uri="{FF2B5EF4-FFF2-40B4-BE49-F238E27FC236}">
                <a16:creationId xmlns:a16="http://schemas.microsoft.com/office/drawing/2014/main" id="{198AA2A2-777A-4BC8-9073-F23C8CBCDD7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Early 1990’s</a:t>
            </a:r>
          </a:p>
          <a:p>
            <a:r>
              <a:rPr lang="en-US" dirty="0"/>
              <a:t>Entitled to Allow Stream to Flow in Natural Watercourse Next to Land</a:t>
            </a:r>
          </a:p>
          <a:p>
            <a:r>
              <a:rPr lang="en-US" dirty="0"/>
              <a:t>“Natural” means time when right is exercised</a:t>
            </a:r>
          </a:p>
          <a:p>
            <a:r>
              <a:rPr lang="en-US" dirty="0"/>
              <a:t>Subject to Appropriation Water Rights</a:t>
            </a:r>
          </a:p>
        </p:txBody>
      </p:sp>
      <p:sp>
        <p:nvSpPr>
          <p:cNvPr id="3" name="Title 2"/>
          <p:cNvSpPr>
            <a:spLocks noGrp="1"/>
          </p:cNvSpPr>
          <p:nvPr>
            <p:ph type="title"/>
          </p:nvPr>
        </p:nvSpPr>
        <p:spPr/>
        <p:txBody>
          <a:bodyPr/>
          <a:lstStyle/>
          <a:p>
            <a:r>
              <a:rPr lang="en-US" dirty="0">
                <a:solidFill>
                  <a:srgbClr val="979C64"/>
                </a:solidFill>
              </a:rPr>
              <a:t>Natural Watercourse Rule</a:t>
            </a:r>
          </a:p>
        </p:txBody>
      </p:sp>
      <p:pic>
        <p:nvPicPr>
          <p:cNvPr id="11266" name="Picture 2" descr="C:\Documents and Settings\debbie.ellenwood\Local Settings\Temporary Internet Files\Content.IE5\BXAEKD06\MP900407539[1].jpg"/>
          <p:cNvPicPr>
            <a:picLocks noChangeAspect="1" noChangeArrowheads="1"/>
          </p:cNvPicPr>
          <p:nvPr/>
        </p:nvPicPr>
        <p:blipFill>
          <a:blip r:embed="rId3" cstate="print"/>
          <a:srcRect/>
          <a:stretch>
            <a:fillRect/>
          </a:stretch>
        </p:blipFill>
        <p:spPr bwMode="auto">
          <a:xfrm>
            <a:off x="6094412" y="3810001"/>
            <a:ext cx="4114800" cy="2742129"/>
          </a:xfrm>
          <a:prstGeom prst="rect">
            <a:avLst/>
          </a:prstGeom>
          <a:noFill/>
        </p:spPr>
      </p:pic>
      <p:pic>
        <p:nvPicPr>
          <p:cNvPr id="5" name="Picture 4">
            <a:extLst>
              <a:ext uri="{FF2B5EF4-FFF2-40B4-BE49-F238E27FC236}">
                <a16:creationId xmlns:a16="http://schemas.microsoft.com/office/drawing/2014/main" id="{C52F7CFB-1192-4CBE-B60E-D0902687ADF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NEPA</a:t>
            </a:r>
            <a:r>
              <a:rPr lang="en-US" dirty="0"/>
              <a:t>/</a:t>
            </a:r>
            <a:r>
              <a:rPr lang="en-US" dirty="0" err="1"/>
              <a:t>SEPA</a:t>
            </a:r>
            <a:endParaRPr lang="en-US" dirty="0"/>
          </a:p>
          <a:p>
            <a:r>
              <a:rPr lang="en-US" dirty="0"/>
              <a:t>Clean Water Act</a:t>
            </a:r>
          </a:p>
          <a:p>
            <a:r>
              <a:rPr lang="en-US" dirty="0"/>
              <a:t>Critical Areas</a:t>
            </a:r>
          </a:p>
          <a:p>
            <a:r>
              <a:rPr lang="en-US" dirty="0"/>
              <a:t>Flood Plain Restrictions</a:t>
            </a:r>
          </a:p>
          <a:p>
            <a:r>
              <a:rPr lang="en-US" dirty="0"/>
              <a:t>Local Laws</a:t>
            </a:r>
          </a:p>
        </p:txBody>
      </p:sp>
      <p:sp>
        <p:nvSpPr>
          <p:cNvPr id="3" name="Title 2"/>
          <p:cNvSpPr>
            <a:spLocks noGrp="1"/>
          </p:cNvSpPr>
          <p:nvPr>
            <p:ph type="title"/>
          </p:nvPr>
        </p:nvSpPr>
        <p:spPr/>
        <p:txBody>
          <a:bodyPr/>
          <a:lstStyle/>
          <a:p>
            <a:r>
              <a:rPr lang="en-US" dirty="0">
                <a:solidFill>
                  <a:srgbClr val="979C64"/>
                </a:solidFill>
              </a:rPr>
              <a:t>Environmental Laws</a:t>
            </a:r>
          </a:p>
        </p:txBody>
      </p:sp>
      <p:pic>
        <p:nvPicPr>
          <p:cNvPr id="12293" name="Picture 5" descr="C:\Documents and Settings\debbie.ellenwood\Local Settings\Temporary Internet Files\Content.IE5\5EWO7OG2\MP900438957[1].jpg"/>
          <p:cNvPicPr>
            <a:picLocks noChangeAspect="1" noChangeArrowheads="1"/>
          </p:cNvPicPr>
          <p:nvPr/>
        </p:nvPicPr>
        <p:blipFill>
          <a:blip r:embed="rId3" cstate="print"/>
          <a:srcRect/>
          <a:stretch>
            <a:fillRect/>
          </a:stretch>
        </p:blipFill>
        <p:spPr bwMode="auto">
          <a:xfrm>
            <a:off x="7008812" y="1143000"/>
            <a:ext cx="2130552" cy="3200400"/>
          </a:xfrm>
          <a:prstGeom prst="rect">
            <a:avLst/>
          </a:prstGeom>
          <a:noFill/>
        </p:spPr>
      </p:pic>
      <p:pic>
        <p:nvPicPr>
          <p:cNvPr id="5" name="Picture 4">
            <a:extLst>
              <a:ext uri="{FF2B5EF4-FFF2-40B4-BE49-F238E27FC236}">
                <a16:creationId xmlns:a16="http://schemas.microsoft.com/office/drawing/2014/main" id="{A2F83989-80F4-4AA3-9E72-4BD0473837B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dirty="0"/>
              <a:t>Quality Design/Construction Team</a:t>
            </a:r>
          </a:p>
          <a:p>
            <a:r>
              <a:rPr lang="en-US" sz="3600" dirty="0"/>
              <a:t>Planning for Health &amp; Safety Risks</a:t>
            </a:r>
          </a:p>
          <a:p>
            <a:r>
              <a:rPr lang="en-US" sz="3600" dirty="0"/>
              <a:t>Warnings! Warnings! Warnings!</a:t>
            </a:r>
          </a:p>
          <a:p>
            <a:pPr lvl="2"/>
            <a:r>
              <a:rPr lang="en-US" dirty="0"/>
              <a:t>In Specifications</a:t>
            </a:r>
          </a:p>
          <a:p>
            <a:pPr lvl="2"/>
            <a:r>
              <a:rPr lang="en-US" dirty="0"/>
              <a:t>Signs on River</a:t>
            </a:r>
          </a:p>
          <a:p>
            <a:pPr lvl="2"/>
            <a:r>
              <a:rPr lang="en-US" dirty="0"/>
              <a:t>Affected Landowners</a:t>
            </a:r>
          </a:p>
        </p:txBody>
      </p:sp>
      <p:sp>
        <p:nvSpPr>
          <p:cNvPr id="3" name="Title 2"/>
          <p:cNvSpPr>
            <a:spLocks noGrp="1"/>
          </p:cNvSpPr>
          <p:nvPr>
            <p:ph type="title"/>
          </p:nvPr>
        </p:nvSpPr>
        <p:spPr/>
        <p:txBody>
          <a:bodyPr/>
          <a:lstStyle/>
          <a:p>
            <a:r>
              <a:rPr lang="en-US" dirty="0">
                <a:solidFill>
                  <a:srgbClr val="979C64"/>
                </a:solidFill>
              </a:rPr>
              <a:t>Mitigating the Risk</a:t>
            </a:r>
          </a:p>
        </p:txBody>
      </p:sp>
      <p:pic>
        <p:nvPicPr>
          <p:cNvPr id="13314" name="Picture 2" descr="C:\Documents and Settings\debbie.ellenwood\Local Settings\Temporary Internet Files\Content.IE5\086H7V0X\MC900431524[1].png"/>
          <p:cNvPicPr>
            <a:picLocks noChangeAspect="1" noChangeArrowheads="1"/>
          </p:cNvPicPr>
          <p:nvPr/>
        </p:nvPicPr>
        <p:blipFill>
          <a:blip r:embed="rId3" cstate="print"/>
          <a:srcRect/>
          <a:stretch>
            <a:fillRect/>
          </a:stretch>
        </p:blipFill>
        <p:spPr bwMode="auto">
          <a:xfrm>
            <a:off x="7923212" y="4343400"/>
            <a:ext cx="2285714" cy="2019048"/>
          </a:xfrm>
          <a:prstGeom prst="rect">
            <a:avLst/>
          </a:prstGeom>
          <a:noFill/>
        </p:spPr>
      </p:pic>
      <p:pic>
        <p:nvPicPr>
          <p:cNvPr id="5" name="Picture 4">
            <a:extLst>
              <a:ext uri="{FF2B5EF4-FFF2-40B4-BE49-F238E27FC236}">
                <a16:creationId xmlns:a16="http://schemas.microsoft.com/office/drawing/2014/main" id="{E953016E-3246-4304-8439-70F054323AD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a:t>Opportunities to Avoid </a:t>
            </a:r>
            <a:r>
              <a:rPr lang="en-US" sz="3600" dirty="0" err="1"/>
              <a:t>ELJ</a:t>
            </a:r>
            <a:r>
              <a:rPr lang="en-US" sz="3600" dirty="0"/>
              <a:t> or </a:t>
            </a:r>
            <a:r>
              <a:rPr lang="en-US" sz="3600" dirty="0" err="1"/>
              <a:t>LWP</a:t>
            </a:r>
            <a:endParaRPr lang="en-US" sz="3600" dirty="0"/>
          </a:p>
          <a:p>
            <a:r>
              <a:rPr lang="en-US" sz="3600" dirty="0"/>
              <a:t>Monitoring Maintenance &amp; Repair</a:t>
            </a:r>
          </a:p>
          <a:p>
            <a:r>
              <a:rPr lang="en-US" sz="3600" dirty="0"/>
              <a:t>Contractual Risk Allocation</a:t>
            </a:r>
          </a:p>
        </p:txBody>
      </p:sp>
      <p:sp>
        <p:nvSpPr>
          <p:cNvPr id="3" name="Title 2"/>
          <p:cNvSpPr>
            <a:spLocks noGrp="1"/>
          </p:cNvSpPr>
          <p:nvPr>
            <p:ph type="title"/>
          </p:nvPr>
        </p:nvSpPr>
        <p:spPr/>
        <p:txBody>
          <a:bodyPr/>
          <a:lstStyle/>
          <a:p>
            <a:r>
              <a:rPr lang="en-US" dirty="0">
                <a:solidFill>
                  <a:srgbClr val="979C64"/>
                </a:solidFill>
              </a:rPr>
              <a:t>Mitigating the Risk</a:t>
            </a:r>
          </a:p>
        </p:txBody>
      </p:sp>
      <p:pic>
        <p:nvPicPr>
          <p:cNvPr id="13314" name="Picture 2" descr="C:\Documents and Settings\debbie.ellenwood\Local Settings\Temporary Internet Files\Content.IE5\086H7V0X\MC900431524[1].png"/>
          <p:cNvPicPr>
            <a:picLocks noChangeAspect="1" noChangeArrowheads="1"/>
          </p:cNvPicPr>
          <p:nvPr/>
        </p:nvPicPr>
        <p:blipFill>
          <a:blip r:embed="rId3" cstate="print"/>
          <a:srcRect/>
          <a:stretch>
            <a:fillRect/>
          </a:stretch>
        </p:blipFill>
        <p:spPr bwMode="auto">
          <a:xfrm>
            <a:off x="7923212" y="4343400"/>
            <a:ext cx="2285714" cy="2019048"/>
          </a:xfrm>
          <a:prstGeom prst="rect">
            <a:avLst/>
          </a:prstGeom>
          <a:noFill/>
        </p:spPr>
      </p:pic>
      <p:pic>
        <p:nvPicPr>
          <p:cNvPr id="5" name="Picture 4">
            <a:extLst>
              <a:ext uri="{FF2B5EF4-FFF2-40B4-BE49-F238E27FC236}">
                <a16:creationId xmlns:a16="http://schemas.microsoft.com/office/drawing/2014/main" id="{930A42A9-4583-4F47-9BB4-E5CE24051AC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912" b="20063"/>
          <a:stretch/>
        </p:blipFill>
        <p:spPr bwMode="auto">
          <a:xfrm>
            <a:off x="4189412" y="581023"/>
            <a:ext cx="5087938" cy="3257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02429" y="3962400"/>
            <a:ext cx="11430000" cy="2209800"/>
          </a:xfrm>
        </p:spPr>
        <p:txBody>
          <a:bodyPr>
            <a:normAutofit/>
          </a:bodyPr>
          <a:lstStyle/>
          <a:p>
            <a:pPr marL="0" indent="0">
              <a:buNone/>
            </a:pPr>
            <a:endParaRPr lang="en-US" dirty="0"/>
          </a:p>
          <a:p>
            <a:pPr marL="0" indent="0" algn="ctr">
              <a:buNone/>
            </a:pPr>
            <a:r>
              <a:rPr lang="en-US" sz="2000" dirty="0"/>
              <a:t>One Convention Place, 701 Pike Street, Suite 1400, Seattle, WA 98101</a:t>
            </a:r>
          </a:p>
        </p:txBody>
      </p:sp>
      <p:pic>
        <p:nvPicPr>
          <p:cNvPr id="4" name="Picture 3">
            <a:extLst>
              <a:ext uri="{FF2B5EF4-FFF2-40B4-BE49-F238E27FC236}">
                <a16:creationId xmlns:a16="http://schemas.microsoft.com/office/drawing/2014/main" id="{61057435-64B9-47AE-A26A-60FCAB0D45C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extLst>
      <p:ext uri="{BB962C8B-B14F-4D97-AF65-F5344CB8AC3E}">
        <p14:creationId xmlns:p14="http://schemas.microsoft.com/office/powerpoint/2010/main" val="639931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43B8C5E-E926-4A6E-BE2F-86F3CCA058B0}"/>
              </a:ext>
            </a:extLst>
          </p:cNvPr>
          <p:cNvGraphicFramePr>
            <a:graphicFrameLocks noGrp="1"/>
          </p:cNvGraphicFramePr>
          <p:nvPr>
            <p:ph idx="1"/>
            <p:extLst>
              <p:ext uri="{D42A27DB-BD31-4B8C-83A1-F6EECF244321}">
                <p14:modId xmlns:p14="http://schemas.microsoft.com/office/powerpoint/2010/main" val="1494144441"/>
              </p:ext>
            </p:extLst>
          </p:nvPr>
        </p:nvGraphicFramePr>
        <p:xfrm>
          <a:off x="1979612" y="1981201"/>
          <a:ext cx="8229600" cy="4026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solidFill>
                  <a:srgbClr val="979C64"/>
                </a:solidFill>
              </a:rPr>
              <a:t>Introduction/Background</a:t>
            </a:r>
          </a:p>
        </p:txBody>
      </p:sp>
      <p:pic>
        <p:nvPicPr>
          <p:cNvPr id="5" name="Picture 4">
            <a:extLst>
              <a:ext uri="{FF2B5EF4-FFF2-40B4-BE49-F238E27FC236}">
                <a16:creationId xmlns:a16="http://schemas.microsoft.com/office/drawing/2014/main" id="{9899D602-6574-443A-868E-F89ACCE572FE}"/>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612" y="1481329"/>
            <a:ext cx="8229600" cy="4081272"/>
          </a:xfrm>
        </p:spPr>
        <p:txBody>
          <a:bodyPr/>
          <a:lstStyle/>
          <a:p>
            <a:r>
              <a:rPr lang="en-US" dirty="0"/>
              <a:t>Health and Safety During Construction</a:t>
            </a:r>
          </a:p>
          <a:p>
            <a:r>
              <a:rPr lang="en-US" dirty="0"/>
              <a:t>Hazards to River Users</a:t>
            </a:r>
          </a:p>
          <a:p>
            <a:r>
              <a:rPr lang="en-US" dirty="0"/>
              <a:t>Hazards to Children</a:t>
            </a:r>
          </a:p>
          <a:p>
            <a:r>
              <a:rPr lang="en-US" dirty="0"/>
              <a:t>Flooding of Upstream Properties</a:t>
            </a:r>
          </a:p>
          <a:p>
            <a:r>
              <a:rPr lang="en-US" dirty="0"/>
              <a:t>Erosion and Damage to Downstream Properties</a:t>
            </a:r>
          </a:p>
          <a:p>
            <a:r>
              <a:rPr lang="en-US" dirty="0"/>
              <a:t>Personal Injury and Property Damage when all or Part of </a:t>
            </a:r>
            <a:r>
              <a:rPr lang="en-US" dirty="0" err="1"/>
              <a:t>ELJ</a:t>
            </a:r>
            <a:r>
              <a:rPr lang="en-US" dirty="0"/>
              <a:t> or </a:t>
            </a:r>
            <a:r>
              <a:rPr lang="en-US" dirty="0" err="1"/>
              <a:t>LWP</a:t>
            </a:r>
            <a:r>
              <a:rPr lang="en-US" dirty="0"/>
              <a:t> Breaks Free</a:t>
            </a:r>
          </a:p>
          <a:p>
            <a:endParaRPr lang="en-US" dirty="0"/>
          </a:p>
          <a:p>
            <a:endParaRPr lang="en-US" dirty="0"/>
          </a:p>
        </p:txBody>
      </p:sp>
      <p:sp>
        <p:nvSpPr>
          <p:cNvPr id="3" name="Title 2"/>
          <p:cNvSpPr>
            <a:spLocks noGrp="1"/>
          </p:cNvSpPr>
          <p:nvPr>
            <p:ph type="title"/>
          </p:nvPr>
        </p:nvSpPr>
        <p:spPr/>
        <p:txBody>
          <a:bodyPr/>
          <a:lstStyle/>
          <a:p>
            <a:r>
              <a:rPr lang="en-US" dirty="0">
                <a:solidFill>
                  <a:srgbClr val="979C64"/>
                </a:solidFill>
              </a:rPr>
              <a:t>What are the Risks?</a:t>
            </a:r>
          </a:p>
        </p:txBody>
      </p:sp>
      <p:pic>
        <p:nvPicPr>
          <p:cNvPr id="1032" name="Picture 8" descr="C:\Documents and Settings\debbie.ellenwood\Local Settings\Temporary Internet Files\Content.IE5\W40DV08B\MP900439244[1].jpg"/>
          <p:cNvPicPr>
            <a:picLocks noChangeAspect="1" noChangeArrowheads="1"/>
          </p:cNvPicPr>
          <p:nvPr/>
        </p:nvPicPr>
        <p:blipFill>
          <a:blip r:embed="rId3" cstate="print"/>
          <a:srcRect/>
          <a:stretch>
            <a:fillRect/>
          </a:stretch>
        </p:blipFill>
        <p:spPr bwMode="auto">
          <a:xfrm>
            <a:off x="7923212" y="4876800"/>
            <a:ext cx="2514600" cy="1676400"/>
          </a:xfrm>
          <a:prstGeom prst="rect">
            <a:avLst/>
          </a:prstGeom>
          <a:noFill/>
        </p:spPr>
      </p:pic>
      <p:pic>
        <p:nvPicPr>
          <p:cNvPr id="5" name="Picture 4">
            <a:extLst>
              <a:ext uri="{FF2B5EF4-FFF2-40B4-BE49-F238E27FC236}">
                <a16:creationId xmlns:a16="http://schemas.microsoft.com/office/drawing/2014/main" id="{A016E222-742B-4DFE-9858-796641F7AA7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Construction Workers/Field Personnel</a:t>
            </a:r>
          </a:p>
          <a:p>
            <a:r>
              <a:rPr lang="en-US" dirty="0"/>
              <a:t>River Users</a:t>
            </a:r>
          </a:p>
          <a:p>
            <a:r>
              <a:rPr lang="en-US" dirty="0"/>
              <a:t>Children</a:t>
            </a:r>
          </a:p>
          <a:p>
            <a:r>
              <a:rPr lang="en-US" dirty="0"/>
              <a:t>Upstream Private Property Owners</a:t>
            </a:r>
          </a:p>
          <a:p>
            <a:r>
              <a:rPr lang="en-US" dirty="0"/>
              <a:t>Downstream Private Property Owners</a:t>
            </a:r>
          </a:p>
          <a:p>
            <a:r>
              <a:rPr lang="en-US" dirty="0"/>
              <a:t>Public Landowners</a:t>
            </a:r>
          </a:p>
          <a:p>
            <a:r>
              <a:rPr lang="en-US" dirty="0"/>
              <a:t>Natural Environment</a:t>
            </a:r>
          </a:p>
        </p:txBody>
      </p:sp>
      <p:sp>
        <p:nvSpPr>
          <p:cNvPr id="3" name="Title 2"/>
          <p:cNvSpPr>
            <a:spLocks noGrp="1"/>
          </p:cNvSpPr>
          <p:nvPr>
            <p:ph type="title"/>
          </p:nvPr>
        </p:nvSpPr>
        <p:spPr/>
        <p:txBody>
          <a:bodyPr>
            <a:normAutofit/>
          </a:bodyPr>
          <a:lstStyle/>
          <a:p>
            <a:r>
              <a:rPr lang="en-US" dirty="0">
                <a:solidFill>
                  <a:srgbClr val="979C64"/>
                </a:solidFill>
              </a:rPr>
              <a:t>Who are the Potential Injured Parties?</a:t>
            </a:r>
          </a:p>
        </p:txBody>
      </p:sp>
      <p:pic>
        <p:nvPicPr>
          <p:cNvPr id="3074" name="Picture 2" descr="C:\Documents and Settings\debbie.ellenwood\Local Settings\Temporary Internet Files\Content.IE5\24PY1QPY\MC900024285[1].wmf"/>
          <p:cNvPicPr>
            <a:picLocks noChangeAspect="1" noChangeArrowheads="1"/>
          </p:cNvPicPr>
          <p:nvPr/>
        </p:nvPicPr>
        <p:blipFill>
          <a:blip r:embed="rId3" cstate="print"/>
          <a:srcRect/>
          <a:stretch>
            <a:fillRect/>
          </a:stretch>
        </p:blipFill>
        <p:spPr bwMode="auto">
          <a:xfrm>
            <a:off x="7085012" y="2553614"/>
            <a:ext cx="1967789" cy="1484986"/>
          </a:xfrm>
          <a:prstGeom prst="rect">
            <a:avLst/>
          </a:prstGeom>
          <a:noFill/>
        </p:spPr>
      </p:pic>
      <p:pic>
        <p:nvPicPr>
          <p:cNvPr id="5" name="Picture 4">
            <a:extLst>
              <a:ext uri="{FF2B5EF4-FFF2-40B4-BE49-F238E27FC236}">
                <a16:creationId xmlns:a16="http://schemas.microsoft.com/office/drawing/2014/main" id="{17306DE0-D920-4D94-B812-AFF86B64265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Designers</a:t>
            </a:r>
          </a:p>
          <a:p>
            <a:r>
              <a:rPr lang="en-US" dirty="0"/>
              <a:t>Contractors</a:t>
            </a:r>
          </a:p>
          <a:p>
            <a:r>
              <a:rPr lang="en-US" dirty="0"/>
              <a:t>Landowners Where </a:t>
            </a:r>
            <a:r>
              <a:rPr lang="en-US" dirty="0" err="1"/>
              <a:t>ELJ</a:t>
            </a:r>
            <a:r>
              <a:rPr lang="en-US" dirty="0"/>
              <a:t> or </a:t>
            </a:r>
            <a:r>
              <a:rPr lang="en-US" dirty="0" err="1"/>
              <a:t>LWP</a:t>
            </a:r>
            <a:r>
              <a:rPr lang="en-US" dirty="0"/>
              <a:t> is Located</a:t>
            </a:r>
          </a:p>
          <a:p>
            <a:r>
              <a:rPr lang="en-US" dirty="0"/>
              <a:t>Project Sponsors</a:t>
            </a:r>
          </a:p>
          <a:p>
            <a:pPr>
              <a:buNone/>
            </a:pPr>
            <a:endParaRPr lang="en-US" dirty="0"/>
          </a:p>
          <a:p>
            <a:endParaRPr lang="en-US" dirty="0"/>
          </a:p>
        </p:txBody>
      </p:sp>
      <p:sp>
        <p:nvSpPr>
          <p:cNvPr id="3" name="Title 2"/>
          <p:cNvSpPr>
            <a:spLocks noGrp="1"/>
          </p:cNvSpPr>
          <p:nvPr>
            <p:ph type="title"/>
          </p:nvPr>
        </p:nvSpPr>
        <p:spPr/>
        <p:txBody>
          <a:bodyPr>
            <a:normAutofit/>
          </a:bodyPr>
          <a:lstStyle/>
          <a:p>
            <a:r>
              <a:rPr lang="en-US" dirty="0">
                <a:solidFill>
                  <a:srgbClr val="979C64"/>
                </a:solidFill>
              </a:rPr>
              <a:t>Who are the Potential Liable Parties?</a:t>
            </a:r>
          </a:p>
        </p:txBody>
      </p:sp>
      <p:pic>
        <p:nvPicPr>
          <p:cNvPr id="4098" name="Picture 2" descr="C:\Documents and Settings\debbie.ellenwood\Local Settings\Temporary Internet Files\Content.IE5\PQAJEPOO\MP900448698[1].jpg"/>
          <p:cNvPicPr>
            <a:picLocks noChangeAspect="1" noChangeArrowheads="1"/>
          </p:cNvPicPr>
          <p:nvPr/>
        </p:nvPicPr>
        <p:blipFill>
          <a:blip r:embed="rId3" cstate="print"/>
          <a:srcRect/>
          <a:stretch>
            <a:fillRect/>
          </a:stretch>
        </p:blipFill>
        <p:spPr bwMode="auto">
          <a:xfrm>
            <a:off x="7694612" y="1828800"/>
            <a:ext cx="2133600" cy="3200400"/>
          </a:xfrm>
          <a:prstGeom prst="rect">
            <a:avLst/>
          </a:prstGeom>
          <a:noFill/>
        </p:spPr>
      </p:pic>
      <p:pic>
        <p:nvPicPr>
          <p:cNvPr id="5" name="Picture 4">
            <a:extLst>
              <a:ext uri="{FF2B5EF4-FFF2-40B4-BE49-F238E27FC236}">
                <a16:creationId xmlns:a16="http://schemas.microsoft.com/office/drawing/2014/main" id="{9A57F890-DF3B-4362-8677-D59CB16539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Health &amp; Safety Standards</a:t>
            </a:r>
          </a:p>
          <a:p>
            <a:r>
              <a:rPr lang="en-US" dirty="0"/>
              <a:t>Negligence</a:t>
            </a:r>
          </a:p>
          <a:p>
            <a:r>
              <a:rPr lang="en-US" dirty="0"/>
              <a:t>Recreational Use Immunity</a:t>
            </a:r>
          </a:p>
          <a:p>
            <a:r>
              <a:rPr lang="en-US" dirty="0"/>
              <a:t>Attractive Nuisance</a:t>
            </a:r>
          </a:p>
          <a:p>
            <a:r>
              <a:rPr lang="en-US" dirty="0"/>
              <a:t>Natural Watercourse Rule</a:t>
            </a:r>
          </a:p>
          <a:p>
            <a:r>
              <a:rPr lang="en-US" dirty="0"/>
              <a:t>Environmental Laws</a:t>
            </a:r>
          </a:p>
        </p:txBody>
      </p:sp>
      <p:sp>
        <p:nvSpPr>
          <p:cNvPr id="3" name="Title 2"/>
          <p:cNvSpPr>
            <a:spLocks noGrp="1"/>
          </p:cNvSpPr>
          <p:nvPr>
            <p:ph type="title"/>
          </p:nvPr>
        </p:nvSpPr>
        <p:spPr/>
        <p:txBody>
          <a:bodyPr/>
          <a:lstStyle/>
          <a:p>
            <a:r>
              <a:rPr lang="en-US" dirty="0">
                <a:solidFill>
                  <a:srgbClr val="979C64"/>
                </a:solidFill>
              </a:rPr>
              <a:t>Legal Principals</a:t>
            </a:r>
          </a:p>
        </p:txBody>
      </p:sp>
      <p:pic>
        <p:nvPicPr>
          <p:cNvPr id="5123" name="Picture 3" descr="C:\Documents and Settings\debbie.ellenwood\Local Settings\Temporary Internet Files\Content.IE5\03VDBK7H\MC900022409[1].wmf"/>
          <p:cNvPicPr>
            <a:picLocks noChangeAspect="1" noChangeArrowheads="1"/>
          </p:cNvPicPr>
          <p:nvPr/>
        </p:nvPicPr>
        <p:blipFill>
          <a:blip r:embed="rId3" cstate="print"/>
          <a:srcRect/>
          <a:stretch>
            <a:fillRect/>
          </a:stretch>
        </p:blipFill>
        <p:spPr bwMode="auto">
          <a:xfrm>
            <a:off x="8837612" y="3810000"/>
            <a:ext cx="1780337" cy="1625803"/>
          </a:xfrm>
          <a:prstGeom prst="rect">
            <a:avLst/>
          </a:prstGeom>
          <a:noFill/>
        </p:spPr>
      </p:pic>
      <p:pic>
        <p:nvPicPr>
          <p:cNvPr id="5" name="Picture 4">
            <a:extLst>
              <a:ext uri="{FF2B5EF4-FFF2-40B4-BE49-F238E27FC236}">
                <a16:creationId xmlns:a16="http://schemas.microsoft.com/office/drawing/2014/main" id="{F696842E-03F1-45E7-9FE6-C150A2DE063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All employers are required to maintain a safe workplace for their employees.</a:t>
            </a:r>
          </a:p>
          <a:p>
            <a:pPr lvl="3" algn="r"/>
            <a:r>
              <a:rPr lang="en-US" dirty="0" err="1"/>
              <a:t>RCW</a:t>
            </a:r>
            <a:r>
              <a:rPr lang="en-US" dirty="0"/>
              <a:t> 49.17.060(1)</a:t>
            </a:r>
          </a:p>
          <a:p>
            <a:endParaRPr lang="en-US" dirty="0"/>
          </a:p>
          <a:p>
            <a:r>
              <a:rPr lang="en-US" dirty="0"/>
              <a:t>Assess Site Conditions</a:t>
            </a:r>
          </a:p>
          <a:p>
            <a:r>
              <a:rPr lang="en-US" dirty="0"/>
              <a:t>Site Safety Plans</a:t>
            </a:r>
          </a:p>
        </p:txBody>
      </p:sp>
      <p:sp>
        <p:nvSpPr>
          <p:cNvPr id="3" name="Title 2"/>
          <p:cNvSpPr>
            <a:spLocks noGrp="1"/>
          </p:cNvSpPr>
          <p:nvPr>
            <p:ph type="title"/>
          </p:nvPr>
        </p:nvSpPr>
        <p:spPr/>
        <p:txBody>
          <a:bodyPr/>
          <a:lstStyle/>
          <a:p>
            <a:r>
              <a:rPr lang="en-US" dirty="0">
                <a:solidFill>
                  <a:srgbClr val="979C64"/>
                </a:solidFill>
              </a:rPr>
              <a:t>Health &amp; Safety Standards</a:t>
            </a:r>
          </a:p>
        </p:txBody>
      </p:sp>
      <p:pic>
        <p:nvPicPr>
          <p:cNvPr id="6146" name="Picture 2" descr="C:\Documents and Settings\debbie.ellenwood\Local Settings\Temporary Internet Files\Content.IE5\BXAEKD06\MP900439299[1].jpg"/>
          <p:cNvPicPr>
            <a:picLocks noChangeAspect="1" noChangeArrowheads="1"/>
          </p:cNvPicPr>
          <p:nvPr/>
        </p:nvPicPr>
        <p:blipFill>
          <a:blip r:embed="rId3" cstate="print"/>
          <a:srcRect/>
          <a:stretch>
            <a:fillRect/>
          </a:stretch>
        </p:blipFill>
        <p:spPr bwMode="auto">
          <a:xfrm>
            <a:off x="6932612" y="4038601"/>
            <a:ext cx="2819400" cy="1887655"/>
          </a:xfrm>
          <a:prstGeom prst="rect">
            <a:avLst/>
          </a:prstGeom>
          <a:noFill/>
        </p:spPr>
      </p:pic>
      <p:pic>
        <p:nvPicPr>
          <p:cNvPr id="5" name="Picture 4">
            <a:extLst>
              <a:ext uri="{FF2B5EF4-FFF2-40B4-BE49-F238E27FC236}">
                <a16:creationId xmlns:a16="http://schemas.microsoft.com/office/drawing/2014/main" id="{98096473-6A9A-4443-8952-C1C2763D097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the Design</a:t>
            </a:r>
          </a:p>
          <a:p>
            <a:r>
              <a:rPr lang="en-US" dirty="0"/>
              <a:t>In the Construction</a:t>
            </a:r>
          </a:p>
          <a:p>
            <a:r>
              <a:rPr lang="en-US" dirty="0"/>
              <a:t>Need for Licensed Engineer?</a:t>
            </a:r>
          </a:p>
          <a:p>
            <a:r>
              <a:rPr lang="en-US" dirty="0"/>
              <a:t>How Extensive Should Modeling Be?</a:t>
            </a:r>
          </a:p>
          <a:p>
            <a:r>
              <a:rPr lang="en-US" dirty="0"/>
              <a:t>Ultimately a Standard of Care Question</a:t>
            </a:r>
          </a:p>
          <a:p>
            <a:pPr>
              <a:buNone/>
            </a:pPr>
            <a:endParaRPr lang="en-US" dirty="0"/>
          </a:p>
        </p:txBody>
      </p:sp>
      <p:sp>
        <p:nvSpPr>
          <p:cNvPr id="3" name="Title 2"/>
          <p:cNvSpPr>
            <a:spLocks noGrp="1"/>
          </p:cNvSpPr>
          <p:nvPr>
            <p:ph type="title"/>
          </p:nvPr>
        </p:nvSpPr>
        <p:spPr/>
        <p:txBody>
          <a:bodyPr>
            <a:normAutofit/>
          </a:bodyPr>
          <a:lstStyle/>
          <a:p>
            <a:r>
              <a:rPr lang="en-US" sz="4400" dirty="0">
                <a:solidFill>
                  <a:srgbClr val="979C64"/>
                </a:solidFill>
              </a:rPr>
              <a:t>Negligence</a:t>
            </a:r>
          </a:p>
        </p:txBody>
      </p:sp>
      <p:pic>
        <p:nvPicPr>
          <p:cNvPr id="7170" name="Picture 2" descr="C:\Documents and Settings\debbie.ellenwood\Local Settings\Temporary Internet Files\Content.IE5\BXAEKD06\MP900438908[1].jpg"/>
          <p:cNvPicPr>
            <a:picLocks noChangeAspect="1" noChangeArrowheads="1"/>
          </p:cNvPicPr>
          <p:nvPr/>
        </p:nvPicPr>
        <p:blipFill>
          <a:blip r:embed="rId3" cstate="print"/>
          <a:srcRect/>
          <a:stretch>
            <a:fillRect/>
          </a:stretch>
        </p:blipFill>
        <p:spPr bwMode="auto">
          <a:xfrm>
            <a:off x="6018212" y="3962400"/>
            <a:ext cx="3962400" cy="2618958"/>
          </a:xfrm>
          <a:prstGeom prst="rect">
            <a:avLst/>
          </a:prstGeom>
          <a:noFill/>
        </p:spPr>
      </p:pic>
      <p:pic>
        <p:nvPicPr>
          <p:cNvPr id="5" name="Picture 4">
            <a:extLst>
              <a:ext uri="{FF2B5EF4-FFF2-40B4-BE49-F238E27FC236}">
                <a16:creationId xmlns:a16="http://schemas.microsoft.com/office/drawing/2014/main" id="{F8616582-838A-4128-B39A-03E1C96A3C6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612" y="1481329"/>
            <a:ext cx="8229600" cy="4157472"/>
          </a:xfrm>
        </p:spPr>
        <p:txBody>
          <a:bodyPr>
            <a:normAutofit fontScale="92500" lnSpcReduction="20000"/>
          </a:bodyPr>
          <a:lstStyle/>
          <a:p>
            <a:r>
              <a:rPr lang="en-US" dirty="0" err="1"/>
              <a:t>RCW</a:t>
            </a:r>
            <a:r>
              <a:rPr lang="en-US" dirty="0"/>
              <a:t> 4.24.210:</a:t>
            </a:r>
          </a:p>
          <a:p>
            <a:pPr>
              <a:buNone/>
            </a:pPr>
            <a:endParaRPr lang="en-US" b="1" dirty="0"/>
          </a:p>
          <a:p>
            <a:pPr>
              <a:buNone/>
            </a:pPr>
            <a:r>
              <a:rPr lang="en-US" b="1" dirty="0"/>
              <a:t>	</a:t>
            </a:r>
            <a:r>
              <a:rPr lang="en-US" dirty="0"/>
              <a:t>(1) Except as otherwise provided in subsection (3) or (4) of this section, any public or private landowners or others in lawful possession and control of any lands whether designated resource, rural, or urban, or water areas or channels and lands adjacent to such areas or channels, who allow members of the public to use them for the purposes of outdoor recreation, which term includes, but is not limited to, . . . </a:t>
            </a:r>
            <a:r>
              <a:rPr lang="en-US" i="1" dirty="0"/>
              <a:t>fishing</a:t>
            </a:r>
            <a:r>
              <a:rPr lang="en-US" dirty="0"/>
              <a:t>, camping, picnicking, </a:t>
            </a:r>
            <a:r>
              <a:rPr lang="en-US" i="1" dirty="0"/>
              <a:t>swimming</a:t>
            </a:r>
            <a:r>
              <a:rPr lang="en-US" dirty="0"/>
              <a:t>, hiking, . . . clam digging,  . . . </a:t>
            </a:r>
            <a:r>
              <a:rPr lang="en-US" i="1" dirty="0"/>
              <a:t>boating</a:t>
            </a:r>
            <a:r>
              <a:rPr lang="en-US" dirty="0"/>
              <a:t>, nature study, winter or </a:t>
            </a:r>
            <a:r>
              <a:rPr lang="en-US" i="1" dirty="0"/>
              <a:t>water sports</a:t>
            </a:r>
            <a:r>
              <a:rPr lang="en-US" dirty="0"/>
              <a:t>, viewing or enjoying historical, archaeological, scenic, or </a:t>
            </a:r>
            <a:r>
              <a:rPr lang="en-US" i="1" dirty="0"/>
              <a:t>scientific sites</a:t>
            </a:r>
            <a:r>
              <a:rPr lang="en-US" dirty="0"/>
              <a:t>, </a:t>
            </a:r>
            <a:r>
              <a:rPr lang="en-US" u="sng" dirty="0"/>
              <a:t>without charging a fee of any kind therefore</a:t>
            </a:r>
            <a:r>
              <a:rPr lang="en-US" dirty="0"/>
              <a:t>, shall not be liable for </a:t>
            </a:r>
            <a:r>
              <a:rPr lang="en-US" i="1" dirty="0"/>
              <a:t>unintentional</a:t>
            </a:r>
            <a:r>
              <a:rPr lang="en-US" dirty="0"/>
              <a:t> injuries to such users.</a:t>
            </a:r>
          </a:p>
          <a:p>
            <a:pPr>
              <a:buNone/>
            </a:pPr>
            <a:endParaRPr lang="en-US" dirty="0"/>
          </a:p>
        </p:txBody>
      </p:sp>
      <p:sp>
        <p:nvSpPr>
          <p:cNvPr id="3" name="Title 2"/>
          <p:cNvSpPr>
            <a:spLocks noGrp="1"/>
          </p:cNvSpPr>
          <p:nvPr>
            <p:ph type="title"/>
          </p:nvPr>
        </p:nvSpPr>
        <p:spPr/>
        <p:txBody>
          <a:bodyPr/>
          <a:lstStyle/>
          <a:p>
            <a:r>
              <a:rPr lang="en-US" dirty="0">
                <a:solidFill>
                  <a:srgbClr val="979C64"/>
                </a:solidFill>
              </a:rPr>
              <a:t>Recreational Use Immunity</a:t>
            </a:r>
          </a:p>
        </p:txBody>
      </p:sp>
      <p:pic>
        <p:nvPicPr>
          <p:cNvPr id="4" name="Picture 3">
            <a:extLst>
              <a:ext uri="{FF2B5EF4-FFF2-40B4-BE49-F238E27FC236}">
                <a16:creationId xmlns:a16="http://schemas.microsoft.com/office/drawing/2014/main" id="{B976B2C3-BA78-4452-9190-65EBCC3D66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6D7BA07601A14D91FEFDB99C53BACD" ma:contentTypeVersion="6" ma:contentTypeDescription="Create a new document." ma:contentTypeScope="" ma:versionID="8b3e2eccd25b7238a955c0955f695170">
  <xsd:schema xmlns:xsd="http://www.w3.org/2001/XMLSchema" xmlns:xs="http://www.w3.org/2001/XMLSchema" xmlns:p="http://schemas.microsoft.com/office/2006/metadata/properties" xmlns:ns2="0661163f-6308-46b8-b41a-d696100af637" targetNamespace="http://schemas.microsoft.com/office/2006/metadata/properties" ma:root="true" ma:fieldsID="a7865006e9c4440d05a2aa31134d3b81" ns2:_="">
    <xsd:import namespace="0661163f-6308-46b8-b41a-d696100af6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Designation" minOccurs="0"/>
                <xsd:element ref="ns2:Designa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1163f-6308-46b8-b41a-d696100af6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Designation" ma:index="12" nillable="true" ma:displayName="Designation" ma:format="Dropdown" ma:internalName="Designation">
      <xsd:simpleType>
        <xsd:restriction base="dms:Choice">
          <xsd:enumeration value="Choice 1"/>
          <xsd:enumeration value="Choice 2"/>
          <xsd:enumeration value="Choice 3"/>
        </xsd:restriction>
      </xsd:simpleType>
    </xsd:element>
    <xsd:element name="Designation2" ma:index="13" nillable="true" ma:displayName="Designation 2" ma:format="Dropdown" ma:internalName="Designation2">
      <xsd:simpleType>
        <xsd:restriction base="dms:Choice">
          <xsd:enumeration value="Mergers &amp; Acquisitions"/>
          <xsd:enumeration value="Environmental Law"/>
          <xsd:enumeration value="General Counsel"/>
          <xsd:enumeration value="Employment Matters"/>
          <xsd:enumeration value="Corporate Structuring"/>
          <xsd:enumeration value="Owner and Management Matters"/>
          <xsd:enumeration value="Ownership Transition"/>
          <xsd:enumeration value="Collections"/>
          <xsd:enumeration value="Intellectual Property"/>
          <xsd:enumeration value="Professional Licens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ignation2 xmlns="0661163f-6308-46b8-b41a-d696100af637" xsi:nil="true"/>
    <Designation xmlns="0661163f-6308-46b8-b41a-d696100af637" xsi:nil="true"/>
  </documentManagement>
</p:properties>
</file>

<file path=customXml/itemProps1.xml><?xml version="1.0" encoding="utf-8"?>
<ds:datastoreItem xmlns:ds="http://schemas.openxmlformats.org/officeDocument/2006/customXml" ds:itemID="{12C2A60D-A82E-4722-B3FC-0196A6E8632C}"/>
</file>

<file path=customXml/itemProps2.xml><?xml version="1.0" encoding="utf-8"?>
<ds:datastoreItem xmlns:ds="http://schemas.openxmlformats.org/officeDocument/2006/customXml" ds:itemID="{4B56CB44-D22E-4767-9A78-E53AF0314BA8}"/>
</file>

<file path=customXml/itemProps3.xml><?xml version="1.0" encoding="utf-8"?>
<ds:datastoreItem xmlns:ds="http://schemas.openxmlformats.org/officeDocument/2006/customXml" ds:itemID="{F858309D-A4B8-4F09-B945-90F7BA60F431}"/>
</file>

<file path=docProps/app.xml><?xml version="1.0" encoding="utf-8"?>
<Properties xmlns="http://schemas.openxmlformats.org/officeDocument/2006/extended-properties" xmlns:vt="http://schemas.openxmlformats.org/officeDocument/2006/docPropsVTypes">
  <Template>Clarity</Template>
  <TotalTime>1754</TotalTime>
  <Words>731</Words>
  <Application>Microsoft Office PowerPoint</Application>
  <PresentationFormat>Custom</PresentationFormat>
  <Paragraphs>122</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Clarity</vt:lpstr>
      <vt:lpstr>UNDERSTANDING THE LEGAL RISKS ASSOCIATED WITH  LARGE WOOD PLACEMENTS AND ENGINEERED LOG JAMS</vt:lpstr>
      <vt:lpstr>Introduction/Background</vt:lpstr>
      <vt:lpstr>What are the Risks?</vt:lpstr>
      <vt:lpstr>Who are the Potential Injured Parties?</vt:lpstr>
      <vt:lpstr>Who are the Potential Liable Parties?</vt:lpstr>
      <vt:lpstr>Legal Principals</vt:lpstr>
      <vt:lpstr>Health &amp; Safety Standards</vt:lpstr>
      <vt:lpstr>Negligence</vt:lpstr>
      <vt:lpstr>Recreational Use Immunity</vt:lpstr>
      <vt:lpstr>Recreational Use Immunity (cont.)</vt:lpstr>
      <vt:lpstr>Recreational Use Immunity (cont.)</vt:lpstr>
      <vt:lpstr>Known, Dangerous, Artificial, Latent Condition</vt:lpstr>
      <vt:lpstr>In Perspective</vt:lpstr>
      <vt:lpstr>Attractive Nuisance</vt:lpstr>
      <vt:lpstr>Natural Watercourse Rule</vt:lpstr>
      <vt:lpstr>Environmental Laws</vt:lpstr>
      <vt:lpstr>Mitigating the Risk</vt:lpstr>
      <vt:lpstr>Mitigating the Risk</vt:lpstr>
      <vt:lpstr>PowerPoint Presentation</vt:lpstr>
    </vt:vector>
  </TitlesOfParts>
  <Company>Betts, Patterson &amp; Mines, 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the Future  Estate Planning  Lifetime Giving  Charitable Giving</dc:title>
  <dc:creator>bpmuser</dc:creator>
  <cp:lastModifiedBy>Elizabeth Kruh</cp:lastModifiedBy>
  <cp:revision>95</cp:revision>
  <cp:lastPrinted>2018-12-03T17:11:20Z</cp:lastPrinted>
  <dcterms:created xsi:type="dcterms:W3CDTF">2018-11-05T01:37:24Z</dcterms:created>
  <dcterms:modified xsi:type="dcterms:W3CDTF">2021-01-20T00:00:38Z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0x010100B16D7BA07601A14D91FEFDB99C53BACD</vt:lpwstr>
  </property>
</Properties>
</file>