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24" r:id="rId3"/>
    <p:sldId id="325" r:id="rId4"/>
    <p:sldId id="326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284" r:id="rId16"/>
  </p:sldIdLst>
  <p:sldSz cx="12188825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D597"/>
    <a:srgbClr val="979C64"/>
    <a:srgbClr val="9DA25E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39" autoAdjust="0"/>
  </p:normalViewPr>
  <p:slideViewPr>
    <p:cSldViewPr>
      <p:cViewPr varScale="1">
        <p:scale>
          <a:sx n="79" d="100"/>
          <a:sy n="79" d="100"/>
        </p:scale>
        <p:origin x="101" y="115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FA349B-DCEA-4006-B373-B278AC8D15D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78ACD0E-9AA1-443B-8F99-5F316EBC62AA}">
      <dgm:prSet/>
      <dgm:spPr/>
      <dgm:t>
        <a:bodyPr/>
        <a:lstStyle/>
        <a:p>
          <a:r>
            <a:rPr lang="en-US" b="1"/>
            <a:t>Warranties</a:t>
          </a:r>
          <a:endParaRPr lang="en-US"/>
        </a:p>
      </dgm:t>
    </dgm:pt>
    <dgm:pt modelId="{50D270D9-B266-434A-BAD3-370773D666E3}" type="parTrans" cxnId="{99D90C7E-255A-4FD4-B9EC-E4A87F8D4F87}">
      <dgm:prSet/>
      <dgm:spPr/>
      <dgm:t>
        <a:bodyPr/>
        <a:lstStyle/>
        <a:p>
          <a:endParaRPr lang="en-US"/>
        </a:p>
      </dgm:t>
    </dgm:pt>
    <dgm:pt modelId="{59CC7CE5-831F-4305-AB7E-96397EC60EC0}" type="sibTrans" cxnId="{99D90C7E-255A-4FD4-B9EC-E4A87F8D4F87}">
      <dgm:prSet/>
      <dgm:spPr/>
      <dgm:t>
        <a:bodyPr/>
        <a:lstStyle/>
        <a:p>
          <a:endParaRPr lang="en-US"/>
        </a:p>
      </dgm:t>
    </dgm:pt>
    <dgm:pt modelId="{2CCC5632-B4FB-4A37-8EC4-F653E6D8E279}">
      <dgm:prSet/>
      <dgm:spPr/>
      <dgm:t>
        <a:bodyPr/>
        <a:lstStyle/>
        <a:p>
          <a:r>
            <a:rPr lang="en-US" b="1"/>
            <a:t>Express (in contract)</a:t>
          </a:r>
          <a:endParaRPr lang="en-US"/>
        </a:p>
      </dgm:t>
    </dgm:pt>
    <dgm:pt modelId="{D9D05D1B-F8AD-4F5C-A2D7-D67F6DB64802}" type="parTrans" cxnId="{0F1ACD11-06AF-46BF-82BF-93C8AF9D6E0F}">
      <dgm:prSet/>
      <dgm:spPr/>
      <dgm:t>
        <a:bodyPr/>
        <a:lstStyle/>
        <a:p>
          <a:endParaRPr lang="en-US"/>
        </a:p>
      </dgm:t>
    </dgm:pt>
    <dgm:pt modelId="{C2E517A0-A8DB-4817-9B1F-77B54DBF13C1}" type="sibTrans" cxnId="{0F1ACD11-06AF-46BF-82BF-93C8AF9D6E0F}">
      <dgm:prSet/>
      <dgm:spPr/>
      <dgm:t>
        <a:bodyPr/>
        <a:lstStyle/>
        <a:p>
          <a:endParaRPr lang="en-US"/>
        </a:p>
      </dgm:t>
    </dgm:pt>
    <dgm:pt modelId="{0C9377AC-87D2-4844-B6D9-D834BC886A6D}">
      <dgm:prSet/>
      <dgm:spPr/>
      <dgm:t>
        <a:bodyPr/>
        <a:lstStyle/>
        <a:p>
          <a:r>
            <a:rPr lang="en-US" b="1"/>
            <a:t>Implied</a:t>
          </a:r>
          <a:endParaRPr lang="en-US"/>
        </a:p>
      </dgm:t>
    </dgm:pt>
    <dgm:pt modelId="{80FBB60F-87FB-4C64-A058-959AFF9D2A23}" type="parTrans" cxnId="{CC5771B7-6928-4EF6-B1A5-447CE4569215}">
      <dgm:prSet/>
      <dgm:spPr/>
      <dgm:t>
        <a:bodyPr/>
        <a:lstStyle/>
        <a:p>
          <a:endParaRPr lang="en-US"/>
        </a:p>
      </dgm:t>
    </dgm:pt>
    <dgm:pt modelId="{9507BFC5-C9BA-4295-9CAC-3E1D7685A60F}" type="sibTrans" cxnId="{CC5771B7-6928-4EF6-B1A5-447CE4569215}">
      <dgm:prSet/>
      <dgm:spPr/>
      <dgm:t>
        <a:bodyPr/>
        <a:lstStyle/>
        <a:p>
          <a:endParaRPr lang="en-US"/>
        </a:p>
      </dgm:t>
    </dgm:pt>
    <dgm:pt modelId="{1F31D11F-DC92-448C-82B3-03A70380ABDA}">
      <dgm:prSet/>
      <dgm:spPr/>
      <dgm:t>
        <a:bodyPr/>
        <a:lstStyle/>
        <a:p>
          <a:r>
            <a:rPr lang="en-US" b="1"/>
            <a:t>Time Bar to Legal Action/Disputes Resolution</a:t>
          </a:r>
          <a:endParaRPr lang="en-US"/>
        </a:p>
      </dgm:t>
    </dgm:pt>
    <dgm:pt modelId="{190A25E1-CD18-4C9E-82DA-A919BDCD430D}" type="parTrans" cxnId="{537EBDBD-B72E-4C76-9015-8C0EB31D6040}">
      <dgm:prSet/>
      <dgm:spPr/>
      <dgm:t>
        <a:bodyPr/>
        <a:lstStyle/>
        <a:p>
          <a:endParaRPr lang="en-US"/>
        </a:p>
      </dgm:t>
    </dgm:pt>
    <dgm:pt modelId="{EDEE1925-F6CC-4C3A-8A9C-0367DE5AB663}" type="sibTrans" cxnId="{537EBDBD-B72E-4C76-9015-8C0EB31D6040}">
      <dgm:prSet/>
      <dgm:spPr/>
      <dgm:t>
        <a:bodyPr/>
        <a:lstStyle/>
        <a:p>
          <a:endParaRPr lang="en-US"/>
        </a:p>
      </dgm:t>
    </dgm:pt>
    <dgm:pt modelId="{37744E2D-7879-443A-ABCC-6D2B8164F0D9}">
      <dgm:prSet/>
      <dgm:spPr/>
      <dgm:t>
        <a:bodyPr/>
        <a:lstStyle/>
        <a:p>
          <a:r>
            <a:rPr lang="en-US" b="1"/>
            <a:t>Controls and minimizes costs of claims resolution</a:t>
          </a:r>
          <a:endParaRPr lang="en-US"/>
        </a:p>
      </dgm:t>
    </dgm:pt>
    <dgm:pt modelId="{78F5D92B-83DD-42B9-BD9F-117D78E181B8}" type="parTrans" cxnId="{BDBBAC28-1D37-422F-BD6D-B981F2B21AC7}">
      <dgm:prSet/>
      <dgm:spPr/>
      <dgm:t>
        <a:bodyPr/>
        <a:lstStyle/>
        <a:p>
          <a:endParaRPr lang="en-US"/>
        </a:p>
      </dgm:t>
    </dgm:pt>
    <dgm:pt modelId="{25BD0271-CAD4-44B1-9CB0-53946F310422}" type="sibTrans" cxnId="{BDBBAC28-1D37-422F-BD6D-B981F2B21AC7}">
      <dgm:prSet/>
      <dgm:spPr/>
      <dgm:t>
        <a:bodyPr/>
        <a:lstStyle/>
        <a:p>
          <a:endParaRPr lang="en-US"/>
        </a:p>
      </dgm:t>
    </dgm:pt>
    <dgm:pt modelId="{03532245-309C-492E-9B64-F7C1CAE70F97}">
      <dgm:prSet/>
      <dgm:spPr/>
      <dgm:t>
        <a:bodyPr/>
        <a:lstStyle/>
        <a:p>
          <a:r>
            <a:rPr lang="en-US" b="1"/>
            <a:t>Responsibilities of Parties</a:t>
          </a:r>
          <a:endParaRPr lang="en-US"/>
        </a:p>
      </dgm:t>
    </dgm:pt>
    <dgm:pt modelId="{8BB5CC64-0D11-4ECD-AB78-E874CC64600C}" type="parTrans" cxnId="{4CA62FBC-BD9B-4037-BBE5-E4257BC33061}">
      <dgm:prSet/>
      <dgm:spPr/>
      <dgm:t>
        <a:bodyPr/>
        <a:lstStyle/>
        <a:p>
          <a:endParaRPr lang="en-US"/>
        </a:p>
      </dgm:t>
    </dgm:pt>
    <dgm:pt modelId="{CE02DD5E-51C6-4343-A185-7CD2D3B28BA4}" type="sibTrans" cxnId="{4CA62FBC-BD9B-4037-BBE5-E4257BC33061}">
      <dgm:prSet/>
      <dgm:spPr/>
      <dgm:t>
        <a:bodyPr/>
        <a:lstStyle/>
        <a:p>
          <a:endParaRPr lang="en-US"/>
        </a:p>
      </dgm:t>
    </dgm:pt>
    <dgm:pt modelId="{9F92C0FA-F173-4EA1-8B34-94E3122C8C58}" type="pres">
      <dgm:prSet presAssocID="{1AFA349B-DCEA-4006-B373-B278AC8D15D7}" presName="root" presStyleCnt="0">
        <dgm:presLayoutVars>
          <dgm:dir/>
          <dgm:resizeHandles val="exact"/>
        </dgm:presLayoutVars>
      </dgm:prSet>
      <dgm:spPr/>
    </dgm:pt>
    <dgm:pt modelId="{0E5BCCFE-2636-425B-BB54-4A2D9BFF0297}" type="pres">
      <dgm:prSet presAssocID="{378ACD0E-9AA1-443B-8F99-5F316EBC62AA}" presName="compNode" presStyleCnt="0"/>
      <dgm:spPr/>
    </dgm:pt>
    <dgm:pt modelId="{1FB2A6A2-91E2-4DAC-95C9-D1487F13A4A2}" type="pres">
      <dgm:prSet presAssocID="{378ACD0E-9AA1-443B-8F99-5F316EBC62AA}" presName="bgRect" presStyleLbl="bgShp" presStyleIdx="0" presStyleCnt="3"/>
      <dgm:spPr/>
    </dgm:pt>
    <dgm:pt modelId="{02CDE563-C515-4630-AA6B-A8765AB9B0A2}" type="pres">
      <dgm:prSet presAssocID="{378ACD0E-9AA1-443B-8F99-5F316EBC62A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032DADFD-1368-4049-9EE0-7E7A3DA1A0DF}" type="pres">
      <dgm:prSet presAssocID="{378ACD0E-9AA1-443B-8F99-5F316EBC62AA}" presName="spaceRect" presStyleCnt="0"/>
      <dgm:spPr/>
    </dgm:pt>
    <dgm:pt modelId="{B5EFFFE7-A23E-4097-8064-7F306F21C7F9}" type="pres">
      <dgm:prSet presAssocID="{378ACD0E-9AA1-443B-8F99-5F316EBC62AA}" presName="parTx" presStyleLbl="revTx" presStyleIdx="0" presStyleCnt="5">
        <dgm:presLayoutVars>
          <dgm:chMax val="0"/>
          <dgm:chPref val="0"/>
        </dgm:presLayoutVars>
      </dgm:prSet>
      <dgm:spPr/>
    </dgm:pt>
    <dgm:pt modelId="{18F42F6A-22D0-4A5F-BADF-62820BF7B49D}" type="pres">
      <dgm:prSet presAssocID="{378ACD0E-9AA1-443B-8F99-5F316EBC62AA}" presName="desTx" presStyleLbl="revTx" presStyleIdx="1" presStyleCnt="5">
        <dgm:presLayoutVars/>
      </dgm:prSet>
      <dgm:spPr/>
    </dgm:pt>
    <dgm:pt modelId="{E13D1680-6E9D-4A08-B26B-A1DB8ADFF4B7}" type="pres">
      <dgm:prSet presAssocID="{59CC7CE5-831F-4305-AB7E-96397EC60EC0}" presName="sibTrans" presStyleCnt="0"/>
      <dgm:spPr/>
    </dgm:pt>
    <dgm:pt modelId="{54798FCD-2DC9-4EB4-A70D-6A4491F27CFC}" type="pres">
      <dgm:prSet presAssocID="{1F31D11F-DC92-448C-82B3-03A70380ABDA}" presName="compNode" presStyleCnt="0"/>
      <dgm:spPr/>
    </dgm:pt>
    <dgm:pt modelId="{B7FB880B-63BE-4C5B-88FE-54F25AA84C7F}" type="pres">
      <dgm:prSet presAssocID="{1F31D11F-DC92-448C-82B3-03A70380ABDA}" presName="bgRect" presStyleLbl="bgShp" presStyleIdx="1" presStyleCnt="3"/>
      <dgm:spPr/>
    </dgm:pt>
    <dgm:pt modelId="{B62952FA-9443-463B-8AE5-57C94FDFCE9F}" type="pres">
      <dgm:prSet presAssocID="{1F31D11F-DC92-448C-82B3-03A70380ABDA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3F6C9BC7-648C-4467-BFDD-91D2313C06A7}" type="pres">
      <dgm:prSet presAssocID="{1F31D11F-DC92-448C-82B3-03A70380ABDA}" presName="spaceRect" presStyleCnt="0"/>
      <dgm:spPr/>
    </dgm:pt>
    <dgm:pt modelId="{BD175B75-12D8-4F34-B3E0-6EBDB4CDE82D}" type="pres">
      <dgm:prSet presAssocID="{1F31D11F-DC92-448C-82B3-03A70380ABDA}" presName="parTx" presStyleLbl="revTx" presStyleIdx="2" presStyleCnt="5">
        <dgm:presLayoutVars>
          <dgm:chMax val="0"/>
          <dgm:chPref val="0"/>
        </dgm:presLayoutVars>
      </dgm:prSet>
      <dgm:spPr/>
    </dgm:pt>
    <dgm:pt modelId="{FECEB745-27AB-4202-957C-B074F72CB084}" type="pres">
      <dgm:prSet presAssocID="{1F31D11F-DC92-448C-82B3-03A70380ABDA}" presName="desTx" presStyleLbl="revTx" presStyleIdx="3" presStyleCnt="5">
        <dgm:presLayoutVars/>
      </dgm:prSet>
      <dgm:spPr/>
    </dgm:pt>
    <dgm:pt modelId="{75A9CD2F-BC23-4DE3-91D9-7B9A2B8B383C}" type="pres">
      <dgm:prSet presAssocID="{EDEE1925-F6CC-4C3A-8A9C-0367DE5AB663}" presName="sibTrans" presStyleCnt="0"/>
      <dgm:spPr/>
    </dgm:pt>
    <dgm:pt modelId="{768B57D5-6DB9-4311-9F4B-E982721A7A81}" type="pres">
      <dgm:prSet presAssocID="{03532245-309C-492E-9B64-F7C1CAE70F97}" presName="compNode" presStyleCnt="0"/>
      <dgm:spPr/>
    </dgm:pt>
    <dgm:pt modelId="{D1880A81-7AAA-4D5D-AF7C-6840DA908842}" type="pres">
      <dgm:prSet presAssocID="{03532245-309C-492E-9B64-F7C1CAE70F97}" presName="bgRect" presStyleLbl="bgShp" presStyleIdx="2" presStyleCnt="3"/>
      <dgm:spPr/>
    </dgm:pt>
    <dgm:pt modelId="{9E914954-AE21-4D81-BF5B-703E57F951DA}" type="pres">
      <dgm:prSet presAssocID="{03532245-309C-492E-9B64-F7C1CAE70F9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C11100AA-2B73-4656-B7F3-809482BFD002}" type="pres">
      <dgm:prSet presAssocID="{03532245-309C-492E-9B64-F7C1CAE70F97}" presName="spaceRect" presStyleCnt="0"/>
      <dgm:spPr/>
    </dgm:pt>
    <dgm:pt modelId="{3015A2C7-5EEE-4BC2-8DE5-225F27511ADA}" type="pres">
      <dgm:prSet presAssocID="{03532245-309C-492E-9B64-F7C1CAE70F97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599DA70E-8BB9-4FFB-A01A-C3FBD8501BCB}" type="presOf" srcId="{0C9377AC-87D2-4844-B6D9-D834BC886A6D}" destId="{18F42F6A-22D0-4A5F-BADF-62820BF7B49D}" srcOrd="0" destOrd="1" presId="urn:microsoft.com/office/officeart/2018/2/layout/IconVerticalSolidList"/>
    <dgm:cxn modelId="{0F1ACD11-06AF-46BF-82BF-93C8AF9D6E0F}" srcId="{378ACD0E-9AA1-443B-8F99-5F316EBC62AA}" destId="{2CCC5632-B4FB-4A37-8EC4-F653E6D8E279}" srcOrd="0" destOrd="0" parTransId="{D9D05D1B-F8AD-4F5C-A2D7-D67F6DB64802}" sibTransId="{C2E517A0-A8DB-4817-9B1F-77B54DBF13C1}"/>
    <dgm:cxn modelId="{39065918-4B67-402D-B9CD-5015ED2A30CD}" type="presOf" srcId="{378ACD0E-9AA1-443B-8F99-5F316EBC62AA}" destId="{B5EFFFE7-A23E-4097-8064-7F306F21C7F9}" srcOrd="0" destOrd="0" presId="urn:microsoft.com/office/officeart/2018/2/layout/IconVerticalSolidList"/>
    <dgm:cxn modelId="{BDBBAC28-1D37-422F-BD6D-B981F2B21AC7}" srcId="{1F31D11F-DC92-448C-82B3-03A70380ABDA}" destId="{37744E2D-7879-443A-ABCC-6D2B8164F0D9}" srcOrd="0" destOrd="0" parTransId="{78F5D92B-83DD-42B9-BD9F-117D78E181B8}" sibTransId="{25BD0271-CAD4-44B1-9CB0-53946F310422}"/>
    <dgm:cxn modelId="{FC102A31-418D-49FA-8428-A174D8F274B6}" type="presOf" srcId="{37744E2D-7879-443A-ABCC-6D2B8164F0D9}" destId="{FECEB745-27AB-4202-957C-B074F72CB084}" srcOrd="0" destOrd="0" presId="urn:microsoft.com/office/officeart/2018/2/layout/IconVerticalSolidList"/>
    <dgm:cxn modelId="{B4A6F237-A448-409A-B335-CFADD1A40C15}" type="presOf" srcId="{2CCC5632-B4FB-4A37-8EC4-F653E6D8E279}" destId="{18F42F6A-22D0-4A5F-BADF-62820BF7B49D}" srcOrd="0" destOrd="0" presId="urn:microsoft.com/office/officeart/2018/2/layout/IconVerticalSolidList"/>
    <dgm:cxn modelId="{16553A51-F107-4312-88AA-00671785065D}" type="presOf" srcId="{03532245-309C-492E-9B64-F7C1CAE70F97}" destId="{3015A2C7-5EEE-4BC2-8DE5-225F27511ADA}" srcOrd="0" destOrd="0" presId="urn:microsoft.com/office/officeart/2018/2/layout/IconVerticalSolidList"/>
    <dgm:cxn modelId="{1B0A7A54-E2EB-4E58-8466-04E1F8BEA1CD}" type="presOf" srcId="{1F31D11F-DC92-448C-82B3-03A70380ABDA}" destId="{BD175B75-12D8-4F34-B3E0-6EBDB4CDE82D}" srcOrd="0" destOrd="0" presId="urn:microsoft.com/office/officeart/2018/2/layout/IconVerticalSolidList"/>
    <dgm:cxn modelId="{99D90C7E-255A-4FD4-B9EC-E4A87F8D4F87}" srcId="{1AFA349B-DCEA-4006-B373-B278AC8D15D7}" destId="{378ACD0E-9AA1-443B-8F99-5F316EBC62AA}" srcOrd="0" destOrd="0" parTransId="{50D270D9-B266-434A-BAD3-370773D666E3}" sibTransId="{59CC7CE5-831F-4305-AB7E-96397EC60EC0}"/>
    <dgm:cxn modelId="{7190499C-6AFC-4F2C-9AE7-38962335F633}" type="presOf" srcId="{1AFA349B-DCEA-4006-B373-B278AC8D15D7}" destId="{9F92C0FA-F173-4EA1-8B34-94E3122C8C58}" srcOrd="0" destOrd="0" presId="urn:microsoft.com/office/officeart/2018/2/layout/IconVerticalSolidList"/>
    <dgm:cxn modelId="{CC5771B7-6928-4EF6-B1A5-447CE4569215}" srcId="{378ACD0E-9AA1-443B-8F99-5F316EBC62AA}" destId="{0C9377AC-87D2-4844-B6D9-D834BC886A6D}" srcOrd="1" destOrd="0" parTransId="{80FBB60F-87FB-4C64-A058-959AFF9D2A23}" sibTransId="{9507BFC5-C9BA-4295-9CAC-3E1D7685A60F}"/>
    <dgm:cxn modelId="{4CA62FBC-BD9B-4037-BBE5-E4257BC33061}" srcId="{1AFA349B-DCEA-4006-B373-B278AC8D15D7}" destId="{03532245-309C-492E-9B64-F7C1CAE70F97}" srcOrd="2" destOrd="0" parTransId="{8BB5CC64-0D11-4ECD-AB78-E874CC64600C}" sibTransId="{CE02DD5E-51C6-4343-A185-7CD2D3B28BA4}"/>
    <dgm:cxn modelId="{537EBDBD-B72E-4C76-9015-8C0EB31D6040}" srcId="{1AFA349B-DCEA-4006-B373-B278AC8D15D7}" destId="{1F31D11F-DC92-448C-82B3-03A70380ABDA}" srcOrd="1" destOrd="0" parTransId="{190A25E1-CD18-4C9E-82DA-A919BDCD430D}" sibTransId="{EDEE1925-F6CC-4C3A-8A9C-0367DE5AB663}"/>
    <dgm:cxn modelId="{2375C473-10E2-4F85-A73A-9AE0B35875DF}" type="presParOf" srcId="{9F92C0FA-F173-4EA1-8B34-94E3122C8C58}" destId="{0E5BCCFE-2636-425B-BB54-4A2D9BFF0297}" srcOrd="0" destOrd="0" presId="urn:microsoft.com/office/officeart/2018/2/layout/IconVerticalSolidList"/>
    <dgm:cxn modelId="{2BDA90C9-E419-4531-A359-0928F12C5B3E}" type="presParOf" srcId="{0E5BCCFE-2636-425B-BB54-4A2D9BFF0297}" destId="{1FB2A6A2-91E2-4DAC-95C9-D1487F13A4A2}" srcOrd="0" destOrd="0" presId="urn:microsoft.com/office/officeart/2018/2/layout/IconVerticalSolidList"/>
    <dgm:cxn modelId="{52C10FE8-9151-43F1-879C-34BD37A0F83E}" type="presParOf" srcId="{0E5BCCFE-2636-425B-BB54-4A2D9BFF0297}" destId="{02CDE563-C515-4630-AA6B-A8765AB9B0A2}" srcOrd="1" destOrd="0" presId="urn:microsoft.com/office/officeart/2018/2/layout/IconVerticalSolidList"/>
    <dgm:cxn modelId="{C913FE87-1C90-4D86-BB9D-2F0FFB38F57F}" type="presParOf" srcId="{0E5BCCFE-2636-425B-BB54-4A2D9BFF0297}" destId="{032DADFD-1368-4049-9EE0-7E7A3DA1A0DF}" srcOrd="2" destOrd="0" presId="urn:microsoft.com/office/officeart/2018/2/layout/IconVerticalSolidList"/>
    <dgm:cxn modelId="{E4CBACFE-F2EE-41FC-A074-A33A600AE1E1}" type="presParOf" srcId="{0E5BCCFE-2636-425B-BB54-4A2D9BFF0297}" destId="{B5EFFFE7-A23E-4097-8064-7F306F21C7F9}" srcOrd="3" destOrd="0" presId="urn:microsoft.com/office/officeart/2018/2/layout/IconVerticalSolidList"/>
    <dgm:cxn modelId="{437AE1F8-3118-4637-9CC6-9B1D6E4D77DA}" type="presParOf" srcId="{0E5BCCFE-2636-425B-BB54-4A2D9BFF0297}" destId="{18F42F6A-22D0-4A5F-BADF-62820BF7B49D}" srcOrd="4" destOrd="0" presId="urn:microsoft.com/office/officeart/2018/2/layout/IconVerticalSolidList"/>
    <dgm:cxn modelId="{8E2F58E5-7F86-4E52-A797-20876A12C44E}" type="presParOf" srcId="{9F92C0FA-F173-4EA1-8B34-94E3122C8C58}" destId="{E13D1680-6E9D-4A08-B26B-A1DB8ADFF4B7}" srcOrd="1" destOrd="0" presId="urn:microsoft.com/office/officeart/2018/2/layout/IconVerticalSolidList"/>
    <dgm:cxn modelId="{2F84B4B7-E866-45DA-86CA-F8044F5775D8}" type="presParOf" srcId="{9F92C0FA-F173-4EA1-8B34-94E3122C8C58}" destId="{54798FCD-2DC9-4EB4-A70D-6A4491F27CFC}" srcOrd="2" destOrd="0" presId="urn:microsoft.com/office/officeart/2018/2/layout/IconVerticalSolidList"/>
    <dgm:cxn modelId="{9DC9D337-2D3D-41A3-8B72-DBC8E7F9C6C4}" type="presParOf" srcId="{54798FCD-2DC9-4EB4-A70D-6A4491F27CFC}" destId="{B7FB880B-63BE-4C5B-88FE-54F25AA84C7F}" srcOrd="0" destOrd="0" presId="urn:microsoft.com/office/officeart/2018/2/layout/IconVerticalSolidList"/>
    <dgm:cxn modelId="{771E21D2-AA6C-4352-873A-F295A6A6D2D3}" type="presParOf" srcId="{54798FCD-2DC9-4EB4-A70D-6A4491F27CFC}" destId="{B62952FA-9443-463B-8AE5-57C94FDFCE9F}" srcOrd="1" destOrd="0" presId="urn:microsoft.com/office/officeart/2018/2/layout/IconVerticalSolidList"/>
    <dgm:cxn modelId="{22502004-DB00-421C-891C-F349F13CB454}" type="presParOf" srcId="{54798FCD-2DC9-4EB4-A70D-6A4491F27CFC}" destId="{3F6C9BC7-648C-4467-BFDD-91D2313C06A7}" srcOrd="2" destOrd="0" presId="urn:microsoft.com/office/officeart/2018/2/layout/IconVerticalSolidList"/>
    <dgm:cxn modelId="{A5A98804-D1C6-49D7-BDB6-67B3B9133256}" type="presParOf" srcId="{54798FCD-2DC9-4EB4-A70D-6A4491F27CFC}" destId="{BD175B75-12D8-4F34-B3E0-6EBDB4CDE82D}" srcOrd="3" destOrd="0" presId="urn:microsoft.com/office/officeart/2018/2/layout/IconVerticalSolidList"/>
    <dgm:cxn modelId="{A9019158-43C3-432C-907E-270AE1CA8124}" type="presParOf" srcId="{54798FCD-2DC9-4EB4-A70D-6A4491F27CFC}" destId="{FECEB745-27AB-4202-957C-B074F72CB084}" srcOrd="4" destOrd="0" presId="urn:microsoft.com/office/officeart/2018/2/layout/IconVerticalSolidList"/>
    <dgm:cxn modelId="{898FE0D4-BF10-4901-A615-311C27EAFD9B}" type="presParOf" srcId="{9F92C0FA-F173-4EA1-8B34-94E3122C8C58}" destId="{75A9CD2F-BC23-4DE3-91D9-7B9A2B8B383C}" srcOrd="3" destOrd="0" presId="urn:microsoft.com/office/officeart/2018/2/layout/IconVerticalSolidList"/>
    <dgm:cxn modelId="{E50F5B06-952C-40F6-952E-CDC23194631F}" type="presParOf" srcId="{9F92C0FA-F173-4EA1-8B34-94E3122C8C58}" destId="{768B57D5-6DB9-4311-9F4B-E982721A7A81}" srcOrd="4" destOrd="0" presId="urn:microsoft.com/office/officeart/2018/2/layout/IconVerticalSolidList"/>
    <dgm:cxn modelId="{7BFBFA54-FE34-4F0A-9EAE-7A358E0A6DED}" type="presParOf" srcId="{768B57D5-6DB9-4311-9F4B-E982721A7A81}" destId="{D1880A81-7AAA-4D5D-AF7C-6840DA908842}" srcOrd="0" destOrd="0" presId="urn:microsoft.com/office/officeart/2018/2/layout/IconVerticalSolidList"/>
    <dgm:cxn modelId="{97B2C390-93D8-48C7-89D4-3E54BE49322F}" type="presParOf" srcId="{768B57D5-6DB9-4311-9F4B-E982721A7A81}" destId="{9E914954-AE21-4D81-BF5B-703E57F951DA}" srcOrd="1" destOrd="0" presId="urn:microsoft.com/office/officeart/2018/2/layout/IconVerticalSolidList"/>
    <dgm:cxn modelId="{991F1A01-84A0-40DA-96B7-060DB4613D25}" type="presParOf" srcId="{768B57D5-6DB9-4311-9F4B-E982721A7A81}" destId="{C11100AA-2B73-4656-B7F3-809482BFD002}" srcOrd="2" destOrd="0" presId="urn:microsoft.com/office/officeart/2018/2/layout/IconVerticalSolidList"/>
    <dgm:cxn modelId="{FADB44B7-D754-460E-86DE-6FBFFE365B82}" type="presParOf" srcId="{768B57D5-6DB9-4311-9F4B-E982721A7A81}" destId="{3015A2C7-5EEE-4BC2-8DE5-225F27511AD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B2A6A2-91E2-4DAC-95C9-D1487F13A4A2}">
      <dsp:nvSpPr>
        <dsp:cNvPr id="0" name=""/>
        <dsp:cNvSpPr/>
      </dsp:nvSpPr>
      <dsp:spPr>
        <a:xfrm>
          <a:off x="0" y="595"/>
          <a:ext cx="10969943" cy="13930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CDE563-C515-4630-AA6B-A8765AB9B0A2}">
      <dsp:nvSpPr>
        <dsp:cNvPr id="0" name=""/>
        <dsp:cNvSpPr/>
      </dsp:nvSpPr>
      <dsp:spPr>
        <a:xfrm>
          <a:off x="421391" y="314027"/>
          <a:ext cx="766167" cy="76616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FFFE7-A23E-4097-8064-7F306F21C7F9}">
      <dsp:nvSpPr>
        <dsp:cNvPr id="0" name=""/>
        <dsp:cNvSpPr/>
      </dsp:nvSpPr>
      <dsp:spPr>
        <a:xfrm>
          <a:off x="1608951" y="595"/>
          <a:ext cx="4936474" cy="139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429" tIns="147429" rIns="147429" bIns="14742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Warranties</a:t>
          </a:r>
          <a:endParaRPr lang="en-US" sz="2500" kern="1200"/>
        </a:p>
      </dsp:txBody>
      <dsp:txXfrm>
        <a:off x="1608951" y="595"/>
        <a:ext cx="4936474" cy="1393031"/>
      </dsp:txXfrm>
    </dsp:sp>
    <dsp:sp modelId="{18F42F6A-22D0-4A5F-BADF-62820BF7B49D}">
      <dsp:nvSpPr>
        <dsp:cNvPr id="0" name=""/>
        <dsp:cNvSpPr/>
      </dsp:nvSpPr>
      <dsp:spPr>
        <a:xfrm>
          <a:off x="6545425" y="595"/>
          <a:ext cx="4424517" cy="139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429" tIns="147429" rIns="147429" bIns="14742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Express (in contract)</a:t>
          </a:r>
          <a:endParaRPr lang="en-US" sz="1800" kern="120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Implied</a:t>
          </a:r>
          <a:endParaRPr lang="en-US" sz="1800" kern="1200"/>
        </a:p>
      </dsp:txBody>
      <dsp:txXfrm>
        <a:off x="6545425" y="595"/>
        <a:ext cx="4424517" cy="1393031"/>
      </dsp:txXfrm>
    </dsp:sp>
    <dsp:sp modelId="{B7FB880B-63BE-4C5B-88FE-54F25AA84C7F}">
      <dsp:nvSpPr>
        <dsp:cNvPr id="0" name=""/>
        <dsp:cNvSpPr/>
      </dsp:nvSpPr>
      <dsp:spPr>
        <a:xfrm>
          <a:off x="0" y="1741884"/>
          <a:ext cx="10969943" cy="13930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952FA-9443-463B-8AE5-57C94FDFCE9F}">
      <dsp:nvSpPr>
        <dsp:cNvPr id="0" name=""/>
        <dsp:cNvSpPr/>
      </dsp:nvSpPr>
      <dsp:spPr>
        <a:xfrm>
          <a:off x="421391" y="2055316"/>
          <a:ext cx="766167" cy="76616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175B75-12D8-4F34-B3E0-6EBDB4CDE82D}">
      <dsp:nvSpPr>
        <dsp:cNvPr id="0" name=""/>
        <dsp:cNvSpPr/>
      </dsp:nvSpPr>
      <dsp:spPr>
        <a:xfrm>
          <a:off x="1608951" y="1741884"/>
          <a:ext cx="4936474" cy="139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429" tIns="147429" rIns="147429" bIns="14742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Time Bar to Legal Action/Disputes Resolution</a:t>
          </a:r>
          <a:endParaRPr lang="en-US" sz="2500" kern="1200"/>
        </a:p>
      </dsp:txBody>
      <dsp:txXfrm>
        <a:off x="1608951" y="1741884"/>
        <a:ext cx="4936474" cy="1393031"/>
      </dsp:txXfrm>
    </dsp:sp>
    <dsp:sp modelId="{FECEB745-27AB-4202-957C-B074F72CB084}">
      <dsp:nvSpPr>
        <dsp:cNvPr id="0" name=""/>
        <dsp:cNvSpPr/>
      </dsp:nvSpPr>
      <dsp:spPr>
        <a:xfrm>
          <a:off x="6545425" y="1741884"/>
          <a:ext cx="4424517" cy="139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429" tIns="147429" rIns="147429" bIns="14742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/>
            <a:t>Controls and minimizes costs of claims resolution</a:t>
          </a:r>
          <a:endParaRPr lang="en-US" sz="1800" kern="1200"/>
        </a:p>
      </dsp:txBody>
      <dsp:txXfrm>
        <a:off x="6545425" y="1741884"/>
        <a:ext cx="4424517" cy="1393031"/>
      </dsp:txXfrm>
    </dsp:sp>
    <dsp:sp modelId="{D1880A81-7AAA-4D5D-AF7C-6840DA908842}">
      <dsp:nvSpPr>
        <dsp:cNvPr id="0" name=""/>
        <dsp:cNvSpPr/>
      </dsp:nvSpPr>
      <dsp:spPr>
        <a:xfrm>
          <a:off x="0" y="3483173"/>
          <a:ext cx="10969943" cy="1393031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914954-AE21-4D81-BF5B-703E57F951DA}">
      <dsp:nvSpPr>
        <dsp:cNvPr id="0" name=""/>
        <dsp:cNvSpPr/>
      </dsp:nvSpPr>
      <dsp:spPr>
        <a:xfrm>
          <a:off x="421391" y="3796605"/>
          <a:ext cx="766167" cy="76616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642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15A2C7-5EEE-4BC2-8DE5-225F27511ADA}">
      <dsp:nvSpPr>
        <dsp:cNvPr id="0" name=""/>
        <dsp:cNvSpPr/>
      </dsp:nvSpPr>
      <dsp:spPr>
        <a:xfrm>
          <a:off x="1608951" y="3483173"/>
          <a:ext cx="9360991" cy="13930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7429" tIns="147429" rIns="147429" bIns="14742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b="1" kern="1200"/>
            <a:t>Responsibilities of Parties</a:t>
          </a:r>
          <a:endParaRPr lang="en-US" sz="2500" kern="1200"/>
        </a:p>
      </dsp:txBody>
      <dsp:txXfrm>
        <a:off x="1608951" y="3483173"/>
        <a:ext cx="9360991" cy="13930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r>
              <a:rPr lang="en-US"/>
              <a:t>12/4/2018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DF30DA1-1BF5-4BA3-97E9-663096DF2F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5782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12/4/2018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35287-F8AE-421E-B682-6BA8CB211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240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2ACE9A09-E72B-4067-9A68-061F8DCC3C4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EC2617BC-869F-4042-8813-F796F10A56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E6BC459E-8476-40CC-B380-B6ABA5AAAD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087EE24-E8E2-4A29-92E2-71568DF52EE6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8E3BAEB9-4E12-49A7-B902-BF2C48F60D5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816ECF2E-FF23-4064-9DA9-B18DE4D00C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4908773D-993D-4B7F-9168-3DDD63AD5B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719C16C-5EC7-41B7-BFA2-87CC731BC2E8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719CB475-B8CB-47D1-8951-8B1E2157C5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0E33507D-9D45-45E5-8469-4321ED1FF3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4619888C-C2ED-44ED-98B6-D49FBFB76B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C1717C-B0D8-4FE9-86EF-18F1C46C5F50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460ABD60-0822-4B3E-89EC-9C73CB5882D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BBF0F72C-6E82-4BE3-807C-CE49EC4C96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671AAD8F-E341-41AD-B1A8-F6C87D9B06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8239CCF-CA2F-4EF9-B5D5-1DFEF89CAE5C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51A266E7-A986-4C19-9B32-73B345F68BD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>
            <a:extLst>
              <a:ext uri="{FF2B5EF4-FFF2-40B4-BE49-F238E27FC236}">
                <a16:creationId xmlns:a16="http://schemas.microsoft.com/office/drawing/2014/main" id="{34E6F91E-8489-44CE-88FA-71394F2740D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68775C2B-7177-404F-9C59-96052DC17E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D4A5F7-4116-4505-9F6F-C40F999EC63A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A27D26BD-46BD-4216-AD56-D2F14ED223B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8192C989-D06D-4C59-A0DB-FEC82B2D964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E180B2F3-BCBE-4BE9-A32C-5AE37A2676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1764609-8268-4E86-AB29-7CC43CFB60CF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A35287-F8AE-421E-B682-6BA8CB211A6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408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CEE7DAD-22A5-402A-954B-21EA36BB3A4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B80789B4-4930-4327-A392-D87A5C5C05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6D54C9D0-9668-458A-A641-1A674771BD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CEF379-3FB6-44DD-B09B-9BBEDFF23A8D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7C6C339C-A79B-4816-A666-484A58167B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D214C650-8EF2-4E16-AE90-73ED5EB36D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1508" name="Slide Number Placeholder 3">
            <a:extLst>
              <a:ext uri="{FF2B5EF4-FFF2-40B4-BE49-F238E27FC236}">
                <a16:creationId xmlns:a16="http://schemas.microsoft.com/office/drawing/2014/main" id="{1F06F84E-4B52-409C-8DF8-3BD9389F69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52F3C81-C5F6-494C-A59F-AC9B7A3EC55F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2E61AC4A-B7CE-409E-849F-919769D06D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E608FAAD-BAA0-438D-84A2-5F1ECC6C83B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67501C30-FA70-498E-9635-0E34495AC6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6214D9D-2FFA-48AB-B057-8DE4DC1F32DF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4EFA797F-E7A1-452E-8502-82EDF05B763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D8B32143-4347-4C7C-B608-20DAE400062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3264BFAA-42B8-4554-AE56-5969152500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5E721A9-A185-4488-9937-ACF622978974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2F01688C-E05C-4C01-B6B7-207C8FBB336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03DCB810-7BB8-4ABB-855C-E58EE2CF54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6D00A4FE-357C-477D-8D3A-9D98B84C974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3C54B41-51C8-452F-839D-9751D86E668C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75575398-CD7C-4403-91AC-ECA5B06F4EA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9DD99F4F-091B-475C-AB74-C7122C3A07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41EFB945-587C-4813-82E0-EB39EFC31A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403F37-EBDA-4A78-A733-056128B94171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81DC2AAA-6A85-49BC-B2B3-A2315DB28D7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7BBD2227-5D25-40E3-AFA5-CFC1B1667A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8E87A877-EAFE-4810-9D5C-30AF140795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8D68471-676E-40AE-B3FD-19B12CD6B24F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3C17F574-BC8E-43C3-9F81-779AC2BEB4A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D26C4275-1E71-4CC4-B58A-ECB5563D69A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7652" name="Slide Number Placeholder 3">
            <a:extLst>
              <a:ext uri="{FF2B5EF4-FFF2-40B4-BE49-F238E27FC236}">
                <a16:creationId xmlns:a16="http://schemas.microsoft.com/office/drawing/2014/main" id="{8016B275-535D-4FEF-BB40-F1FF73BB30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7B8874A-357D-45BA-A0E8-E497BB66D654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1371601"/>
            <a:ext cx="10462075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162" y="3505200"/>
            <a:ext cx="8532178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D8EB5-BBAC-47EF-A605-A33196B0AF64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914162" y="3398520"/>
            <a:ext cx="104620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7486-C257-4D9B-AE88-D8DE8D69AE6F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09600"/>
            <a:ext cx="2742486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609600"/>
            <a:ext cx="802431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5EEA5-FC5A-469D-B2A4-3C8A79CD5DE8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F013C-68BC-4468-80A2-65566E938882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2362201"/>
            <a:ext cx="10360501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4626865"/>
            <a:ext cx="10360501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D705F-AA9A-4AAA-ABAC-9D3003B3A055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75106" y="4599432"/>
            <a:ext cx="10462075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73352"/>
            <a:ext cx="5383398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73352"/>
            <a:ext cx="5383398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E2370-C384-46A7-985E-457967D776DF}" type="datetime1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76400"/>
            <a:ext cx="5241195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438400"/>
            <a:ext cx="52411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8189" y="1676400"/>
            <a:ext cx="5241195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189" y="2438400"/>
            <a:ext cx="524119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2E96-C14F-462E-9ABD-299E858BC953}" type="datetime1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0362" y="4045691"/>
            <a:ext cx="4709160" cy="105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25E3B-30B1-458C-8714-C060026B069C}" type="datetime1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BACF9-FF08-41DB-8E75-11F01EF71DBA}" type="datetime1">
              <a:rPr lang="en-US" smtClean="0"/>
              <a:t>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792080"/>
            <a:ext cx="2852185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1368" y="792080"/>
            <a:ext cx="7618016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2130553"/>
            <a:ext cx="2852185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556B3-E75A-4F0E-A8CD-7CC61D05AE5A}" type="datetime1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1188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792480"/>
            <a:ext cx="2856163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0487" y="838201"/>
            <a:ext cx="787047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1" y="2133600"/>
            <a:ext cx="2852185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DE2AC-028B-4C2A-A00A-956858E6A6CC}" type="datetime1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88825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0"/>
            <a:ext cx="10969943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88825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18288"/>
            <a:ext cx="3859795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549B4BC-9697-4843-B6AD-B5D4F7F88AB9}" type="datetime1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0810" y="18288"/>
            <a:ext cx="5484971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57354" y="18288"/>
            <a:ext cx="142203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686266E-BE17-4896-90DE-B742DFF1287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hyperlink" Target="http://www.picpedia.org/highway-signs/r/risk-management.html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75B4905C-941D-4254-95A3-17CC43BA3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4412" y="411452"/>
            <a:ext cx="80772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sz="3400" dirty="0"/>
              <a:t>RISK MANAGEMENT THROUGH CONTRACT</a:t>
            </a:r>
          </a:p>
        </p:txBody>
      </p:sp>
      <p:sp>
        <p:nvSpPr>
          <p:cNvPr id="3076" name="TextBox 6">
            <a:extLst>
              <a:ext uri="{FF2B5EF4-FFF2-40B4-BE49-F238E27FC236}">
                <a16:creationId xmlns:a16="http://schemas.microsoft.com/office/drawing/2014/main" id="{7E6AE043-728F-4C77-A11D-C2AAC67FA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6812" y="4953001"/>
            <a:ext cx="7620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dirty="0"/>
              <a:t>Risk and Insurance Management Society, Inc.</a:t>
            </a:r>
          </a:p>
        </p:txBody>
      </p:sp>
      <p:pic>
        <p:nvPicPr>
          <p:cNvPr id="3" name="Picture 2" descr="A picture containing text, sky, outdoor, sign&#10;&#10;Description automatically generated">
            <a:extLst>
              <a:ext uri="{FF2B5EF4-FFF2-40B4-BE49-F238E27FC236}">
                <a16:creationId xmlns:a16="http://schemas.microsoft.com/office/drawing/2014/main" id="{C1631D9B-83E8-4897-BF48-36A94C5D7D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86432" y="1234426"/>
            <a:ext cx="5378824" cy="3581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374AEA9-2BDB-4B99-A615-AE86B25D1ACB}"/>
              </a:ext>
            </a:extLst>
          </p:cNvPr>
          <p:cNvSpPr txBox="1"/>
          <p:nvPr/>
        </p:nvSpPr>
        <p:spPr>
          <a:xfrm>
            <a:off x="944475" y="6968286"/>
            <a:ext cx="51499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4" tooltip="http://www.picpedia.org/highway-signs/r/risk-management.html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5" tooltip="https://creativecommons.org/licenses/by-sa/3.0/"/>
              </a:rPr>
              <a:t>CC BY-SA</a:t>
            </a:r>
            <a:endParaRPr lang="en-US" sz="900"/>
          </a:p>
        </p:txBody>
      </p:sp>
      <p:pic>
        <p:nvPicPr>
          <p:cNvPr id="13" name="Picture 2" descr="C:\Users\dgreenberg\AppData\Local\Microsoft\Windows\Temporary Internet Files\Content.Outlook\0RPHXFTC\BPM Logo RGB (Color).jpg">
            <a:extLst>
              <a:ext uri="{FF2B5EF4-FFF2-40B4-BE49-F238E27FC236}">
                <a16:creationId xmlns:a16="http://schemas.microsoft.com/office/drawing/2014/main" id="{2636B351-5DA2-4D13-957D-AFEAA8744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0612" y="5625065"/>
            <a:ext cx="1915971" cy="957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31DDAD4-A7D8-40FF-8104-7764EB8EF660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2BEB7B96-4CA5-4CD4-9430-AB7D88144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9906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Bef>
                <a:spcPts val="25"/>
              </a:spcBef>
            </a:pPr>
            <a:r>
              <a:rPr lang="en-US" altLang="en-US" sz="3100" u="sng"/>
              <a:t>SIGNIFICANT RISK </a:t>
            </a:r>
            <a:br>
              <a:rPr lang="en-US" altLang="en-US" sz="3100" u="sng"/>
            </a:br>
            <a:r>
              <a:rPr lang="en-US" altLang="en-US" sz="3100" u="sng"/>
              <a:t>TRANSFER CLAUSES</a:t>
            </a:r>
            <a:endParaRPr lang="en-US" altLang="en-US" sz="3100"/>
          </a:p>
        </p:txBody>
      </p:sp>
      <p:graphicFrame>
        <p:nvGraphicFramePr>
          <p:cNvPr id="12293" name="Content Placeholder 2">
            <a:extLst>
              <a:ext uri="{FF2B5EF4-FFF2-40B4-BE49-F238E27FC236}">
                <a16:creationId xmlns:a16="http://schemas.microsoft.com/office/drawing/2014/main" id="{E890D5DF-C6B2-4342-BDD4-AA0238CAF0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9520390"/>
              </p:ext>
            </p:extLst>
          </p:nvPr>
        </p:nvGraphicFramePr>
        <p:xfrm>
          <a:off x="609441" y="1600200"/>
          <a:ext cx="10969943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7C0936F5-BD5B-4A24-8035-4892B37C2BDF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85B9E393-3AC3-45AC-8474-04EE01AB9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9906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Bef>
                <a:spcPts val="25"/>
              </a:spcBef>
            </a:pPr>
            <a:r>
              <a:rPr lang="en-US" altLang="en-US" sz="3100" u="sng"/>
              <a:t>OTHER IMPORTANT </a:t>
            </a:r>
            <a:br>
              <a:rPr lang="en-US" altLang="en-US" sz="3100" u="sng"/>
            </a:br>
            <a:r>
              <a:rPr lang="en-US" altLang="en-US" sz="3100" u="sng"/>
              <a:t>CONTRACT CLAUSES</a:t>
            </a:r>
            <a:endParaRPr lang="en-US" altLang="en-US" sz="3100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8DCCB7EF-D727-49A5-AF0C-10C47E08D6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441" y="1673352"/>
            <a:ext cx="5383398" cy="47183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b="1"/>
              <a:t>Payment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b="1"/>
              <a:t>Termination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b="1"/>
              <a:t>Changes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b="1"/>
              <a:t>Severability and Survival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b="1"/>
              <a:t>Term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b="1"/>
              <a:t>Assignment/Subletting/Subcontracting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b="1"/>
              <a:t>Jurisdiction and Venue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b="1"/>
              <a:t>Prohibited Uses/Acts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 b="1"/>
              <a:t>Delays</a:t>
            </a:r>
            <a:endParaRPr lang="en-US" altLang="en-US"/>
          </a:p>
        </p:txBody>
      </p:sp>
      <p:pic>
        <p:nvPicPr>
          <p:cNvPr id="13316" name="Picture 2" descr="C:\Documents and Settings\stephanie.correia\Local Settings\Temporary Internet Files\Content.IE5\DY71DMMC\MCj01963280000[1].wmf">
            <a:extLst>
              <a:ext uri="{FF2B5EF4-FFF2-40B4-BE49-F238E27FC236}">
                <a16:creationId xmlns:a16="http://schemas.microsoft.com/office/drawing/2014/main" id="{C5CE5320-EF18-4B04-B951-F1BD16FB6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16051" y="1673352"/>
            <a:ext cx="4743268" cy="471830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B80CC6-1818-4E22-BA01-9B1C886815A3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818F5930-358A-484F-A7D9-EF052DE1E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9906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Bef>
                <a:spcPts val="25"/>
              </a:spcBef>
            </a:pPr>
            <a:r>
              <a:rPr lang="en-US" altLang="en-US" sz="3400" u="sng"/>
              <a:t>EVALUATING/DRAFTING INSURANCE PROVISIONS</a:t>
            </a:r>
            <a:endParaRPr lang="en-US" altLang="en-US" sz="3400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BFF8A4D1-1944-447B-AF4C-7099C866E1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441" y="1673352"/>
            <a:ext cx="5383398" cy="4718304"/>
          </a:xfrm>
        </p:spPr>
        <p:txBody>
          <a:bodyPr>
            <a:normAutofit/>
          </a:bodyPr>
          <a:lstStyle/>
          <a:p>
            <a:pPr>
              <a:spcBef>
                <a:spcPts val="25"/>
              </a:spcBef>
              <a:spcAft>
                <a:spcPts val="1200"/>
              </a:spcAft>
            </a:pPr>
            <a:r>
              <a:rPr lang="en-US" altLang="en-US" b="1"/>
              <a:t>What are the significant risks requiring coverage?</a:t>
            </a:r>
            <a:endParaRPr lang="en-US" altLang="en-US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800" b="1"/>
              <a:t>Errors and omissions?</a:t>
            </a:r>
            <a:endParaRPr lang="en-US" altLang="en-US" sz="2800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800" b="1"/>
              <a:t>Property damage?</a:t>
            </a:r>
            <a:endParaRPr lang="en-US" altLang="en-US" sz="2800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800" b="1"/>
              <a:t>Accidents on site?</a:t>
            </a:r>
            <a:endParaRPr lang="en-US" altLang="en-US" sz="2800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800" b="1"/>
              <a:t>Fire/casualty?</a:t>
            </a:r>
            <a:endParaRPr lang="en-US" altLang="en-US" sz="2800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800" b="1"/>
              <a:t>Etc.</a:t>
            </a:r>
            <a:endParaRPr lang="en-US" altLang="en-US" sz="2800"/>
          </a:p>
          <a:p>
            <a:pPr>
              <a:buFont typeface="Webdings" panose="05030102010509060703" pitchFamily="18" charset="2"/>
              <a:buNone/>
            </a:pPr>
            <a:endParaRPr lang="en-US" altLang="en-US"/>
          </a:p>
        </p:txBody>
      </p:sp>
      <p:sp>
        <p:nvSpPr>
          <p:cNvPr id="72" name="Content Placeholder 3">
            <a:extLst>
              <a:ext uri="{FF2B5EF4-FFF2-40B4-BE49-F238E27FC236}">
                <a16:creationId xmlns:a16="http://schemas.microsoft.com/office/drawing/2014/main" id="{70215DAD-7F53-495B-9E20-99B3D17A45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986" y="1673352"/>
            <a:ext cx="5383398" cy="4718304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C37A55-D526-4AB2-B9BD-1A0F9164200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>
            <a:extLst>
              <a:ext uri="{FF2B5EF4-FFF2-40B4-BE49-F238E27FC236}">
                <a16:creationId xmlns:a16="http://schemas.microsoft.com/office/drawing/2014/main" id="{5827A793-0363-4BFF-849A-B3A68C737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9906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400" u="sng"/>
              <a:t>EVALUATING/DRAFTING INSURANCE PROVISIONS</a:t>
            </a:r>
            <a:endParaRPr lang="en-US" altLang="en-US" sz="3400"/>
          </a:p>
        </p:txBody>
      </p:sp>
      <p:sp>
        <p:nvSpPr>
          <p:cNvPr id="15364" name="Content Placeholder 2">
            <a:extLst>
              <a:ext uri="{FF2B5EF4-FFF2-40B4-BE49-F238E27FC236}">
                <a16:creationId xmlns:a16="http://schemas.microsoft.com/office/drawing/2014/main" id="{4AC80799-3978-442C-80DB-E13F217F71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441" y="1673352"/>
            <a:ext cx="5383398" cy="47183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25"/>
              </a:spcBef>
              <a:spcAft>
                <a:spcPts val="1200"/>
              </a:spcAft>
            </a:pPr>
            <a:r>
              <a:rPr lang="en-US" altLang="en-US" sz="2600" b="1"/>
              <a:t>Types of Insurance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/>
              <a:t>General Liability</a:t>
            </a:r>
            <a:endParaRPr lang="en-US" altLang="en-US" sz="26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/>
              <a:t>Property</a:t>
            </a:r>
            <a:endParaRPr lang="en-US" altLang="en-US" sz="26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/>
              <a:t>Automobile</a:t>
            </a:r>
            <a:endParaRPr lang="en-US" altLang="en-US" sz="26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/>
              <a:t>Environmental</a:t>
            </a:r>
            <a:endParaRPr lang="en-US" altLang="en-US" sz="2600"/>
          </a:p>
          <a:p>
            <a:pPr lvl="1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altLang="en-US" sz="2600" b="1"/>
              <a:t>Professional</a:t>
            </a:r>
            <a:endParaRPr lang="en-US" altLang="en-US" sz="2600"/>
          </a:p>
          <a:p>
            <a:pPr>
              <a:lnSpc>
                <a:spcPct val="90000"/>
              </a:lnSpc>
            </a:pPr>
            <a:r>
              <a:rPr lang="en-US" altLang="en-US" sz="2600" b="1"/>
              <a:t>Limits and Endorsements</a:t>
            </a:r>
            <a:endParaRPr lang="en-US" altLang="en-US" sz="2600"/>
          </a:p>
          <a:p>
            <a:pPr>
              <a:lnSpc>
                <a:spcPct val="90000"/>
              </a:lnSpc>
            </a:pPr>
            <a:r>
              <a:rPr lang="en-US" altLang="en-US" sz="2600" b="1"/>
              <a:t>Waivers of Subrogation</a:t>
            </a:r>
            <a:endParaRPr lang="en-US" altLang="en-US" sz="2600"/>
          </a:p>
          <a:p>
            <a:pPr>
              <a:lnSpc>
                <a:spcPct val="90000"/>
              </a:lnSpc>
            </a:pPr>
            <a:r>
              <a:rPr lang="en-US" altLang="en-US" sz="2600" b="1"/>
              <a:t>Additional Insureds</a:t>
            </a:r>
            <a:endParaRPr lang="en-US" altLang="en-US" sz="2600"/>
          </a:p>
          <a:p>
            <a:pPr>
              <a:lnSpc>
                <a:spcPct val="90000"/>
              </a:lnSpc>
            </a:pPr>
            <a:r>
              <a:rPr lang="en-US" altLang="en-US" sz="2600" b="1"/>
              <a:t>Certificates</a:t>
            </a:r>
            <a:endParaRPr lang="en-US" altLang="en-US" sz="2600"/>
          </a:p>
        </p:txBody>
      </p:sp>
      <p:pic>
        <p:nvPicPr>
          <p:cNvPr id="15362" name="Picture 2" descr="C:\Documents and Settings\stephanie.correia\Local Settings\Temporary Internet Files\Content.IE5\4ST6STBF\MPj03990530000[1].jpg">
            <a:extLst>
              <a:ext uri="{FF2B5EF4-FFF2-40B4-BE49-F238E27FC236}">
                <a16:creationId xmlns:a16="http://schemas.microsoft.com/office/drawing/2014/main" id="{B227DD9F-F230-4351-BD21-256A005A94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55" r="15526"/>
          <a:stretch/>
        </p:blipFill>
        <p:spPr bwMode="auto">
          <a:xfrm>
            <a:off x="6195986" y="1673352"/>
            <a:ext cx="5383398" cy="471830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5CADAA5-28BF-4811-877E-E5F21C06C32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itle 1">
            <a:extLst>
              <a:ext uri="{FF2B5EF4-FFF2-40B4-BE49-F238E27FC236}">
                <a16:creationId xmlns:a16="http://schemas.microsoft.com/office/drawing/2014/main" id="{D0A5C712-377A-4892-8B85-978648E07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990600"/>
          </a:xfrm>
        </p:spPr>
        <p:txBody>
          <a:bodyPr anchor="ctr">
            <a:normAutofit/>
          </a:bodyPr>
          <a:lstStyle/>
          <a:p>
            <a:r>
              <a:rPr lang="en-US" altLang="en-US" u="sng"/>
              <a:t>NEGOTIATING TIPS</a:t>
            </a:r>
            <a:endParaRPr lang="en-US" altLang="en-US"/>
          </a:p>
        </p:txBody>
      </p:sp>
      <p:sp>
        <p:nvSpPr>
          <p:cNvPr id="16388" name="Content Placeholder 2">
            <a:extLst>
              <a:ext uri="{FF2B5EF4-FFF2-40B4-BE49-F238E27FC236}">
                <a16:creationId xmlns:a16="http://schemas.microsoft.com/office/drawing/2014/main" id="{D11FC67A-AD03-4CF4-816F-BB8C391386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441" y="1673352"/>
            <a:ext cx="5383398" cy="47183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600" b="1"/>
              <a:t>Know your leverage</a:t>
            </a:r>
            <a:endParaRPr lang="en-US" altLang="en-US" sz="2600"/>
          </a:p>
          <a:p>
            <a:pPr>
              <a:lnSpc>
                <a:spcPct val="90000"/>
              </a:lnSpc>
            </a:pPr>
            <a:r>
              <a:rPr lang="en-US" altLang="en-US" sz="2600" b="1"/>
              <a:t>Get to the “right” level</a:t>
            </a:r>
            <a:endParaRPr lang="en-US" altLang="en-US" sz="2600"/>
          </a:p>
          <a:p>
            <a:pPr>
              <a:lnSpc>
                <a:spcPct val="90000"/>
              </a:lnSpc>
            </a:pPr>
            <a:r>
              <a:rPr lang="en-US" altLang="en-US" sz="2600" b="1"/>
              <a:t>Appeal to Concepts of Fairness</a:t>
            </a:r>
            <a:endParaRPr lang="en-US" altLang="en-US" sz="2600"/>
          </a:p>
          <a:p>
            <a:pPr>
              <a:lnSpc>
                <a:spcPct val="90000"/>
              </a:lnSpc>
            </a:pPr>
            <a:r>
              <a:rPr lang="en-US" altLang="en-US" sz="2600" b="1"/>
              <a:t>Move “up the chain” as necessary</a:t>
            </a:r>
            <a:endParaRPr lang="en-US" altLang="en-US" sz="2600"/>
          </a:p>
          <a:p>
            <a:pPr>
              <a:lnSpc>
                <a:spcPct val="90000"/>
              </a:lnSpc>
            </a:pPr>
            <a:r>
              <a:rPr lang="en-US" altLang="en-US" sz="2600" b="1"/>
              <a:t>Question “company policies”</a:t>
            </a:r>
            <a:endParaRPr lang="en-US" altLang="en-US" sz="2600"/>
          </a:p>
          <a:p>
            <a:pPr>
              <a:lnSpc>
                <a:spcPct val="90000"/>
              </a:lnSpc>
            </a:pPr>
            <a:r>
              <a:rPr lang="en-US" altLang="en-US" sz="2600" b="1"/>
              <a:t>Always be prepared to offer alternatives</a:t>
            </a:r>
            <a:endParaRPr lang="en-US" altLang="en-US" sz="2600"/>
          </a:p>
          <a:p>
            <a:pPr>
              <a:lnSpc>
                <a:spcPct val="90000"/>
              </a:lnSpc>
            </a:pPr>
            <a:r>
              <a:rPr lang="en-US" altLang="en-US" sz="2600" b="1"/>
              <a:t>Know the “walk away” issues</a:t>
            </a:r>
            <a:endParaRPr lang="en-US" altLang="en-US" sz="2600"/>
          </a:p>
          <a:p>
            <a:pPr>
              <a:lnSpc>
                <a:spcPct val="90000"/>
              </a:lnSpc>
            </a:pPr>
            <a:r>
              <a:rPr lang="en-US" altLang="en-US" sz="2600" b="1"/>
              <a:t>Negotiate with attitude that agreement will occur</a:t>
            </a:r>
            <a:endParaRPr lang="en-US" altLang="en-US" sz="2600"/>
          </a:p>
        </p:txBody>
      </p:sp>
      <p:pic>
        <p:nvPicPr>
          <p:cNvPr id="16386" name="Picture 2" descr="C:\Documents and Settings\stephanie.correia\Local Settings\Temporary Internet Files\Content.IE5\8FA4D33O\MPj03877440000[1].jpg">
            <a:extLst>
              <a:ext uri="{FF2B5EF4-FFF2-40B4-BE49-F238E27FC236}">
                <a16:creationId xmlns:a16="http://schemas.microsoft.com/office/drawing/2014/main" id="{5F56F466-5EC8-40F1-A6DD-679350B27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5986" y="2114668"/>
            <a:ext cx="5383398" cy="383567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CE87053-52C4-4067-9794-72E0B172A18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12" b="20063"/>
          <a:stretch/>
        </p:blipFill>
        <p:spPr bwMode="auto">
          <a:xfrm>
            <a:off x="4189412" y="581023"/>
            <a:ext cx="5087938" cy="3257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429" y="3962400"/>
            <a:ext cx="11430000" cy="2209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/>
              <a:t>One Convention Place, 701 Pike Street, Suite 1400, Seattle, WA 98101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89D8AD-033B-4E92-981F-88DBA4250B8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993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id="{5FF89583-AD82-4A9F-82EE-0691803DA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990600"/>
          </a:xfrm>
        </p:spPr>
        <p:txBody>
          <a:bodyPr anchor="ctr">
            <a:normAutofit/>
          </a:bodyPr>
          <a:lstStyle/>
          <a:p>
            <a:r>
              <a:rPr lang="en-US" altLang="en-US" u="sng"/>
              <a:t>INTRODUCTION</a:t>
            </a:r>
            <a:endParaRPr lang="en-US" altLang="en-US"/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78A79A38-D942-47DB-B33D-B7ACCC295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441" y="1673352"/>
            <a:ext cx="5383398" cy="47183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838"/>
              </a:spcAft>
            </a:pPr>
            <a:r>
              <a:rPr lang="en-US" altLang="en-US" sz="2400" b="1" dirty="0"/>
              <a:t>The enhanced role of the CONTRACT in the current economic climate</a:t>
            </a:r>
            <a:endParaRPr lang="en-US" altLang="en-US" sz="2400" dirty="0"/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1" dirty="0"/>
              <a:t>What we will cover:</a:t>
            </a:r>
            <a:endParaRPr lang="en-US" altLang="en-US" sz="2400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b="1" dirty="0"/>
              <a:t>Contract Basics</a:t>
            </a:r>
            <a:endParaRPr lang="en-US" altLang="en-US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b="1" dirty="0"/>
              <a:t>Common Contract Types</a:t>
            </a:r>
            <a:endParaRPr lang="en-US" altLang="en-US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b="1" dirty="0"/>
              <a:t>Understanding the Risks</a:t>
            </a:r>
            <a:endParaRPr lang="en-US" altLang="en-US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b="1" dirty="0"/>
              <a:t>Risk Transfer Clauses</a:t>
            </a:r>
            <a:endParaRPr lang="en-US" altLang="en-US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b="1" dirty="0"/>
              <a:t>Other Important Clauses</a:t>
            </a:r>
            <a:endParaRPr lang="en-US" altLang="en-US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b="1" dirty="0"/>
              <a:t>Insurance Provisions</a:t>
            </a:r>
            <a:endParaRPr lang="en-US" altLang="en-US" dirty="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b="1" dirty="0"/>
              <a:t>Negotiating Tips</a:t>
            </a:r>
            <a:endParaRPr lang="en-US" altLang="en-US" dirty="0"/>
          </a:p>
        </p:txBody>
      </p:sp>
      <p:pic>
        <p:nvPicPr>
          <p:cNvPr id="4100" name="Picture 2" descr="C:\Documents and Settings\stephanie.correia\Local Settings\Temporary Internet Files\Content.IE5\DY71DMMC\MCj03008420000[1].wmf">
            <a:extLst>
              <a:ext uri="{FF2B5EF4-FFF2-40B4-BE49-F238E27FC236}">
                <a16:creationId xmlns:a16="http://schemas.microsoft.com/office/drawing/2014/main" id="{7B016C08-DED8-4A1D-B33E-2871B3C81F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5986" y="2275816"/>
            <a:ext cx="5383398" cy="3513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B1F81E-03CB-4F3A-BCE7-74E3F2E1EFE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EC7C59F2-4AC2-4295-A08B-F40B86E9E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990600"/>
          </a:xfrm>
        </p:spPr>
        <p:txBody>
          <a:bodyPr anchor="ctr">
            <a:normAutofit/>
          </a:bodyPr>
          <a:lstStyle/>
          <a:p>
            <a:r>
              <a:rPr lang="en-US" altLang="en-US" u="sng"/>
              <a:t>CONTRACT BASICS</a:t>
            </a:r>
            <a:endParaRPr lang="en-US" altLang="en-US"/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45FBE3AE-20B0-430C-B232-4570548E93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441" y="1673352"/>
            <a:ext cx="5383398" cy="4718304"/>
          </a:xfrm>
        </p:spPr>
        <p:txBody>
          <a:bodyPr>
            <a:normAutofit/>
          </a:bodyPr>
          <a:lstStyle/>
          <a:p>
            <a:pPr>
              <a:spcBef>
                <a:spcPts val="25"/>
              </a:spcBef>
              <a:spcAft>
                <a:spcPts val="1200"/>
              </a:spcAft>
            </a:pPr>
            <a:r>
              <a:rPr lang="en-US" altLang="en-US" b="1"/>
              <a:t>Offer and Acceptance</a:t>
            </a:r>
            <a:endParaRPr lang="en-US" altLang="en-US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800" b="1"/>
              <a:t>The battle of the forms</a:t>
            </a:r>
            <a:endParaRPr lang="en-US" altLang="en-US" sz="2800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800" b="1"/>
              <a:t>Rejection and counteroffer</a:t>
            </a:r>
            <a:endParaRPr lang="en-US" altLang="en-US" sz="2800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800" b="1"/>
              <a:t>Electronic Authorization</a:t>
            </a:r>
            <a:endParaRPr lang="en-US" altLang="en-US" sz="2800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800" b="1"/>
              <a:t>Electronic Signature</a:t>
            </a:r>
            <a:endParaRPr lang="en-US" altLang="en-US" sz="2800"/>
          </a:p>
        </p:txBody>
      </p:sp>
      <p:pic>
        <p:nvPicPr>
          <p:cNvPr id="5124" name="Picture 2" descr="C:\Documents and Settings\stephanie.correia\Local Settings\Temporary Internet Files\Content.IE5\5HIIP8N3\MCj02936580000[1].wmf">
            <a:extLst>
              <a:ext uri="{FF2B5EF4-FFF2-40B4-BE49-F238E27FC236}">
                <a16:creationId xmlns:a16="http://schemas.microsoft.com/office/drawing/2014/main" id="{76EC3233-6AB3-4D4D-B97F-56802FA46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5986" y="2530819"/>
            <a:ext cx="5383398" cy="300336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2A340D6-9399-456F-A199-437AD78A70B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461B2499-B17B-45C9-8478-23FDB294A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990600"/>
          </a:xfrm>
        </p:spPr>
        <p:txBody>
          <a:bodyPr anchor="ctr">
            <a:normAutofit/>
          </a:bodyPr>
          <a:lstStyle/>
          <a:p>
            <a:r>
              <a:rPr lang="en-US" altLang="en-US" u="sng"/>
              <a:t>CONTRACT BASICS</a:t>
            </a:r>
            <a:endParaRPr lang="en-US" altLang="en-US"/>
          </a:p>
        </p:txBody>
      </p:sp>
      <p:sp>
        <p:nvSpPr>
          <p:cNvPr id="73" name="Text Placeholder 2">
            <a:extLst>
              <a:ext uri="{FF2B5EF4-FFF2-40B4-BE49-F238E27FC236}">
                <a16:creationId xmlns:a16="http://schemas.microsoft.com/office/drawing/2014/main" id="{D6F25739-B060-440F-BB98-4909316A3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441" y="1676400"/>
            <a:ext cx="5241195" cy="639762"/>
          </a:xfrm>
        </p:spPr>
        <p:txBody>
          <a:bodyPr/>
          <a:lstStyle/>
          <a:p>
            <a:endParaRPr lang="en-US"/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A5EA132A-6E75-4D1C-8907-9129F3504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441" y="2438400"/>
            <a:ext cx="5241195" cy="3951288"/>
          </a:xfrm>
        </p:spPr>
        <p:txBody>
          <a:bodyPr>
            <a:normAutofit/>
          </a:bodyPr>
          <a:lstStyle/>
          <a:p>
            <a:pPr>
              <a:spcBef>
                <a:spcPts val="25"/>
              </a:spcBef>
              <a:spcAft>
                <a:spcPts val="1200"/>
              </a:spcAft>
            </a:pPr>
            <a:r>
              <a:rPr lang="en-US" altLang="en-US" b="1"/>
              <a:t>Unenforceable Agreements</a:t>
            </a:r>
            <a:endParaRPr lang="en-US" altLang="en-US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400" b="1"/>
              <a:t>Void as against public policy</a:t>
            </a:r>
            <a:endParaRPr lang="en-US" altLang="en-US" sz="2400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400" b="1"/>
              <a:t>Unconscionable</a:t>
            </a:r>
            <a:endParaRPr lang="en-US" altLang="en-US" sz="2400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400" b="1"/>
              <a:t>Statute of frauds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2400" b="1"/>
          </a:p>
          <a:p>
            <a:pPr>
              <a:spcBef>
                <a:spcPts val="25"/>
              </a:spcBef>
              <a:spcAft>
                <a:spcPts val="1200"/>
              </a:spcAft>
            </a:pPr>
            <a:r>
              <a:rPr lang="en-US" altLang="en-US" b="1"/>
              <a:t>Use of the UCC</a:t>
            </a:r>
            <a:endParaRPr lang="en-US" altLang="en-US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400" b="1"/>
              <a:t>Commercial transactions</a:t>
            </a:r>
            <a:endParaRPr lang="en-US" altLang="en-US" sz="2400"/>
          </a:p>
          <a:p>
            <a:pPr lvl="1">
              <a:buFont typeface="Wingdings" panose="05000000000000000000" pitchFamily="2" charset="2"/>
              <a:buNone/>
            </a:pPr>
            <a:endParaRPr lang="en-US" altLang="en-US" sz="2400"/>
          </a:p>
          <a:p>
            <a:endParaRPr lang="en-US" altLang="en-US"/>
          </a:p>
        </p:txBody>
      </p:sp>
      <p:sp>
        <p:nvSpPr>
          <p:cNvPr id="75" name="Text Placeholder 4">
            <a:extLst>
              <a:ext uri="{FF2B5EF4-FFF2-40B4-BE49-F238E27FC236}">
                <a16:creationId xmlns:a16="http://schemas.microsoft.com/office/drawing/2014/main" id="{098B123D-B881-47D2-96C0-D38B123A15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8189" y="1676400"/>
            <a:ext cx="5241195" cy="639762"/>
          </a:xfrm>
        </p:spPr>
        <p:txBody>
          <a:bodyPr/>
          <a:lstStyle/>
          <a:p>
            <a:endParaRPr lang="en-US"/>
          </a:p>
        </p:txBody>
      </p:sp>
      <p:pic>
        <p:nvPicPr>
          <p:cNvPr id="6148" name="Picture 2" descr="C:\Documents and Settings\stephanie.correia\Local Settings\Temporary Internet Files\Content.IE5\4ST6STBF\MCj04395970000[1].png">
            <a:extLst>
              <a:ext uri="{FF2B5EF4-FFF2-40B4-BE49-F238E27FC236}">
                <a16:creationId xmlns:a16="http://schemas.microsoft.com/office/drawing/2014/main" id="{4E1EC437-FA16-4754-B5C3-78B97D7A3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32283" y="2438400"/>
            <a:ext cx="2653007" cy="39512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D6CD504-F025-4E46-B36C-C21B7DDD5C5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FB0F0BCB-9C62-41CA-A1B8-12B56E835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0612" y="0"/>
            <a:ext cx="75819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en-US" u="sng" dirty="0"/>
            </a:br>
            <a:br>
              <a:rPr lang="en-US" altLang="en-US" u="sng" dirty="0"/>
            </a:br>
            <a:br>
              <a:rPr lang="en-US" altLang="en-US" u="sng" dirty="0"/>
            </a:br>
            <a:br>
              <a:rPr lang="en-US" altLang="en-US" u="sng" dirty="0"/>
            </a:br>
            <a:r>
              <a:rPr lang="en-US" altLang="en-US" u="sng" dirty="0"/>
              <a:t>TYPICAL CONTRACT TYPES</a:t>
            </a:r>
            <a:br>
              <a:rPr lang="en-US" altLang="en-US" u="sng" dirty="0"/>
            </a:br>
            <a:br>
              <a:rPr lang="en-US" altLang="en-US" u="sng" dirty="0"/>
            </a:br>
            <a:br>
              <a:rPr lang="en-US" altLang="en-US" u="sng" dirty="0"/>
            </a:br>
            <a:endParaRPr lang="en-US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20D679E-A132-4717-AB02-2DBCAC2F9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12" y="1447800"/>
            <a:ext cx="10969943" cy="4876800"/>
          </a:xfrm>
        </p:spPr>
        <p:txBody>
          <a:bodyPr/>
          <a:lstStyle/>
          <a:p>
            <a:r>
              <a:rPr lang="en-US" altLang="en-US" sz="2800" b="1" dirty="0"/>
              <a:t>Vendor Agreements</a:t>
            </a:r>
            <a:endParaRPr lang="en-US" altLang="en-US" sz="2800" dirty="0"/>
          </a:p>
          <a:p>
            <a:r>
              <a:rPr lang="en-US" altLang="en-US" sz="2800" b="1" dirty="0"/>
              <a:t>Licensing Agreements</a:t>
            </a:r>
            <a:endParaRPr lang="en-US" altLang="en-US" sz="2800" dirty="0"/>
          </a:p>
          <a:p>
            <a:r>
              <a:rPr lang="en-US" altLang="en-US" sz="2800" b="1" dirty="0"/>
              <a:t>Purchase Orders</a:t>
            </a:r>
            <a:endParaRPr lang="en-US" altLang="en-US" sz="2800" dirty="0"/>
          </a:p>
          <a:p>
            <a:r>
              <a:rPr lang="en-US" altLang="en-US" sz="2800" b="1" dirty="0"/>
              <a:t>Professional Services Agreements</a:t>
            </a:r>
            <a:endParaRPr lang="en-US" altLang="en-US" sz="2800" dirty="0"/>
          </a:p>
          <a:p>
            <a:r>
              <a:rPr lang="en-US" altLang="en-US" sz="2800" b="1" dirty="0"/>
              <a:t>Construction Contracts</a:t>
            </a:r>
            <a:endParaRPr lang="en-US" altLang="en-US" sz="2800" dirty="0"/>
          </a:p>
          <a:p>
            <a:r>
              <a:rPr lang="en-US" altLang="en-US" sz="2800" b="1" dirty="0"/>
              <a:t>Lease Agreements</a:t>
            </a:r>
            <a:endParaRPr lang="en-US" altLang="en-US" sz="2800" dirty="0"/>
          </a:p>
          <a:p>
            <a:r>
              <a:rPr lang="en-US" altLang="en-US" sz="2800" b="1" dirty="0"/>
              <a:t>Purchase and Sale Agreements</a:t>
            </a:r>
            <a:endParaRPr lang="en-US" altLang="en-US" sz="2800" dirty="0"/>
          </a:p>
          <a:p>
            <a:r>
              <a:rPr lang="en-US" altLang="en-US" sz="2800" b="1" dirty="0"/>
              <a:t>Joint Venture Arrangement</a:t>
            </a:r>
            <a:endParaRPr lang="en-US" altLang="en-US" sz="2800" dirty="0"/>
          </a:p>
        </p:txBody>
      </p:sp>
      <p:pic>
        <p:nvPicPr>
          <p:cNvPr id="7172" name="Picture 2" descr="C:\Documents and Settings\stephanie.correia\Local Settings\Temporary Internet Files\Content.IE5\5HIIP8N3\MCj03979750000[1].wmf">
            <a:extLst>
              <a:ext uri="{FF2B5EF4-FFF2-40B4-BE49-F238E27FC236}">
                <a16:creationId xmlns:a16="http://schemas.microsoft.com/office/drawing/2014/main" id="{255E57FD-51B4-407F-B79E-D593DB9CAE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0412" y="2286000"/>
            <a:ext cx="2133600" cy="220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E9F317-4960-4CE8-B944-B0DED51BD57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>
            <a:extLst>
              <a:ext uri="{FF2B5EF4-FFF2-40B4-BE49-F238E27FC236}">
                <a16:creationId xmlns:a16="http://schemas.microsoft.com/office/drawing/2014/main" id="{68A4C834-2C06-4FE9-A6E9-8B432F294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990600"/>
          </a:xfrm>
        </p:spPr>
        <p:txBody>
          <a:bodyPr anchor="ctr">
            <a:normAutofit/>
          </a:bodyPr>
          <a:lstStyle/>
          <a:p>
            <a:r>
              <a:rPr lang="en-US" altLang="en-US" u="sng" dirty="0"/>
              <a:t>UNDERSTANDING THE RISKS</a:t>
            </a:r>
            <a:endParaRPr lang="en-US" altLang="en-US" dirty="0"/>
          </a:p>
        </p:txBody>
      </p:sp>
      <p:sp>
        <p:nvSpPr>
          <p:cNvPr id="8196" name="Content Placeholder 2">
            <a:extLst>
              <a:ext uri="{FF2B5EF4-FFF2-40B4-BE49-F238E27FC236}">
                <a16:creationId xmlns:a16="http://schemas.microsoft.com/office/drawing/2014/main" id="{604F279C-3560-47E3-AC63-B42687B08B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441" y="1673352"/>
            <a:ext cx="5383398" cy="4718304"/>
          </a:xfrm>
        </p:spPr>
        <p:txBody>
          <a:bodyPr>
            <a:normAutofit/>
          </a:bodyPr>
          <a:lstStyle/>
          <a:p>
            <a:pPr>
              <a:spcBef>
                <a:spcPts val="25"/>
              </a:spcBef>
              <a:spcAft>
                <a:spcPts val="1200"/>
              </a:spcAft>
            </a:pPr>
            <a:r>
              <a:rPr lang="en-US" altLang="en-US" b="1"/>
              <a:t>What are the real risks?</a:t>
            </a:r>
            <a:endParaRPr lang="en-US" altLang="en-US"/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b="1"/>
              <a:t>Important to identify</a:t>
            </a:r>
            <a:endParaRPr lang="en-US" altLang="en-US"/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b="1"/>
              <a:t>Contract terms need to address</a:t>
            </a:r>
            <a:endParaRPr lang="en-US" altLang="en-US"/>
          </a:p>
          <a:p>
            <a:endParaRPr lang="en-US" altLang="en-US"/>
          </a:p>
          <a:p>
            <a:pPr>
              <a:buFont typeface="Webdings" panose="05030102010509060703" pitchFamily="18" charset="2"/>
              <a:buNone/>
            </a:pPr>
            <a:r>
              <a:rPr lang="en-US" altLang="en-US" b="1"/>
              <a:t>		</a:t>
            </a:r>
            <a:endParaRPr lang="en-US" altLang="en-US"/>
          </a:p>
        </p:txBody>
      </p:sp>
      <p:pic>
        <p:nvPicPr>
          <p:cNvPr id="8194" name="Picture 2" descr="C:\Documents and Settings\stephanie.correia\Local Settings\Temporary Internet Files\Content.IE5\4ST6STBF\MPj04236070000[1].jpg">
            <a:extLst>
              <a:ext uri="{FF2B5EF4-FFF2-40B4-BE49-F238E27FC236}">
                <a16:creationId xmlns:a16="http://schemas.microsoft.com/office/drawing/2014/main" id="{681DA209-43B1-4300-924E-D02162F3BB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69" r="-2" b="6947"/>
          <a:stretch/>
        </p:blipFill>
        <p:spPr bwMode="auto">
          <a:xfrm>
            <a:off x="6195986" y="1673352"/>
            <a:ext cx="5383398" cy="471830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FCE2F33-FCDA-403B-8B17-2F4CF80FCEA7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>
            <a:extLst>
              <a:ext uri="{FF2B5EF4-FFF2-40B4-BE49-F238E27FC236}">
                <a16:creationId xmlns:a16="http://schemas.microsoft.com/office/drawing/2014/main" id="{D7D48C6A-41FE-4EBA-88AE-4FCEC7CB4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990600"/>
          </a:xfrm>
        </p:spPr>
        <p:txBody>
          <a:bodyPr anchor="ctr">
            <a:normAutofit/>
          </a:bodyPr>
          <a:lstStyle/>
          <a:p>
            <a:r>
              <a:rPr lang="en-US" altLang="en-US" u="sng"/>
              <a:t>UNDERSTANDING THE RISKS</a:t>
            </a:r>
            <a:endParaRPr lang="en-US" altLang="en-US"/>
          </a:p>
        </p:txBody>
      </p:sp>
      <p:sp>
        <p:nvSpPr>
          <p:cNvPr id="9220" name="Content Placeholder 2">
            <a:extLst>
              <a:ext uri="{FF2B5EF4-FFF2-40B4-BE49-F238E27FC236}">
                <a16:creationId xmlns:a16="http://schemas.microsoft.com/office/drawing/2014/main" id="{C5236A83-76F8-44A7-B9A1-8B008529F3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441" y="1673352"/>
            <a:ext cx="5383398" cy="4718304"/>
          </a:xfrm>
        </p:spPr>
        <p:txBody>
          <a:bodyPr>
            <a:normAutofit/>
          </a:bodyPr>
          <a:lstStyle/>
          <a:p>
            <a:pPr>
              <a:spcBef>
                <a:spcPts val="25"/>
              </a:spcBef>
              <a:spcAft>
                <a:spcPts val="1200"/>
              </a:spcAft>
            </a:pPr>
            <a:r>
              <a:rPr lang="en-US" altLang="en-US" b="1"/>
              <a:t>How to protect against these risks in Contract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800" b="1"/>
              <a:t>Indemnity</a:t>
            </a:r>
            <a:endParaRPr lang="en-US" altLang="en-US" sz="2800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800" b="1"/>
              <a:t>Insurance</a:t>
            </a:r>
            <a:endParaRPr lang="en-US" altLang="en-US" sz="2800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800" b="1"/>
              <a:t>Responsibility allocation</a:t>
            </a:r>
            <a:endParaRPr lang="en-US" altLang="en-US" sz="2800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800" b="1"/>
              <a:t>Limitation of Liability</a:t>
            </a:r>
            <a:endParaRPr lang="en-US" altLang="en-US" sz="2800"/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en-US" sz="2800" b="1"/>
              <a:t>Control over claim resolution</a:t>
            </a:r>
            <a:endParaRPr lang="en-US" altLang="en-US" sz="2800"/>
          </a:p>
          <a:p>
            <a:pPr>
              <a:buFont typeface="Webdings" panose="05030102010509060703" pitchFamily="18" charset="2"/>
              <a:buNone/>
            </a:pPr>
            <a:r>
              <a:rPr lang="en-US" altLang="en-US" b="1"/>
              <a:t> </a:t>
            </a:r>
            <a:endParaRPr lang="en-US" altLang="en-US"/>
          </a:p>
        </p:txBody>
      </p:sp>
      <p:pic>
        <p:nvPicPr>
          <p:cNvPr id="9218" name="Picture 2" descr="C:\Documents and Settings\stephanie.correia\Local Settings\Temporary Internet Files\Content.IE5\4ST6STBF\MPj03211930000[1].jpg">
            <a:extLst>
              <a:ext uri="{FF2B5EF4-FFF2-40B4-BE49-F238E27FC236}">
                <a16:creationId xmlns:a16="http://schemas.microsoft.com/office/drawing/2014/main" id="{C887CAB0-CB09-4FE2-905D-58C28B016C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06789" y="1673352"/>
            <a:ext cx="3361791" cy="471830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622E7B4-4C61-428B-8F16-B4A247218F7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BF29661A-5F85-404E-89BC-9060A5C45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990600"/>
          </a:xfrm>
        </p:spPr>
        <p:txBody>
          <a:bodyPr anchor="ctr">
            <a:normAutofit/>
          </a:bodyPr>
          <a:lstStyle/>
          <a:p>
            <a:r>
              <a:rPr lang="en-US" altLang="en-US" u="sng"/>
              <a:t>UNDERSTANDING THE RISKS</a:t>
            </a:r>
            <a:endParaRPr lang="en-US" altLang="en-US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DFA5C29A-11CB-4D23-83E6-7F21287697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441" y="1673352"/>
            <a:ext cx="5383398" cy="47183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25"/>
              </a:spcBef>
              <a:spcAft>
                <a:spcPts val="1200"/>
              </a:spcAft>
            </a:pPr>
            <a:r>
              <a:rPr lang="en-US" altLang="en-US" b="1"/>
              <a:t>Example risks:</a:t>
            </a:r>
            <a:endParaRPr lang="en-US" altLang="en-US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b="1"/>
              <a:t>Personal injury</a:t>
            </a:r>
            <a:endParaRPr lang="en-US" altLang="en-US" sz="28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b="1"/>
              <a:t>Property damage</a:t>
            </a:r>
            <a:endParaRPr lang="en-US" altLang="en-US" sz="28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b="1"/>
              <a:t>Economic loss</a:t>
            </a:r>
            <a:endParaRPr lang="en-US" altLang="en-US" sz="28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b="1"/>
              <a:t>Infringement</a:t>
            </a:r>
            <a:endParaRPr lang="en-US" altLang="en-US" sz="28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b="1"/>
              <a:t>Environmental</a:t>
            </a:r>
            <a:endParaRPr lang="en-US" altLang="en-US" sz="28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b="1"/>
              <a:t>Business interruption</a:t>
            </a:r>
            <a:endParaRPr lang="en-US" altLang="en-US" sz="28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b="1"/>
              <a:t>Interference with business</a:t>
            </a:r>
            <a:endParaRPr lang="en-US" altLang="en-US" sz="2800"/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800" b="1"/>
              <a:t>Delays</a:t>
            </a:r>
            <a:endParaRPr lang="en-US" altLang="en-US" sz="2800"/>
          </a:p>
          <a:p>
            <a:pPr>
              <a:lnSpc>
                <a:spcPct val="90000"/>
              </a:lnSpc>
            </a:pPr>
            <a:endParaRPr lang="en-US" altLang="en-US"/>
          </a:p>
        </p:txBody>
      </p:sp>
      <p:pic>
        <p:nvPicPr>
          <p:cNvPr id="10244" name="Picture 2" descr="C:\Documents and Settings\stephanie.correia\Local Settings\Temporary Internet Files\Content.IE5\DY71DMMC\MCBL00420_0000[1].wmf">
            <a:extLst>
              <a:ext uri="{FF2B5EF4-FFF2-40B4-BE49-F238E27FC236}">
                <a16:creationId xmlns:a16="http://schemas.microsoft.com/office/drawing/2014/main" id="{48D811D5-3344-4561-88FD-87B3D9804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91584" y="1673352"/>
            <a:ext cx="2792201" cy="471830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E017204-1238-40A8-BDB2-CE7E06B72CE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EEE603F-5436-4643-80DC-B04231A31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533400"/>
            <a:ext cx="10969943" cy="9906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  <a:spcBef>
                <a:spcPts val="25"/>
              </a:spcBef>
            </a:pPr>
            <a:r>
              <a:rPr lang="en-US" altLang="en-US" sz="3100" u="sng"/>
              <a:t>SIGNIFICANT RISK </a:t>
            </a:r>
            <a:br>
              <a:rPr lang="en-US" altLang="en-US" sz="3100" u="sng"/>
            </a:br>
            <a:r>
              <a:rPr lang="en-US" altLang="en-US" sz="3100" u="sng"/>
              <a:t>TRANSFER CLAUSES</a:t>
            </a:r>
            <a:endParaRPr lang="en-US" altLang="en-US" sz="3100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BF049170-FCB6-4298-8337-211849C6F8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441" y="1673352"/>
            <a:ext cx="5383398" cy="47183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sz="2600" b="1" dirty="0"/>
              <a:t>Indemnity</a:t>
            </a:r>
            <a:endParaRPr lang="en-US" altLang="en-US" sz="2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 dirty="0"/>
              <a:t>Duty to defend</a:t>
            </a:r>
            <a:endParaRPr lang="en-US" altLang="en-US" sz="2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 dirty="0"/>
              <a:t>Duty to hold harmless</a:t>
            </a:r>
            <a:endParaRPr lang="en-US" altLang="en-US" sz="2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 dirty="0"/>
              <a:t>Anti-indemnity statute</a:t>
            </a:r>
            <a:endParaRPr lang="en-US" altLang="en-US" sz="2600" dirty="0"/>
          </a:p>
          <a:p>
            <a:pPr lvl="1">
              <a:lnSpc>
                <a:spcPct val="90000"/>
              </a:lnSpc>
              <a:spcAft>
                <a:spcPts val="1200"/>
              </a:spcAft>
            </a:pPr>
            <a:r>
              <a:rPr lang="en-US" altLang="en-US" sz="2200" b="1" dirty="0"/>
              <a:t>Limitation of Liability</a:t>
            </a:r>
            <a:endParaRPr lang="en-US" altLang="en-US" sz="22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 dirty="0"/>
              <a:t>Reasonable amount</a:t>
            </a:r>
            <a:endParaRPr lang="en-US" altLang="en-US" sz="2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 dirty="0"/>
              <a:t>Only applies to parties in contract</a:t>
            </a:r>
            <a:endParaRPr lang="en-US" altLang="en-US" sz="2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v"/>
            </a:pPr>
            <a:r>
              <a:rPr lang="en-US" altLang="en-US" sz="2600" b="1" dirty="0"/>
              <a:t>Opportunity to negotiate</a:t>
            </a:r>
            <a:endParaRPr lang="en-US" altLang="en-US" sz="2600" dirty="0"/>
          </a:p>
        </p:txBody>
      </p:sp>
      <p:pic>
        <p:nvPicPr>
          <p:cNvPr id="11268" name="Picture 2" descr="C:\Documents and Settings\stephanie.correia\Local Settings\Temporary Internet Files\Content.IE5\5HIIP8N3\MCj03343320000[1].wmf">
            <a:extLst>
              <a:ext uri="{FF2B5EF4-FFF2-40B4-BE49-F238E27FC236}">
                <a16:creationId xmlns:a16="http://schemas.microsoft.com/office/drawing/2014/main" id="{11D4FD41-CA4A-4013-8F84-C976A342FE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27346" y="1673352"/>
            <a:ext cx="4520678" cy="471830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A5EFFFE-5AE8-4400-AC6F-EE96F67251E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" y="6400800"/>
            <a:ext cx="2860675" cy="312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6D7BA07601A14D91FEFDB99C53BACD" ma:contentTypeVersion="6" ma:contentTypeDescription="Create a new document." ma:contentTypeScope="" ma:versionID="8b3e2eccd25b7238a955c0955f695170">
  <xsd:schema xmlns:xsd="http://www.w3.org/2001/XMLSchema" xmlns:xs="http://www.w3.org/2001/XMLSchema" xmlns:p="http://schemas.microsoft.com/office/2006/metadata/properties" xmlns:ns2="0661163f-6308-46b8-b41a-d696100af637" targetNamespace="http://schemas.microsoft.com/office/2006/metadata/properties" ma:root="true" ma:fieldsID="a7865006e9c4440d05a2aa31134d3b81" ns2:_="">
    <xsd:import namespace="0661163f-6308-46b8-b41a-d696100af6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Designation" minOccurs="0"/>
                <xsd:element ref="ns2:Designation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61163f-6308-46b8-b41a-d696100af6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esignation" ma:index="12" nillable="true" ma:displayName="Designation" ma:format="Dropdown" ma:internalName="Designation">
      <xsd:simpleType>
        <xsd:restriction base="dms:Choice">
          <xsd:enumeration value="Choice 1"/>
          <xsd:enumeration value="Choice 2"/>
          <xsd:enumeration value="Choice 3"/>
        </xsd:restriction>
      </xsd:simpleType>
    </xsd:element>
    <xsd:element name="Designation2" ma:index="13" nillable="true" ma:displayName="Designation 2" ma:format="Dropdown" ma:internalName="Designation2">
      <xsd:simpleType>
        <xsd:restriction base="dms:Choice">
          <xsd:enumeration value="Mergers &amp; Acquisitions"/>
          <xsd:enumeration value="Environmental Law"/>
          <xsd:enumeration value="General Counsel"/>
          <xsd:enumeration value="Employment Matters"/>
          <xsd:enumeration value="Corporate Structuring"/>
          <xsd:enumeration value="Owner and Management Matters"/>
          <xsd:enumeration value="Ownership Transition"/>
          <xsd:enumeration value="Collections"/>
          <xsd:enumeration value="Intellectual Property"/>
          <xsd:enumeration value="Professional Licensing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ignation2 xmlns="0661163f-6308-46b8-b41a-d696100af637" xsi:nil="true"/>
    <Designation xmlns="0661163f-6308-46b8-b41a-d696100af637" xsi:nil="true"/>
  </documentManagement>
</p:properties>
</file>

<file path=customXml/itemProps1.xml><?xml version="1.0" encoding="utf-8"?>
<ds:datastoreItem xmlns:ds="http://schemas.openxmlformats.org/officeDocument/2006/customXml" ds:itemID="{5B205B15-B42F-4384-BD5C-3D4DEC416DA5}"/>
</file>

<file path=customXml/itemProps2.xml><?xml version="1.0" encoding="utf-8"?>
<ds:datastoreItem xmlns:ds="http://schemas.openxmlformats.org/officeDocument/2006/customXml" ds:itemID="{F0A90146-35DC-42D2-A3F7-62FA15582627}"/>
</file>

<file path=customXml/itemProps3.xml><?xml version="1.0" encoding="utf-8"?>
<ds:datastoreItem xmlns:ds="http://schemas.openxmlformats.org/officeDocument/2006/customXml" ds:itemID="{FF76B564-6D72-4B38-8A84-4C56357EB4B1}"/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402</Words>
  <Application>Microsoft Office PowerPoint</Application>
  <PresentationFormat>Custom</PresentationFormat>
  <Paragraphs>130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Webdings</vt:lpstr>
      <vt:lpstr>Wingdings</vt:lpstr>
      <vt:lpstr>Clarity</vt:lpstr>
      <vt:lpstr>RISK MANAGEMENT THROUGH CONTRACT</vt:lpstr>
      <vt:lpstr>INTRODUCTION</vt:lpstr>
      <vt:lpstr>CONTRACT BASICS</vt:lpstr>
      <vt:lpstr>CONTRACT BASICS</vt:lpstr>
      <vt:lpstr>    TYPICAL CONTRACT TYPES   </vt:lpstr>
      <vt:lpstr>UNDERSTANDING THE RISKS</vt:lpstr>
      <vt:lpstr>UNDERSTANDING THE RISKS</vt:lpstr>
      <vt:lpstr>UNDERSTANDING THE RISKS</vt:lpstr>
      <vt:lpstr>SIGNIFICANT RISK  TRANSFER CLAUSES</vt:lpstr>
      <vt:lpstr>SIGNIFICANT RISK  TRANSFER CLAUSES</vt:lpstr>
      <vt:lpstr>OTHER IMPORTANT  CONTRACT CLAUSES</vt:lpstr>
      <vt:lpstr>EVALUATING/DRAFTING INSURANCE PROVISIONS</vt:lpstr>
      <vt:lpstr>EVALUATING/DRAFTING INSURANCE PROVISIONS</vt:lpstr>
      <vt:lpstr>NEGOTIATING TIPS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MANAGEMENT THROUGH CONTRACT</dc:title>
  <dc:creator>Elizabeth Kruh</dc:creator>
  <cp:lastModifiedBy>Elizabeth Kruh</cp:lastModifiedBy>
  <cp:revision>3</cp:revision>
  <dcterms:created xsi:type="dcterms:W3CDTF">2021-01-19T22:58:02Z</dcterms:created>
  <dcterms:modified xsi:type="dcterms:W3CDTF">2021-01-19T23:36:19Z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0x010100B16D7BA07601A14D91FEFDB99C53BACD</vt:lpwstr>
  </property>
</Properties>
</file>