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wmf" ContentType="image/x-wmf"/>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diagrams/data1.xml" ContentType="application/vnd.openxmlformats-officedocument.drawingml.diagramData+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20.xml" ContentType="application/vnd.openxmlformats-officedocument.presentationml.notes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15.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14.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3.xml" ContentType="application/vnd.openxmlformats-officedocument.presentationml.notesSlide+xml"/>
  <Override PartName="/ppt/notesSlides/notesSlide19.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68" r:id="rId1"/>
  </p:sldMasterIdLst>
  <p:notesMasterIdLst>
    <p:notesMasterId r:id="rId28"/>
  </p:notesMasterIdLst>
  <p:handoutMasterIdLst>
    <p:handoutMasterId r:id="rId29"/>
  </p:handoutMasterIdLst>
  <p:sldIdLst>
    <p:sldId id="256" r:id="rId2"/>
    <p:sldId id="291" r:id="rId3"/>
    <p:sldId id="258" r:id="rId4"/>
    <p:sldId id="292" r:id="rId5"/>
    <p:sldId id="259" r:id="rId6"/>
    <p:sldId id="278" r:id="rId7"/>
    <p:sldId id="279" r:id="rId8"/>
    <p:sldId id="280" r:id="rId9"/>
    <p:sldId id="285" r:id="rId10"/>
    <p:sldId id="281" r:id="rId11"/>
    <p:sldId id="286" r:id="rId12"/>
    <p:sldId id="260" r:id="rId13"/>
    <p:sldId id="287" r:id="rId14"/>
    <p:sldId id="288" r:id="rId15"/>
    <p:sldId id="282" r:id="rId16"/>
    <p:sldId id="289" r:id="rId17"/>
    <p:sldId id="261" r:id="rId18"/>
    <p:sldId id="293" r:id="rId19"/>
    <p:sldId id="294" r:id="rId20"/>
    <p:sldId id="262" r:id="rId21"/>
    <p:sldId id="283" r:id="rId22"/>
    <p:sldId id="295" r:id="rId23"/>
    <p:sldId id="263" r:id="rId24"/>
    <p:sldId id="264" r:id="rId25"/>
    <p:sldId id="296" r:id="rId26"/>
    <p:sldId id="284" r:id="rId27"/>
  </p:sldIdLst>
  <p:sldSz cx="12188825" cy="6858000"/>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79C64"/>
    <a:srgbClr val="9DA25E"/>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639" autoAdjust="0"/>
  </p:normalViewPr>
  <p:slideViewPr>
    <p:cSldViewPr>
      <p:cViewPr>
        <p:scale>
          <a:sx n="75" d="100"/>
          <a:sy n="75" d="100"/>
        </p:scale>
        <p:origin x="226" y="187"/>
      </p:cViewPr>
      <p:guideLst>
        <p:guide orient="horz" pos="2160"/>
        <p:guide pos="3839"/>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36"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openxmlformats.org/officeDocument/2006/relationships/customXml" Target="../customXml/item2.xml"/><Relationship Id="rId8" Type="http://schemas.openxmlformats.org/officeDocument/2006/relationships/slide" Target="slides/slide7.xml"/></Relationships>
</file>

<file path=ppt/diagrams/_rels/data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sv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_rels/drawing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sv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92504AF-20C8-4D6A-8C5D-7BF42F5D021B}" type="doc">
      <dgm:prSet loTypeId="urn:microsoft.com/office/officeart/2005/8/layout/hList7" loCatId="list" qsTypeId="urn:microsoft.com/office/officeart/2005/8/quickstyle/simple1" qsCatId="simple" csTypeId="urn:microsoft.com/office/officeart/2005/8/colors/accent1_2" csCatId="accent1" phldr="1"/>
      <dgm:spPr/>
      <dgm:t>
        <a:bodyPr/>
        <a:lstStyle/>
        <a:p>
          <a:endParaRPr lang="en-US"/>
        </a:p>
      </dgm:t>
    </dgm:pt>
    <dgm:pt modelId="{09728D6C-5453-4C42-932D-2F401E376BDB}">
      <dgm:prSet/>
      <dgm:spPr/>
      <dgm:t>
        <a:bodyPr/>
        <a:lstStyle/>
        <a:p>
          <a:r>
            <a:rPr lang="en-US" b="1"/>
            <a:t>Pre-Contract Phase</a:t>
          </a:r>
          <a:endParaRPr lang="en-US"/>
        </a:p>
      </dgm:t>
    </dgm:pt>
    <dgm:pt modelId="{F52DC7A5-B703-4267-9436-422958A4CAF5}" type="parTrans" cxnId="{575917CE-17BC-4FCC-8B4D-F140460DF4AC}">
      <dgm:prSet/>
      <dgm:spPr/>
      <dgm:t>
        <a:bodyPr/>
        <a:lstStyle/>
        <a:p>
          <a:endParaRPr lang="en-US"/>
        </a:p>
      </dgm:t>
    </dgm:pt>
    <dgm:pt modelId="{C99F50C3-266F-4D92-92C5-1AB9D77E5A39}" type="sibTrans" cxnId="{575917CE-17BC-4FCC-8B4D-F140460DF4AC}">
      <dgm:prSet/>
      <dgm:spPr/>
      <dgm:t>
        <a:bodyPr/>
        <a:lstStyle/>
        <a:p>
          <a:endParaRPr lang="en-US"/>
        </a:p>
      </dgm:t>
    </dgm:pt>
    <dgm:pt modelId="{4A8C6AC5-66FD-4C4B-8FFE-834A2AA47938}">
      <dgm:prSet/>
      <dgm:spPr/>
      <dgm:t>
        <a:bodyPr/>
        <a:lstStyle/>
        <a:p>
          <a:r>
            <a:rPr lang="en-US" b="1"/>
            <a:t>Contract Phase/Contract Terms</a:t>
          </a:r>
          <a:endParaRPr lang="en-US"/>
        </a:p>
      </dgm:t>
    </dgm:pt>
    <dgm:pt modelId="{51FE5B83-6540-4BB4-B245-9F9CF9FB8E98}" type="parTrans" cxnId="{AFDCC1BF-7A37-440C-A612-9F95535BB91F}">
      <dgm:prSet/>
      <dgm:spPr/>
      <dgm:t>
        <a:bodyPr/>
        <a:lstStyle/>
        <a:p>
          <a:endParaRPr lang="en-US"/>
        </a:p>
      </dgm:t>
    </dgm:pt>
    <dgm:pt modelId="{F304AE19-294A-4ED6-AFC9-0E93CF537730}" type="sibTrans" cxnId="{AFDCC1BF-7A37-440C-A612-9F95535BB91F}">
      <dgm:prSet/>
      <dgm:spPr/>
      <dgm:t>
        <a:bodyPr/>
        <a:lstStyle/>
        <a:p>
          <a:endParaRPr lang="en-US"/>
        </a:p>
      </dgm:t>
    </dgm:pt>
    <dgm:pt modelId="{4DE41719-F4ED-48AF-B159-8FC0A4D38F55}">
      <dgm:prSet/>
      <dgm:spPr/>
      <dgm:t>
        <a:bodyPr/>
        <a:lstStyle/>
        <a:p>
          <a:r>
            <a:rPr lang="en-US" b="1"/>
            <a:t>Statutory Assistance on Federal Projects</a:t>
          </a:r>
          <a:endParaRPr lang="en-US"/>
        </a:p>
      </dgm:t>
    </dgm:pt>
    <dgm:pt modelId="{339FD475-DDC1-4077-93EA-4B0E3B18EC3E}" type="parTrans" cxnId="{CD9660E5-0AD7-4027-8EEB-F8FDF9C5C39D}">
      <dgm:prSet/>
      <dgm:spPr/>
      <dgm:t>
        <a:bodyPr/>
        <a:lstStyle/>
        <a:p>
          <a:endParaRPr lang="en-US"/>
        </a:p>
      </dgm:t>
    </dgm:pt>
    <dgm:pt modelId="{BE520CC0-A038-4D51-B3A7-7FC8C90BA062}" type="sibTrans" cxnId="{CD9660E5-0AD7-4027-8EEB-F8FDF9C5C39D}">
      <dgm:prSet/>
      <dgm:spPr/>
      <dgm:t>
        <a:bodyPr/>
        <a:lstStyle/>
        <a:p>
          <a:endParaRPr lang="en-US"/>
        </a:p>
      </dgm:t>
    </dgm:pt>
    <dgm:pt modelId="{C2B189B1-49AD-4753-BE74-D3142B3C3B5A}">
      <dgm:prSet/>
      <dgm:spPr/>
      <dgm:t>
        <a:bodyPr/>
        <a:lstStyle/>
        <a:p>
          <a:r>
            <a:rPr lang="en-US" b="1"/>
            <a:t>Liens</a:t>
          </a:r>
          <a:endParaRPr lang="en-US"/>
        </a:p>
      </dgm:t>
    </dgm:pt>
    <dgm:pt modelId="{89AB9937-2A94-49FC-8C72-B4E3CB4295CE}" type="parTrans" cxnId="{26F414B1-AEEE-4E8F-80F1-86186687B90B}">
      <dgm:prSet/>
      <dgm:spPr/>
      <dgm:t>
        <a:bodyPr/>
        <a:lstStyle/>
        <a:p>
          <a:endParaRPr lang="en-US"/>
        </a:p>
      </dgm:t>
    </dgm:pt>
    <dgm:pt modelId="{0173D613-37D7-4E0B-BC1F-B8CA98A42FEA}" type="sibTrans" cxnId="{26F414B1-AEEE-4E8F-80F1-86186687B90B}">
      <dgm:prSet/>
      <dgm:spPr/>
      <dgm:t>
        <a:bodyPr/>
        <a:lstStyle/>
        <a:p>
          <a:endParaRPr lang="en-US"/>
        </a:p>
      </dgm:t>
    </dgm:pt>
    <dgm:pt modelId="{3D7C1729-7164-4F9A-B99F-8B4443385129}">
      <dgm:prSet/>
      <dgm:spPr/>
      <dgm:t>
        <a:bodyPr/>
        <a:lstStyle/>
        <a:p>
          <a:r>
            <a:rPr lang="en-US" b="1"/>
            <a:t>Post Contract Phase</a:t>
          </a:r>
          <a:endParaRPr lang="en-US"/>
        </a:p>
      </dgm:t>
    </dgm:pt>
    <dgm:pt modelId="{A1698473-7ADE-4742-93CF-D5F9CBE1A523}" type="parTrans" cxnId="{0F0C6F6A-B5FF-430F-ACAB-0F37F92082CD}">
      <dgm:prSet/>
      <dgm:spPr/>
      <dgm:t>
        <a:bodyPr/>
        <a:lstStyle/>
        <a:p>
          <a:endParaRPr lang="en-US"/>
        </a:p>
      </dgm:t>
    </dgm:pt>
    <dgm:pt modelId="{77CBD9E1-5C40-4FDB-AB04-BE43E4603BA4}" type="sibTrans" cxnId="{0F0C6F6A-B5FF-430F-ACAB-0F37F92082CD}">
      <dgm:prSet/>
      <dgm:spPr/>
      <dgm:t>
        <a:bodyPr/>
        <a:lstStyle/>
        <a:p>
          <a:endParaRPr lang="en-US"/>
        </a:p>
      </dgm:t>
    </dgm:pt>
    <dgm:pt modelId="{7CFF27F7-94A6-440A-8CCD-0BCD8CEEDC1D}">
      <dgm:prSet/>
      <dgm:spPr/>
      <dgm:t>
        <a:bodyPr/>
        <a:lstStyle/>
        <a:p>
          <a:r>
            <a:rPr lang="en-US" b="1"/>
            <a:t>Litigation Risks</a:t>
          </a:r>
          <a:endParaRPr lang="en-US"/>
        </a:p>
      </dgm:t>
    </dgm:pt>
    <dgm:pt modelId="{03D91E4B-6044-4342-8EA3-BED41EC5079C}" type="parTrans" cxnId="{57B54D89-66F8-42BE-BF47-B9FC3FCE0B9C}">
      <dgm:prSet/>
      <dgm:spPr/>
      <dgm:t>
        <a:bodyPr/>
        <a:lstStyle/>
        <a:p>
          <a:endParaRPr lang="en-US"/>
        </a:p>
      </dgm:t>
    </dgm:pt>
    <dgm:pt modelId="{FD87073B-0CD6-4562-B684-207E8FA06A91}" type="sibTrans" cxnId="{57B54D89-66F8-42BE-BF47-B9FC3FCE0B9C}">
      <dgm:prSet/>
      <dgm:spPr/>
      <dgm:t>
        <a:bodyPr/>
        <a:lstStyle/>
        <a:p>
          <a:endParaRPr lang="en-US"/>
        </a:p>
      </dgm:t>
    </dgm:pt>
    <dgm:pt modelId="{A5400DB6-CFCD-46DB-B060-C5A131659352}" type="pres">
      <dgm:prSet presAssocID="{992504AF-20C8-4D6A-8C5D-7BF42F5D021B}" presName="Name0" presStyleCnt="0">
        <dgm:presLayoutVars>
          <dgm:dir/>
          <dgm:resizeHandles val="exact"/>
        </dgm:presLayoutVars>
      </dgm:prSet>
      <dgm:spPr/>
    </dgm:pt>
    <dgm:pt modelId="{844FF189-701E-41F9-8815-6BAD76C635C2}" type="pres">
      <dgm:prSet presAssocID="{992504AF-20C8-4D6A-8C5D-7BF42F5D021B}" presName="fgShape" presStyleLbl="fgShp" presStyleIdx="0" presStyleCnt="1"/>
      <dgm:spPr/>
    </dgm:pt>
    <dgm:pt modelId="{1D95840D-5980-4748-890E-18A832841EEE}" type="pres">
      <dgm:prSet presAssocID="{992504AF-20C8-4D6A-8C5D-7BF42F5D021B}" presName="linComp" presStyleCnt="0"/>
      <dgm:spPr/>
    </dgm:pt>
    <dgm:pt modelId="{7201D3D4-6BBC-40BC-BAC2-0C607F0AD838}" type="pres">
      <dgm:prSet presAssocID="{09728D6C-5453-4C42-932D-2F401E376BDB}" presName="compNode" presStyleCnt="0"/>
      <dgm:spPr/>
    </dgm:pt>
    <dgm:pt modelId="{DE5BF5A5-F069-41E1-B259-9B43FFF8BAA7}" type="pres">
      <dgm:prSet presAssocID="{09728D6C-5453-4C42-932D-2F401E376BDB}" presName="bkgdShape" presStyleLbl="node1" presStyleIdx="0" presStyleCnt="6"/>
      <dgm:spPr/>
    </dgm:pt>
    <dgm:pt modelId="{48D01762-2864-4CB7-AB6E-16C799ABAF4F}" type="pres">
      <dgm:prSet presAssocID="{09728D6C-5453-4C42-932D-2F401E376BDB}" presName="nodeTx" presStyleLbl="node1" presStyleIdx="0" presStyleCnt="6">
        <dgm:presLayoutVars>
          <dgm:bulletEnabled val="1"/>
        </dgm:presLayoutVars>
      </dgm:prSet>
      <dgm:spPr/>
    </dgm:pt>
    <dgm:pt modelId="{16D6A012-B47B-45E0-817A-57AACC84EF8D}" type="pres">
      <dgm:prSet presAssocID="{09728D6C-5453-4C42-932D-2F401E376BDB}" presName="invisiNode" presStyleLbl="node1" presStyleIdx="0" presStyleCnt="6"/>
      <dgm:spPr/>
    </dgm:pt>
    <dgm:pt modelId="{A3AC1074-FA69-4B9A-A710-CF6590002D83}" type="pres">
      <dgm:prSet presAssocID="{09728D6C-5453-4C42-932D-2F401E376BDB}" presName="imagNode" presStyleLbl="fgImgPlac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l="-3000" r="-3000"/>
          </a:stretch>
        </a:blipFill>
      </dgm:spPr>
      <dgm:extLst>
        <a:ext uri="{E40237B7-FDA0-4F09-8148-C483321AD2D9}">
          <dgm14:cNvPr xmlns:dgm14="http://schemas.microsoft.com/office/drawing/2010/diagram" id="0" name="" descr="Back with solid fill"/>
        </a:ext>
      </dgm:extLst>
    </dgm:pt>
    <dgm:pt modelId="{0288BEEF-3C3F-4AFF-8DEA-2C8DA01CF0B9}" type="pres">
      <dgm:prSet presAssocID="{C99F50C3-266F-4D92-92C5-1AB9D77E5A39}" presName="sibTrans" presStyleLbl="sibTrans2D1" presStyleIdx="0" presStyleCnt="0"/>
      <dgm:spPr/>
    </dgm:pt>
    <dgm:pt modelId="{97577D39-C806-438A-B34A-7CE4B79146CD}" type="pres">
      <dgm:prSet presAssocID="{4A8C6AC5-66FD-4C4B-8FFE-834A2AA47938}" presName="compNode" presStyleCnt="0"/>
      <dgm:spPr/>
    </dgm:pt>
    <dgm:pt modelId="{D1D742F7-F3EA-4738-9719-1CF78EAB864A}" type="pres">
      <dgm:prSet presAssocID="{4A8C6AC5-66FD-4C4B-8FFE-834A2AA47938}" presName="bkgdShape" presStyleLbl="node1" presStyleIdx="1" presStyleCnt="6"/>
      <dgm:spPr/>
    </dgm:pt>
    <dgm:pt modelId="{76E7779E-81B6-473F-95AE-C8850EA0DD82}" type="pres">
      <dgm:prSet presAssocID="{4A8C6AC5-66FD-4C4B-8FFE-834A2AA47938}" presName="nodeTx" presStyleLbl="node1" presStyleIdx="1" presStyleCnt="6">
        <dgm:presLayoutVars>
          <dgm:bulletEnabled val="1"/>
        </dgm:presLayoutVars>
      </dgm:prSet>
      <dgm:spPr/>
    </dgm:pt>
    <dgm:pt modelId="{7620AF89-C915-4879-83AB-EFEFF11C5A31}" type="pres">
      <dgm:prSet presAssocID="{4A8C6AC5-66FD-4C4B-8FFE-834A2AA47938}" presName="invisiNode" presStyleLbl="node1" presStyleIdx="1" presStyleCnt="6"/>
      <dgm:spPr/>
    </dgm:pt>
    <dgm:pt modelId="{BC721676-24B5-42E8-898D-D85BD0B47741}" type="pres">
      <dgm:prSet presAssocID="{4A8C6AC5-66FD-4C4B-8FFE-834A2AA47938}" presName="imagNode" presStyleLbl="fgImgPlac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l="-3000" r="-3000"/>
          </a:stretch>
        </a:blipFill>
      </dgm:spPr>
      <dgm:extLst>
        <a:ext uri="{E40237B7-FDA0-4F09-8148-C483321AD2D9}">
          <dgm14:cNvPr xmlns:dgm14="http://schemas.microsoft.com/office/drawing/2010/diagram" id="0" name="" descr="Contract with solid fill"/>
        </a:ext>
      </dgm:extLst>
    </dgm:pt>
    <dgm:pt modelId="{D8A6761F-5F81-4529-8B6A-D30AEC2732E8}" type="pres">
      <dgm:prSet presAssocID="{F304AE19-294A-4ED6-AFC9-0E93CF537730}" presName="sibTrans" presStyleLbl="sibTrans2D1" presStyleIdx="0" presStyleCnt="0"/>
      <dgm:spPr/>
    </dgm:pt>
    <dgm:pt modelId="{F859CE6B-0EAC-4EB7-9F71-0093FCB378F2}" type="pres">
      <dgm:prSet presAssocID="{4DE41719-F4ED-48AF-B159-8FC0A4D38F55}" presName="compNode" presStyleCnt="0"/>
      <dgm:spPr/>
    </dgm:pt>
    <dgm:pt modelId="{2FEE2105-D7B1-4A9F-86C5-CB4E3742E299}" type="pres">
      <dgm:prSet presAssocID="{4DE41719-F4ED-48AF-B159-8FC0A4D38F55}" presName="bkgdShape" presStyleLbl="node1" presStyleIdx="2" presStyleCnt="6"/>
      <dgm:spPr/>
    </dgm:pt>
    <dgm:pt modelId="{9413BF34-DB46-4A3B-B229-DD39181B3D94}" type="pres">
      <dgm:prSet presAssocID="{4DE41719-F4ED-48AF-B159-8FC0A4D38F55}" presName="nodeTx" presStyleLbl="node1" presStyleIdx="2" presStyleCnt="6">
        <dgm:presLayoutVars>
          <dgm:bulletEnabled val="1"/>
        </dgm:presLayoutVars>
      </dgm:prSet>
      <dgm:spPr/>
    </dgm:pt>
    <dgm:pt modelId="{FB6782E1-17F0-47EB-A0D2-74E2AEE2EE8F}" type="pres">
      <dgm:prSet presAssocID="{4DE41719-F4ED-48AF-B159-8FC0A4D38F55}" presName="invisiNode" presStyleLbl="node1" presStyleIdx="2" presStyleCnt="6"/>
      <dgm:spPr/>
    </dgm:pt>
    <dgm:pt modelId="{7641CA8C-B7E7-4CC8-AC62-216BC29214BC}" type="pres">
      <dgm:prSet presAssocID="{4DE41719-F4ED-48AF-B159-8FC0A4D38F55}" presName="imagNode" presStyleLbl="fgImgPlac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l="-3000" r="-3000"/>
          </a:stretch>
        </a:blipFill>
      </dgm:spPr>
      <dgm:extLst>
        <a:ext uri="{E40237B7-FDA0-4F09-8148-C483321AD2D9}">
          <dgm14:cNvPr xmlns:dgm14="http://schemas.microsoft.com/office/drawing/2010/diagram" id="0" name="" descr="Boardroom with solid fill"/>
        </a:ext>
      </dgm:extLst>
    </dgm:pt>
    <dgm:pt modelId="{3605427F-33F8-4B06-9D7D-5D6ECF58CDD8}" type="pres">
      <dgm:prSet presAssocID="{BE520CC0-A038-4D51-B3A7-7FC8C90BA062}" presName="sibTrans" presStyleLbl="sibTrans2D1" presStyleIdx="0" presStyleCnt="0"/>
      <dgm:spPr/>
    </dgm:pt>
    <dgm:pt modelId="{1AD2BAAC-D24B-4F50-908A-32BCF943071D}" type="pres">
      <dgm:prSet presAssocID="{C2B189B1-49AD-4753-BE74-D3142B3C3B5A}" presName="compNode" presStyleCnt="0"/>
      <dgm:spPr/>
    </dgm:pt>
    <dgm:pt modelId="{20F2C245-FD20-427A-9A94-A902906B0EDF}" type="pres">
      <dgm:prSet presAssocID="{C2B189B1-49AD-4753-BE74-D3142B3C3B5A}" presName="bkgdShape" presStyleLbl="node1" presStyleIdx="3" presStyleCnt="6"/>
      <dgm:spPr/>
    </dgm:pt>
    <dgm:pt modelId="{3D5323E8-8609-490A-8C4A-794F194FE4F4}" type="pres">
      <dgm:prSet presAssocID="{C2B189B1-49AD-4753-BE74-D3142B3C3B5A}" presName="nodeTx" presStyleLbl="node1" presStyleIdx="3" presStyleCnt="6">
        <dgm:presLayoutVars>
          <dgm:bulletEnabled val="1"/>
        </dgm:presLayoutVars>
      </dgm:prSet>
      <dgm:spPr/>
    </dgm:pt>
    <dgm:pt modelId="{63D57EE9-8DB8-400F-A957-901AD1078637}" type="pres">
      <dgm:prSet presAssocID="{C2B189B1-49AD-4753-BE74-D3142B3C3B5A}" presName="invisiNode" presStyleLbl="node1" presStyleIdx="3" presStyleCnt="6"/>
      <dgm:spPr/>
    </dgm:pt>
    <dgm:pt modelId="{C2108382-B942-402B-972F-A1F1150F109D}" type="pres">
      <dgm:prSet presAssocID="{C2B189B1-49AD-4753-BE74-D3142B3C3B5A}" presName="imagNode" presStyleLbl="fgImgPlac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l="-3000" r="-3000"/>
          </a:stretch>
        </a:blipFill>
      </dgm:spPr>
      <dgm:extLst>
        <a:ext uri="{E40237B7-FDA0-4F09-8148-C483321AD2D9}">
          <dgm14:cNvPr xmlns:dgm14="http://schemas.microsoft.com/office/drawing/2010/diagram" id="0" name="" descr="Document outline"/>
        </a:ext>
      </dgm:extLst>
    </dgm:pt>
    <dgm:pt modelId="{344683EA-728C-40F7-BD73-0F59605F5D94}" type="pres">
      <dgm:prSet presAssocID="{0173D613-37D7-4E0B-BC1F-B8CA98A42FEA}" presName="sibTrans" presStyleLbl="sibTrans2D1" presStyleIdx="0" presStyleCnt="0"/>
      <dgm:spPr/>
    </dgm:pt>
    <dgm:pt modelId="{16AF7321-BE79-481E-8599-27BA1CCC529F}" type="pres">
      <dgm:prSet presAssocID="{3D7C1729-7164-4F9A-B99F-8B4443385129}" presName="compNode" presStyleCnt="0"/>
      <dgm:spPr/>
    </dgm:pt>
    <dgm:pt modelId="{794E0754-EEAB-4AA2-8DD6-C9BB2A021397}" type="pres">
      <dgm:prSet presAssocID="{3D7C1729-7164-4F9A-B99F-8B4443385129}" presName="bkgdShape" presStyleLbl="node1" presStyleIdx="4" presStyleCnt="6"/>
      <dgm:spPr/>
    </dgm:pt>
    <dgm:pt modelId="{BF3470D8-5BD5-47A6-854A-69B2E07EB0FD}" type="pres">
      <dgm:prSet presAssocID="{3D7C1729-7164-4F9A-B99F-8B4443385129}" presName="nodeTx" presStyleLbl="node1" presStyleIdx="4" presStyleCnt="6">
        <dgm:presLayoutVars>
          <dgm:bulletEnabled val="1"/>
        </dgm:presLayoutVars>
      </dgm:prSet>
      <dgm:spPr/>
    </dgm:pt>
    <dgm:pt modelId="{A5F0B432-C672-4776-B68D-C3F49F614E38}" type="pres">
      <dgm:prSet presAssocID="{3D7C1729-7164-4F9A-B99F-8B4443385129}" presName="invisiNode" presStyleLbl="node1" presStyleIdx="4" presStyleCnt="6"/>
      <dgm:spPr/>
    </dgm:pt>
    <dgm:pt modelId="{A08AD127-0C10-4BC2-8E8B-3CFBEF8F19AA}" type="pres">
      <dgm:prSet presAssocID="{3D7C1729-7164-4F9A-B99F-8B4443385129}" presName="imagNode" presStyleLbl="fgImgPlac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l="-3000" r="-3000"/>
          </a:stretch>
        </a:blipFill>
      </dgm:spPr>
      <dgm:extLst>
        <a:ext uri="{E40237B7-FDA0-4F09-8148-C483321AD2D9}">
          <dgm14:cNvPr xmlns:dgm14="http://schemas.microsoft.com/office/drawing/2010/diagram" id="0" name="" descr="Back with solid fill"/>
        </a:ext>
      </dgm:extLst>
    </dgm:pt>
    <dgm:pt modelId="{5272AF43-FA8F-42FD-BFD9-1969A5C67131}" type="pres">
      <dgm:prSet presAssocID="{77CBD9E1-5C40-4FDB-AB04-BE43E4603BA4}" presName="sibTrans" presStyleLbl="sibTrans2D1" presStyleIdx="0" presStyleCnt="0"/>
      <dgm:spPr/>
    </dgm:pt>
    <dgm:pt modelId="{A0EB2BA1-B1A6-4FAD-BC98-38D54AF3BE0D}" type="pres">
      <dgm:prSet presAssocID="{7CFF27F7-94A6-440A-8CCD-0BCD8CEEDC1D}" presName="compNode" presStyleCnt="0"/>
      <dgm:spPr/>
    </dgm:pt>
    <dgm:pt modelId="{4AAA6E64-75DE-4651-A043-E7264FDEA0F5}" type="pres">
      <dgm:prSet presAssocID="{7CFF27F7-94A6-440A-8CCD-0BCD8CEEDC1D}" presName="bkgdShape" presStyleLbl="node1" presStyleIdx="5" presStyleCnt="6"/>
      <dgm:spPr/>
    </dgm:pt>
    <dgm:pt modelId="{D058F5C7-FDD0-454D-8E2C-8300D36DDFDC}" type="pres">
      <dgm:prSet presAssocID="{7CFF27F7-94A6-440A-8CCD-0BCD8CEEDC1D}" presName="nodeTx" presStyleLbl="node1" presStyleIdx="5" presStyleCnt="6">
        <dgm:presLayoutVars>
          <dgm:bulletEnabled val="1"/>
        </dgm:presLayoutVars>
      </dgm:prSet>
      <dgm:spPr/>
    </dgm:pt>
    <dgm:pt modelId="{BB6DAA5A-AB84-4ABC-8A7D-269EDDC974BB}" type="pres">
      <dgm:prSet presAssocID="{7CFF27F7-94A6-440A-8CCD-0BCD8CEEDC1D}" presName="invisiNode" presStyleLbl="node1" presStyleIdx="5" presStyleCnt="6"/>
      <dgm:spPr/>
    </dgm:pt>
    <dgm:pt modelId="{5DBF153D-7AD6-444B-B440-F8338624AECB}" type="pres">
      <dgm:prSet presAssocID="{7CFF27F7-94A6-440A-8CCD-0BCD8CEEDC1D}" presName="imagNode" presStyleLbl="fgImgPlac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a:fillRect l="-3000" r="-3000"/>
          </a:stretch>
        </a:blipFill>
      </dgm:spPr>
      <dgm:extLst>
        <a:ext uri="{E40237B7-FDA0-4F09-8148-C483321AD2D9}">
          <dgm14:cNvPr xmlns:dgm14="http://schemas.microsoft.com/office/drawing/2010/diagram" id="0" name="" descr="Gavel with solid fill"/>
        </a:ext>
      </dgm:extLst>
    </dgm:pt>
  </dgm:ptLst>
  <dgm:cxnLst>
    <dgm:cxn modelId="{1E364D01-F40A-4EA6-AFEF-B45B9DE69F62}" type="presOf" srcId="{C2B189B1-49AD-4753-BE74-D3142B3C3B5A}" destId="{20F2C245-FD20-427A-9A94-A902906B0EDF}" srcOrd="0" destOrd="0" presId="urn:microsoft.com/office/officeart/2005/8/layout/hList7"/>
    <dgm:cxn modelId="{86907313-7638-485C-BDD9-EF145AF914D9}" type="presOf" srcId="{4DE41719-F4ED-48AF-B159-8FC0A4D38F55}" destId="{9413BF34-DB46-4A3B-B229-DD39181B3D94}" srcOrd="1" destOrd="0" presId="urn:microsoft.com/office/officeart/2005/8/layout/hList7"/>
    <dgm:cxn modelId="{96514C33-8C1A-437A-9DF5-47F142471B7B}" type="presOf" srcId="{C99F50C3-266F-4D92-92C5-1AB9D77E5A39}" destId="{0288BEEF-3C3F-4AFF-8DEA-2C8DA01CF0B9}" srcOrd="0" destOrd="0" presId="urn:microsoft.com/office/officeart/2005/8/layout/hList7"/>
    <dgm:cxn modelId="{EAF6C333-67E4-4F1D-92E9-B20BE5613E60}" type="presOf" srcId="{F304AE19-294A-4ED6-AFC9-0E93CF537730}" destId="{D8A6761F-5F81-4529-8B6A-D30AEC2732E8}" srcOrd="0" destOrd="0" presId="urn:microsoft.com/office/officeart/2005/8/layout/hList7"/>
    <dgm:cxn modelId="{0D702861-3F24-4DAD-921B-2F61FC64A5B1}" type="presOf" srcId="{4A8C6AC5-66FD-4C4B-8FFE-834A2AA47938}" destId="{76E7779E-81B6-473F-95AE-C8850EA0DD82}" srcOrd="1" destOrd="0" presId="urn:microsoft.com/office/officeart/2005/8/layout/hList7"/>
    <dgm:cxn modelId="{391B3D4A-E1F4-488E-BAFA-B218CAA599F8}" type="presOf" srcId="{7CFF27F7-94A6-440A-8CCD-0BCD8CEEDC1D}" destId="{D058F5C7-FDD0-454D-8E2C-8300D36DDFDC}" srcOrd="1" destOrd="0" presId="urn:microsoft.com/office/officeart/2005/8/layout/hList7"/>
    <dgm:cxn modelId="{0F0C6F6A-B5FF-430F-ACAB-0F37F92082CD}" srcId="{992504AF-20C8-4D6A-8C5D-7BF42F5D021B}" destId="{3D7C1729-7164-4F9A-B99F-8B4443385129}" srcOrd="4" destOrd="0" parTransId="{A1698473-7ADE-4742-93CF-D5F9CBE1A523}" sibTransId="{77CBD9E1-5C40-4FDB-AB04-BE43E4603BA4}"/>
    <dgm:cxn modelId="{8854CA6A-9202-4B9D-9CDB-3C9955553BA0}" type="presOf" srcId="{09728D6C-5453-4C42-932D-2F401E376BDB}" destId="{48D01762-2864-4CB7-AB6E-16C799ABAF4F}" srcOrd="1" destOrd="0" presId="urn:microsoft.com/office/officeart/2005/8/layout/hList7"/>
    <dgm:cxn modelId="{BF129651-E9BF-48B5-BB71-A2C6117925CA}" type="presOf" srcId="{BE520CC0-A038-4D51-B3A7-7FC8C90BA062}" destId="{3605427F-33F8-4B06-9D7D-5D6ECF58CDD8}" srcOrd="0" destOrd="0" presId="urn:microsoft.com/office/officeart/2005/8/layout/hList7"/>
    <dgm:cxn modelId="{57B54D89-66F8-42BE-BF47-B9FC3FCE0B9C}" srcId="{992504AF-20C8-4D6A-8C5D-7BF42F5D021B}" destId="{7CFF27F7-94A6-440A-8CCD-0BCD8CEEDC1D}" srcOrd="5" destOrd="0" parTransId="{03D91E4B-6044-4342-8EA3-BED41EC5079C}" sibTransId="{FD87073B-0CD6-4562-B684-207E8FA06A91}"/>
    <dgm:cxn modelId="{D678749A-13AB-4F85-9907-4859779673B9}" type="presOf" srcId="{992504AF-20C8-4D6A-8C5D-7BF42F5D021B}" destId="{A5400DB6-CFCD-46DB-B060-C5A131659352}" srcOrd="0" destOrd="0" presId="urn:microsoft.com/office/officeart/2005/8/layout/hList7"/>
    <dgm:cxn modelId="{F6D254AB-7236-4A6B-9ACE-D12B48329021}" type="presOf" srcId="{0173D613-37D7-4E0B-BC1F-B8CA98A42FEA}" destId="{344683EA-728C-40F7-BD73-0F59605F5D94}" srcOrd="0" destOrd="0" presId="urn:microsoft.com/office/officeart/2005/8/layout/hList7"/>
    <dgm:cxn modelId="{419BA9AE-4C41-4E36-A50E-5ADEA881FAA8}" type="presOf" srcId="{3D7C1729-7164-4F9A-B99F-8B4443385129}" destId="{794E0754-EEAB-4AA2-8DD6-C9BB2A021397}" srcOrd="0" destOrd="0" presId="urn:microsoft.com/office/officeart/2005/8/layout/hList7"/>
    <dgm:cxn modelId="{26F414B1-AEEE-4E8F-80F1-86186687B90B}" srcId="{992504AF-20C8-4D6A-8C5D-7BF42F5D021B}" destId="{C2B189B1-49AD-4753-BE74-D3142B3C3B5A}" srcOrd="3" destOrd="0" parTransId="{89AB9937-2A94-49FC-8C72-B4E3CB4295CE}" sibTransId="{0173D613-37D7-4E0B-BC1F-B8CA98A42FEA}"/>
    <dgm:cxn modelId="{6AD90EBF-9D51-4880-882F-6FCE95E6A01E}" type="presOf" srcId="{4A8C6AC5-66FD-4C4B-8FFE-834A2AA47938}" destId="{D1D742F7-F3EA-4738-9719-1CF78EAB864A}" srcOrd="0" destOrd="0" presId="urn:microsoft.com/office/officeart/2005/8/layout/hList7"/>
    <dgm:cxn modelId="{AFDCC1BF-7A37-440C-A612-9F95535BB91F}" srcId="{992504AF-20C8-4D6A-8C5D-7BF42F5D021B}" destId="{4A8C6AC5-66FD-4C4B-8FFE-834A2AA47938}" srcOrd="1" destOrd="0" parTransId="{51FE5B83-6540-4BB4-B245-9F9CF9FB8E98}" sibTransId="{F304AE19-294A-4ED6-AFC9-0E93CF537730}"/>
    <dgm:cxn modelId="{66DC26CB-F04F-4ED3-A279-1775428D79A9}" type="presOf" srcId="{4DE41719-F4ED-48AF-B159-8FC0A4D38F55}" destId="{2FEE2105-D7B1-4A9F-86C5-CB4E3742E299}" srcOrd="0" destOrd="0" presId="urn:microsoft.com/office/officeart/2005/8/layout/hList7"/>
    <dgm:cxn modelId="{D600F1CD-9B87-4B13-827B-BCF34E747464}" type="presOf" srcId="{3D7C1729-7164-4F9A-B99F-8B4443385129}" destId="{BF3470D8-5BD5-47A6-854A-69B2E07EB0FD}" srcOrd="1" destOrd="0" presId="urn:microsoft.com/office/officeart/2005/8/layout/hList7"/>
    <dgm:cxn modelId="{575917CE-17BC-4FCC-8B4D-F140460DF4AC}" srcId="{992504AF-20C8-4D6A-8C5D-7BF42F5D021B}" destId="{09728D6C-5453-4C42-932D-2F401E376BDB}" srcOrd="0" destOrd="0" parTransId="{F52DC7A5-B703-4267-9436-422958A4CAF5}" sibTransId="{C99F50C3-266F-4D92-92C5-1AB9D77E5A39}"/>
    <dgm:cxn modelId="{70C7B7D7-B9BA-49CF-8593-F28425415EB3}" type="presOf" srcId="{77CBD9E1-5C40-4FDB-AB04-BE43E4603BA4}" destId="{5272AF43-FA8F-42FD-BFD9-1969A5C67131}" srcOrd="0" destOrd="0" presId="urn:microsoft.com/office/officeart/2005/8/layout/hList7"/>
    <dgm:cxn modelId="{CD9660E5-0AD7-4027-8EEB-F8FDF9C5C39D}" srcId="{992504AF-20C8-4D6A-8C5D-7BF42F5D021B}" destId="{4DE41719-F4ED-48AF-B159-8FC0A4D38F55}" srcOrd="2" destOrd="0" parTransId="{339FD475-DDC1-4077-93EA-4B0E3B18EC3E}" sibTransId="{BE520CC0-A038-4D51-B3A7-7FC8C90BA062}"/>
    <dgm:cxn modelId="{21D82FF0-53E2-4784-8BBC-427B916B1D39}" type="presOf" srcId="{7CFF27F7-94A6-440A-8CCD-0BCD8CEEDC1D}" destId="{4AAA6E64-75DE-4651-A043-E7264FDEA0F5}" srcOrd="0" destOrd="0" presId="urn:microsoft.com/office/officeart/2005/8/layout/hList7"/>
    <dgm:cxn modelId="{32C1D6F9-2A4C-4D9B-9DFD-987DDBF7591E}" type="presOf" srcId="{C2B189B1-49AD-4753-BE74-D3142B3C3B5A}" destId="{3D5323E8-8609-490A-8C4A-794F194FE4F4}" srcOrd="1" destOrd="0" presId="urn:microsoft.com/office/officeart/2005/8/layout/hList7"/>
    <dgm:cxn modelId="{044DD5FD-3EFB-4149-AD12-A26A82453817}" type="presOf" srcId="{09728D6C-5453-4C42-932D-2F401E376BDB}" destId="{DE5BF5A5-F069-41E1-B259-9B43FFF8BAA7}" srcOrd="0" destOrd="0" presId="urn:microsoft.com/office/officeart/2005/8/layout/hList7"/>
    <dgm:cxn modelId="{05FADEFB-141D-4D1D-BFF7-8A66E0758458}" type="presParOf" srcId="{A5400DB6-CFCD-46DB-B060-C5A131659352}" destId="{844FF189-701E-41F9-8815-6BAD76C635C2}" srcOrd="0" destOrd="0" presId="urn:microsoft.com/office/officeart/2005/8/layout/hList7"/>
    <dgm:cxn modelId="{9BA366E9-6DD3-472B-A9A5-13BF20203218}" type="presParOf" srcId="{A5400DB6-CFCD-46DB-B060-C5A131659352}" destId="{1D95840D-5980-4748-890E-18A832841EEE}" srcOrd="1" destOrd="0" presId="urn:microsoft.com/office/officeart/2005/8/layout/hList7"/>
    <dgm:cxn modelId="{9F936452-B5A8-4207-9752-006E1D6B6300}" type="presParOf" srcId="{1D95840D-5980-4748-890E-18A832841EEE}" destId="{7201D3D4-6BBC-40BC-BAC2-0C607F0AD838}" srcOrd="0" destOrd="0" presId="urn:microsoft.com/office/officeart/2005/8/layout/hList7"/>
    <dgm:cxn modelId="{F93C077A-7A3A-4F04-84AB-F677CA23D24F}" type="presParOf" srcId="{7201D3D4-6BBC-40BC-BAC2-0C607F0AD838}" destId="{DE5BF5A5-F069-41E1-B259-9B43FFF8BAA7}" srcOrd="0" destOrd="0" presId="urn:microsoft.com/office/officeart/2005/8/layout/hList7"/>
    <dgm:cxn modelId="{D5BA3F5A-4467-4373-80FE-CBE8E800D18B}" type="presParOf" srcId="{7201D3D4-6BBC-40BC-BAC2-0C607F0AD838}" destId="{48D01762-2864-4CB7-AB6E-16C799ABAF4F}" srcOrd="1" destOrd="0" presId="urn:microsoft.com/office/officeart/2005/8/layout/hList7"/>
    <dgm:cxn modelId="{DA4FDBBA-FF2A-4BBB-851C-3AB8DBBAE62B}" type="presParOf" srcId="{7201D3D4-6BBC-40BC-BAC2-0C607F0AD838}" destId="{16D6A012-B47B-45E0-817A-57AACC84EF8D}" srcOrd="2" destOrd="0" presId="urn:microsoft.com/office/officeart/2005/8/layout/hList7"/>
    <dgm:cxn modelId="{C2E90697-B767-4051-ADD7-2EF495195947}" type="presParOf" srcId="{7201D3D4-6BBC-40BC-BAC2-0C607F0AD838}" destId="{A3AC1074-FA69-4B9A-A710-CF6590002D83}" srcOrd="3" destOrd="0" presId="urn:microsoft.com/office/officeart/2005/8/layout/hList7"/>
    <dgm:cxn modelId="{57AF335E-D9B5-443A-87B4-E1F52EA24A03}" type="presParOf" srcId="{1D95840D-5980-4748-890E-18A832841EEE}" destId="{0288BEEF-3C3F-4AFF-8DEA-2C8DA01CF0B9}" srcOrd="1" destOrd="0" presId="urn:microsoft.com/office/officeart/2005/8/layout/hList7"/>
    <dgm:cxn modelId="{E8E09219-1536-4DB5-9938-13749D66CD5C}" type="presParOf" srcId="{1D95840D-5980-4748-890E-18A832841EEE}" destId="{97577D39-C806-438A-B34A-7CE4B79146CD}" srcOrd="2" destOrd="0" presId="urn:microsoft.com/office/officeart/2005/8/layout/hList7"/>
    <dgm:cxn modelId="{DB1C216B-432A-469B-AC06-FFA24F1B35D0}" type="presParOf" srcId="{97577D39-C806-438A-B34A-7CE4B79146CD}" destId="{D1D742F7-F3EA-4738-9719-1CF78EAB864A}" srcOrd="0" destOrd="0" presId="urn:microsoft.com/office/officeart/2005/8/layout/hList7"/>
    <dgm:cxn modelId="{B9E89F73-7A1B-4ACC-B31C-72B3E4A68AEC}" type="presParOf" srcId="{97577D39-C806-438A-B34A-7CE4B79146CD}" destId="{76E7779E-81B6-473F-95AE-C8850EA0DD82}" srcOrd="1" destOrd="0" presId="urn:microsoft.com/office/officeart/2005/8/layout/hList7"/>
    <dgm:cxn modelId="{72766FBC-BBE2-4498-820D-1F5EFE9974BC}" type="presParOf" srcId="{97577D39-C806-438A-B34A-7CE4B79146CD}" destId="{7620AF89-C915-4879-83AB-EFEFF11C5A31}" srcOrd="2" destOrd="0" presId="urn:microsoft.com/office/officeart/2005/8/layout/hList7"/>
    <dgm:cxn modelId="{F9129831-C5ED-4521-97EE-1C2B5046A879}" type="presParOf" srcId="{97577D39-C806-438A-B34A-7CE4B79146CD}" destId="{BC721676-24B5-42E8-898D-D85BD0B47741}" srcOrd="3" destOrd="0" presId="urn:microsoft.com/office/officeart/2005/8/layout/hList7"/>
    <dgm:cxn modelId="{181C95B8-9CB3-4171-8968-E94785933F8B}" type="presParOf" srcId="{1D95840D-5980-4748-890E-18A832841EEE}" destId="{D8A6761F-5F81-4529-8B6A-D30AEC2732E8}" srcOrd="3" destOrd="0" presId="urn:microsoft.com/office/officeart/2005/8/layout/hList7"/>
    <dgm:cxn modelId="{B07D97E2-0E1E-45E5-B5D4-C8672C3EBEA0}" type="presParOf" srcId="{1D95840D-5980-4748-890E-18A832841EEE}" destId="{F859CE6B-0EAC-4EB7-9F71-0093FCB378F2}" srcOrd="4" destOrd="0" presId="urn:microsoft.com/office/officeart/2005/8/layout/hList7"/>
    <dgm:cxn modelId="{C7072904-8FA7-4DA7-A916-5F84BBFADC02}" type="presParOf" srcId="{F859CE6B-0EAC-4EB7-9F71-0093FCB378F2}" destId="{2FEE2105-D7B1-4A9F-86C5-CB4E3742E299}" srcOrd="0" destOrd="0" presId="urn:microsoft.com/office/officeart/2005/8/layout/hList7"/>
    <dgm:cxn modelId="{48EB70AD-96BD-4670-B3C4-E3E1AE9FC3E5}" type="presParOf" srcId="{F859CE6B-0EAC-4EB7-9F71-0093FCB378F2}" destId="{9413BF34-DB46-4A3B-B229-DD39181B3D94}" srcOrd="1" destOrd="0" presId="urn:microsoft.com/office/officeart/2005/8/layout/hList7"/>
    <dgm:cxn modelId="{1EDF8598-3555-4EE5-BC73-70F5520943EE}" type="presParOf" srcId="{F859CE6B-0EAC-4EB7-9F71-0093FCB378F2}" destId="{FB6782E1-17F0-47EB-A0D2-74E2AEE2EE8F}" srcOrd="2" destOrd="0" presId="urn:microsoft.com/office/officeart/2005/8/layout/hList7"/>
    <dgm:cxn modelId="{6E9CB992-00C1-4CF5-8A20-A207DF7EBB32}" type="presParOf" srcId="{F859CE6B-0EAC-4EB7-9F71-0093FCB378F2}" destId="{7641CA8C-B7E7-4CC8-AC62-216BC29214BC}" srcOrd="3" destOrd="0" presId="urn:microsoft.com/office/officeart/2005/8/layout/hList7"/>
    <dgm:cxn modelId="{02FADAE3-18AE-4AA8-BA79-6DFE37D14844}" type="presParOf" srcId="{1D95840D-5980-4748-890E-18A832841EEE}" destId="{3605427F-33F8-4B06-9D7D-5D6ECF58CDD8}" srcOrd="5" destOrd="0" presId="urn:microsoft.com/office/officeart/2005/8/layout/hList7"/>
    <dgm:cxn modelId="{1D7F07A6-C710-474D-8F35-14D430227D5E}" type="presParOf" srcId="{1D95840D-5980-4748-890E-18A832841EEE}" destId="{1AD2BAAC-D24B-4F50-908A-32BCF943071D}" srcOrd="6" destOrd="0" presId="urn:microsoft.com/office/officeart/2005/8/layout/hList7"/>
    <dgm:cxn modelId="{F06847A8-EDB3-4308-8958-6D76659CC74C}" type="presParOf" srcId="{1AD2BAAC-D24B-4F50-908A-32BCF943071D}" destId="{20F2C245-FD20-427A-9A94-A902906B0EDF}" srcOrd="0" destOrd="0" presId="urn:microsoft.com/office/officeart/2005/8/layout/hList7"/>
    <dgm:cxn modelId="{1861DC44-AD15-48E5-B5B4-D299DA9F25A4}" type="presParOf" srcId="{1AD2BAAC-D24B-4F50-908A-32BCF943071D}" destId="{3D5323E8-8609-490A-8C4A-794F194FE4F4}" srcOrd="1" destOrd="0" presId="urn:microsoft.com/office/officeart/2005/8/layout/hList7"/>
    <dgm:cxn modelId="{183620A0-1FD4-41F5-B604-259DB579E055}" type="presParOf" srcId="{1AD2BAAC-D24B-4F50-908A-32BCF943071D}" destId="{63D57EE9-8DB8-400F-A957-901AD1078637}" srcOrd="2" destOrd="0" presId="urn:microsoft.com/office/officeart/2005/8/layout/hList7"/>
    <dgm:cxn modelId="{7AF990EF-93DF-4483-A077-B739D7CE761F}" type="presParOf" srcId="{1AD2BAAC-D24B-4F50-908A-32BCF943071D}" destId="{C2108382-B942-402B-972F-A1F1150F109D}" srcOrd="3" destOrd="0" presId="urn:microsoft.com/office/officeart/2005/8/layout/hList7"/>
    <dgm:cxn modelId="{BF5E093F-D37D-4D14-ABF7-B3018AD5F5B2}" type="presParOf" srcId="{1D95840D-5980-4748-890E-18A832841EEE}" destId="{344683EA-728C-40F7-BD73-0F59605F5D94}" srcOrd="7" destOrd="0" presId="urn:microsoft.com/office/officeart/2005/8/layout/hList7"/>
    <dgm:cxn modelId="{47FC8BFF-EAAE-4730-84F8-CECD04CA7479}" type="presParOf" srcId="{1D95840D-5980-4748-890E-18A832841EEE}" destId="{16AF7321-BE79-481E-8599-27BA1CCC529F}" srcOrd="8" destOrd="0" presId="urn:microsoft.com/office/officeart/2005/8/layout/hList7"/>
    <dgm:cxn modelId="{6D620139-B0E4-4F70-B15F-DEAA461C77ED}" type="presParOf" srcId="{16AF7321-BE79-481E-8599-27BA1CCC529F}" destId="{794E0754-EEAB-4AA2-8DD6-C9BB2A021397}" srcOrd="0" destOrd="0" presId="urn:microsoft.com/office/officeart/2005/8/layout/hList7"/>
    <dgm:cxn modelId="{023CFDA9-2C57-4ADB-9E1A-34F31AFF2E56}" type="presParOf" srcId="{16AF7321-BE79-481E-8599-27BA1CCC529F}" destId="{BF3470D8-5BD5-47A6-854A-69B2E07EB0FD}" srcOrd="1" destOrd="0" presId="urn:microsoft.com/office/officeart/2005/8/layout/hList7"/>
    <dgm:cxn modelId="{B33A548E-E4AE-4F17-AF6F-267BA3A77E7B}" type="presParOf" srcId="{16AF7321-BE79-481E-8599-27BA1CCC529F}" destId="{A5F0B432-C672-4776-B68D-C3F49F614E38}" srcOrd="2" destOrd="0" presId="urn:microsoft.com/office/officeart/2005/8/layout/hList7"/>
    <dgm:cxn modelId="{DA2522B7-FBC1-4ACF-B321-F494995C6AD9}" type="presParOf" srcId="{16AF7321-BE79-481E-8599-27BA1CCC529F}" destId="{A08AD127-0C10-4BC2-8E8B-3CFBEF8F19AA}" srcOrd="3" destOrd="0" presId="urn:microsoft.com/office/officeart/2005/8/layout/hList7"/>
    <dgm:cxn modelId="{F011E22F-2895-4DE5-8C90-CA83059313B6}" type="presParOf" srcId="{1D95840D-5980-4748-890E-18A832841EEE}" destId="{5272AF43-FA8F-42FD-BFD9-1969A5C67131}" srcOrd="9" destOrd="0" presId="urn:microsoft.com/office/officeart/2005/8/layout/hList7"/>
    <dgm:cxn modelId="{D6AC539A-240C-41C6-8CF1-1CAD78E04CF8}" type="presParOf" srcId="{1D95840D-5980-4748-890E-18A832841EEE}" destId="{A0EB2BA1-B1A6-4FAD-BC98-38D54AF3BE0D}" srcOrd="10" destOrd="0" presId="urn:microsoft.com/office/officeart/2005/8/layout/hList7"/>
    <dgm:cxn modelId="{B2E484DC-C244-4338-856C-3807C818717E}" type="presParOf" srcId="{A0EB2BA1-B1A6-4FAD-BC98-38D54AF3BE0D}" destId="{4AAA6E64-75DE-4651-A043-E7264FDEA0F5}" srcOrd="0" destOrd="0" presId="urn:microsoft.com/office/officeart/2005/8/layout/hList7"/>
    <dgm:cxn modelId="{23D765FD-0540-4663-A29C-94EF99A3A399}" type="presParOf" srcId="{A0EB2BA1-B1A6-4FAD-BC98-38D54AF3BE0D}" destId="{D058F5C7-FDD0-454D-8E2C-8300D36DDFDC}" srcOrd="1" destOrd="0" presId="urn:microsoft.com/office/officeart/2005/8/layout/hList7"/>
    <dgm:cxn modelId="{0B8C1945-6BBE-4BF4-921C-F40408348BD7}" type="presParOf" srcId="{A0EB2BA1-B1A6-4FAD-BC98-38D54AF3BE0D}" destId="{BB6DAA5A-AB84-4ABC-8A7D-269EDDC974BB}" srcOrd="2" destOrd="0" presId="urn:microsoft.com/office/officeart/2005/8/layout/hList7"/>
    <dgm:cxn modelId="{E795EF4A-5C05-4F68-8C58-7202DF5CE982}" type="presParOf" srcId="{A0EB2BA1-B1A6-4FAD-BC98-38D54AF3BE0D}" destId="{5DBF153D-7AD6-444B-B440-F8338624AECB}" srcOrd="3" destOrd="0" presId="urn:microsoft.com/office/officeart/2005/8/layout/hList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5BF5A5-F069-41E1-B259-9B43FFF8BAA7}">
      <dsp:nvSpPr>
        <dsp:cNvPr id="0" name=""/>
        <dsp:cNvSpPr/>
      </dsp:nvSpPr>
      <dsp:spPr>
        <a:xfrm>
          <a:off x="100" y="0"/>
          <a:ext cx="1338113" cy="4025900"/>
        </a:xfrm>
        <a:prstGeom prst="roundRect">
          <a:avLst>
            <a:gd name="adj" fmla="val 10000"/>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sz="1200" b="1" kern="1200"/>
            <a:t>Pre-Contract Phase</a:t>
          </a:r>
          <a:endParaRPr lang="en-US" sz="1200" kern="1200"/>
        </a:p>
      </dsp:txBody>
      <dsp:txXfrm>
        <a:off x="100" y="1610359"/>
        <a:ext cx="1338113" cy="1610359"/>
      </dsp:txXfrm>
    </dsp:sp>
    <dsp:sp modelId="{A3AC1074-FA69-4B9A-A710-CF6590002D83}">
      <dsp:nvSpPr>
        <dsp:cNvPr id="0" name=""/>
        <dsp:cNvSpPr/>
      </dsp:nvSpPr>
      <dsp:spPr>
        <a:xfrm>
          <a:off x="40243" y="241554"/>
          <a:ext cx="1257826" cy="1340624"/>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l="-3000" r="-3000"/>
          </a:stretch>
        </a:blip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1D742F7-F3EA-4738-9719-1CF78EAB864A}">
      <dsp:nvSpPr>
        <dsp:cNvPr id="0" name=""/>
        <dsp:cNvSpPr/>
      </dsp:nvSpPr>
      <dsp:spPr>
        <a:xfrm>
          <a:off x="1378357" y="0"/>
          <a:ext cx="1338113" cy="4025900"/>
        </a:xfrm>
        <a:prstGeom prst="roundRect">
          <a:avLst>
            <a:gd name="adj" fmla="val 10000"/>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sz="1200" b="1" kern="1200"/>
            <a:t>Contract Phase/Contract Terms</a:t>
          </a:r>
          <a:endParaRPr lang="en-US" sz="1200" kern="1200"/>
        </a:p>
      </dsp:txBody>
      <dsp:txXfrm>
        <a:off x="1378357" y="1610359"/>
        <a:ext cx="1338113" cy="1610359"/>
      </dsp:txXfrm>
    </dsp:sp>
    <dsp:sp modelId="{BC721676-24B5-42E8-898D-D85BD0B47741}">
      <dsp:nvSpPr>
        <dsp:cNvPr id="0" name=""/>
        <dsp:cNvSpPr/>
      </dsp:nvSpPr>
      <dsp:spPr>
        <a:xfrm>
          <a:off x="1418500" y="241554"/>
          <a:ext cx="1257826" cy="1340624"/>
        </a:xfrm>
        <a:prstGeom prst="ellipse">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l="-3000" r="-3000"/>
          </a:stretch>
        </a:blip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FEE2105-D7B1-4A9F-86C5-CB4E3742E299}">
      <dsp:nvSpPr>
        <dsp:cNvPr id="0" name=""/>
        <dsp:cNvSpPr/>
      </dsp:nvSpPr>
      <dsp:spPr>
        <a:xfrm>
          <a:off x="2756614" y="0"/>
          <a:ext cx="1338113" cy="4025900"/>
        </a:xfrm>
        <a:prstGeom prst="roundRect">
          <a:avLst>
            <a:gd name="adj" fmla="val 10000"/>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sz="1200" b="1" kern="1200"/>
            <a:t>Statutory Assistance on Federal Projects</a:t>
          </a:r>
          <a:endParaRPr lang="en-US" sz="1200" kern="1200"/>
        </a:p>
      </dsp:txBody>
      <dsp:txXfrm>
        <a:off x="2756614" y="1610359"/>
        <a:ext cx="1338113" cy="1610359"/>
      </dsp:txXfrm>
    </dsp:sp>
    <dsp:sp modelId="{7641CA8C-B7E7-4CC8-AC62-216BC29214BC}">
      <dsp:nvSpPr>
        <dsp:cNvPr id="0" name=""/>
        <dsp:cNvSpPr/>
      </dsp:nvSpPr>
      <dsp:spPr>
        <a:xfrm>
          <a:off x="2796758" y="241554"/>
          <a:ext cx="1257826" cy="1340624"/>
        </a:xfrm>
        <a:prstGeom prst="ellipse">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l="-3000" r="-3000"/>
          </a:stretch>
        </a:blip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0F2C245-FD20-427A-9A94-A902906B0EDF}">
      <dsp:nvSpPr>
        <dsp:cNvPr id="0" name=""/>
        <dsp:cNvSpPr/>
      </dsp:nvSpPr>
      <dsp:spPr>
        <a:xfrm>
          <a:off x="4134871" y="0"/>
          <a:ext cx="1338113" cy="4025900"/>
        </a:xfrm>
        <a:prstGeom prst="roundRect">
          <a:avLst>
            <a:gd name="adj" fmla="val 10000"/>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sz="1200" b="1" kern="1200"/>
            <a:t>Liens</a:t>
          </a:r>
          <a:endParaRPr lang="en-US" sz="1200" kern="1200"/>
        </a:p>
      </dsp:txBody>
      <dsp:txXfrm>
        <a:off x="4134871" y="1610359"/>
        <a:ext cx="1338113" cy="1610359"/>
      </dsp:txXfrm>
    </dsp:sp>
    <dsp:sp modelId="{C2108382-B942-402B-972F-A1F1150F109D}">
      <dsp:nvSpPr>
        <dsp:cNvPr id="0" name=""/>
        <dsp:cNvSpPr/>
      </dsp:nvSpPr>
      <dsp:spPr>
        <a:xfrm>
          <a:off x="4175015" y="241554"/>
          <a:ext cx="1257826" cy="1340624"/>
        </a:xfrm>
        <a:prstGeom prst="ellipse">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l="-3000" r="-3000"/>
          </a:stretch>
        </a:blip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94E0754-EEAB-4AA2-8DD6-C9BB2A021397}">
      <dsp:nvSpPr>
        <dsp:cNvPr id="0" name=""/>
        <dsp:cNvSpPr/>
      </dsp:nvSpPr>
      <dsp:spPr>
        <a:xfrm>
          <a:off x="5513128" y="0"/>
          <a:ext cx="1338113" cy="4025900"/>
        </a:xfrm>
        <a:prstGeom prst="roundRect">
          <a:avLst>
            <a:gd name="adj" fmla="val 10000"/>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sz="1200" b="1" kern="1200"/>
            <a:t>Post Contract Phase</a:t>
          </a:r>
          <a:endParaRPr lang="en-US" sz="1200" kern="1200"/>
        </a:p>
      </dsp:txBody>
      <dsp:txXfrm>
        <a:off x="5513128" y="1610359"/>
        <a:ext cx="1338113" cy="1610359"/>
      </dsp:txXfrm>
    </dsp:sp>
    <dsp:sp modelId="{A08AD127-0C10-4BC2-8E8B-3CFBEF8F19AA}">
      <dsp:nvSpPr>
        <dsp:cNvPr id="0" name=""/>
        <dsp:cNvSpPr/>
      </dsp:nvSpPr>
      <dsp:spPr>
        <a:xfrm>
          <a:off x="5553272" y="241554"/>
          <a:ext cx="1257826" cy="1340624"/>
        </a:xfrm>
        <a:prstGeom prst="ellipse">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l="-3000" r="-3000"/>
          </a:stretch>
        </a:blip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AAA6E64-75DE-4651-A043-E7264FDEA0F5}">
      <dsp:nvSpPr>
        <dsp:cNvPr id="0" name=""/>
        <dsp:cNvSpPr/>
      </dsp:nvSpPr>
      <dsp:spPr>
        <a:xfrm>
          <a:off x="6891385" y="0"/>
          <a:ext cx="1338113" cy="4025900"/>
        </a:xfrm>
        <a:prstGeom prst="roundRect">
          <a:avLst>
            <a:gd name="adj" fmla="val 10000"/>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sz="1200" b="1" kern="1200"/>
            <a:t>Litigation Risks</a:t>
          </a:r>
          <a:endParaRPr lang="en-US" sz="1200" kern="1200"/>
        </a:p>
      </dsp:txBody>
      <dsp:txXfrm>
        <a:off x="6891385" y="1610359"/>
        <a:ext cx="1338113" cy="1610359"/>
      </dsp:txXfrm>
    </dsp:sp>
    <dsp:sp modelId="{5DBF153D-7AD6-444B-B440-F8338624AECB}">
      <dsp:nvSpPr>
        <dsp:cNvPr id="0" name=""/>
        <dsp:cNvSpPr/>
      </dsp:nvSpPr>
      <dsp:spPr>
        <a:xfrm>
          <a:off x="6931529" y="241554"/>
          <a:ext cx="1257826" cy="1340624"/>
        </a:xfrm>
        <a:prstGeom prst="ellipse">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a:fillRect l="-3000" r="-3000"/>
          </a:stretch>
        </a:blip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44FF189-701E-41F9-8815-6BAD76C635C2}">
      <dsp:nvSpPr>
        <dsp:cNvPr id="0" name=""/>
        <dsp:cNvSpPr/>
      </dsp:nvSpPr>
      <dsp:spPr>
        <a:xfrm>
          <a:off x="329183" y="3220719"/>
          <a:ext cx="7571232" cy="603885"/>
        </a:xfrm>
        <a:prstGeom prst="leftRightArrow">
          <a:avLst/>
        </a:prstGeom>
        <a:solidFill>
          <a:schemeClr val="accent1">
            <a:tint val="60000"/>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sz="quarter" idx="1"/>
          </p:nvPr>
        </p:nvSpPr>
        <p:spPr>
          <a:xfrm>
            <a:off x="3936768" y="0"/>
            <a:ext cx="3011699" cy="461804"/>
          </a:xfrm>
          <a:prstGeom prst="rect">
            <a:avLst/>
          </a:prstGeom>
        </p:spPr>
        <p:txBody>
          <a:bodyPr vert="horz" lIns="92492" tIns="46246" rIns="92492" bIns="46246" rtlCol="0"/>
          <a:lstStyle>
            <a:lvl1pPr algn="r">
              <a:defRPr sz="1200"/>
            </a:lvl1pPr>
          </a:lstStyle>
          <a:p>
            <a:r>
              <a:rPr lang="en-US"/>
              <a:t>12/4/2018</a:t>
            </a:r>
          </a:p>
        </p:txBody>
      </p:sp>
      <p:sp>
        <p:nvSpPr>
          <p:cNvPr id="4" name="Footer Placeholder 3"/>
          <p:cNvSpPr>
            <a:spLocks noGrp="1"/>
          </p:cNvSpPr>
          <p:nvPr>
            <p:ph type="ftr" sz="quarter" idx="2"/>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a:p>
        </p:txBody>
      </p:sp>
      <p:sp>
        <p:nvSpPr>
          <p:cNvPr id="5" name="Slide Number Placeholder 4"/>
          <p:cNvSpPr>
            <a:spLocks noGrp="1"/>
          </p:cNvSpPr>
          <p:nvPr>
            <p:ph type="sldNum" sz="quarter" idx="3"/>
          </p:nvPr>
        </p:nvSpPr>
        <p:spPr>
          <a:xfrm>
            <a:off x="3936768" y="8772668"/>
            <a:ext cx="3011699" cy="461804"/>
          </a:xfrm>
          <a:prstGeom prst="rect">
            <a:avLst/>
          </a:prstGeom>
        </p:spPr>
        <p:txBody>
          <a:bodyPr vert="horz" lIns="92492" tIns="46246" rIns="92492" bIns="46246" rtlCol="0" anchor="b"/>
          <a:lstStyle>
            <a:lvl1pPr algn="r">
              <a:defRPr sz="1200"/>
            </a:lvl1pPr>
          </a:lstStyle>
          <a:p>
            <a:fld id="{8DF30DA1-1BF5-4BA3-97E9-663096DF2F23}" type="slidenum">
              <a:rPr lang="en-US" smtClean="0"/>
              <a:t>‹#›</a:t>
            </a:fld>
            <a:endParaRPr lang="en-US"/>
          </a:p>
        </p:txBody>
      </p:sp>
    </p:spTree>
    <p:extLst>
      <p:ext uri="{BB962C8B-B14F-4D97-AF65-F5344CB8AC3E}">
        <p14:creationId xmlns:p14="http://schemas.microsoft.com/office/powerpoint/2010/main" val="385257822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19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37000" y="0"/>
            <a:ext cx="3011488" cy="461963"/>
          </a:xfrm>
          <a:prstGeom prst="rect">
            <a:avLst/>
          </a:prstGeom>
        </p:spPr>
        <p:txBody>
          <a:bodyPr vert="horz" lIns="91440" tIns="45720" rIns="91440" bIns="45720" rtlCol="0"/>
          <a:lstStyle>
            <a:lvl1pPr algn="r">
              <a:defRPr sz="1200"/>
            </a:lvl1pPr>
          </a:lstStyle>
          <a:p>
            <a:r>
              <a:rPr lang="en-US"/>
              <a:t>12/4/2018</a:t>
            </a:r>
          </a:p>
        </p:txBody>
      </p:sp>
      <p:sp>
        <p:nvSpPr>
          <p:cNvPr id="4" name="Slide Image Placeholder 3"/>
          <p:cNvSpPr>
            <a:spLocks noGrp="1" noRot="1" noChangeAspect="1"/>
          </p:cNvSpPr>
          <p:nvPr>
            <p:ph type="sldImg" idx="2"/>
          </p:nvPr>
        </p:nvSpPr>
        <p:spPr>
          <a:xfrm>
            <a:off x="396875" y="692150"/>
            <a:ext cx="6156325" cy="34639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5325" y="4387850"/>
            <a:ext cx="5559425" cy="41560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11488" cy="46196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37000" y="8772525"/>
            <a:ext cx="3011488" cy="461963"/>
          </a:xfrm>
          <a:prstGeom prst="rect">
            <a:avLst/>
          </a:prstGeom>
        </p:spPr>
        <p:txBody>
          <a:bodyPr vert="horz" lIns="91440" tIns="45720" rIns="91440" bIns="45720" rtlCol="0" anchor="b"/>
          <a:lstStyle>
            <a:lvl1pPr algn="r">
              <a:defRPr sz="1200"/>
            </a:lvl1pPr>
          </a:lstStyle>
          <a:p>
            <a:fld id="{3DA35287-F8AE-421E-B682-6BA8CB211A61}" type="slidenum">
              <a:rPr lang="en-US" smtClean="0"/>
              <a:t>‹#›</a:t>
            </a:fld>
            <a:endParaRPr lang="en-US"/>
          </a:p>
        </p:txBody>
      </p:sp>
    </p:spTree>
    <p:extLst>
      <p:ext uri="{BB962C8B-B14F-4D97-AF65-F5344CB8AC3E}">
        <p14:creationId xmlns:p14="http://schemas.microsoft.com/office/powerpoint/2010/main" val="144462401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A35287-F8AE-421E-B682-6BA8CB211A61}" type="slidenum">
              <a:rPr lang="en-US" smtClean="0"/>
              <a:t>1</a:t>
            </a:fld>
            <a:endParaRPr lang="en-US"/>
          </a:p>
        </p:txBody>
      </p:sp>
    </p:spTree>
    <p:extLst>
      <p:ext uri="{BB962C8B-B14F-4D97-AF65-F5344CB8AC3E}">
        <p14:creationId xmlns:p14="http://schemas.microsoft.com/office/powerpoint/2010/main" val="1938625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3379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E6508C2-B792-4321-81DA-6451DEC5AD0F}" type="slidenum">
              <a:rPr lang="en-US" smtClean="0"/>
              <a:pPr fontAlgn="base">
                <a:spcBef>
                  <a:spcPct val="0"/>
                </a:spcBef>
                <a:spcAft>
                  <a:spcPct val="0"/>
                </a:spcAft>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3379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E94F654-166D-4BB0-ADB3-35D9B0C4FB6C}" type="slidenum">
              <a:rPr lang="en-US" smtClean="0"/>
              <a:pPr fontAlgn="base">
                <a:spcBef>
                  <a:spcPct val="0"/>
                </a:spcBef>
                <a:spcAft>
                  <a:spcPct val="0"/>
                </a:spcAft>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348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7FFA35B-330C-4050-B2B1-3C090B8104E7}" type="slidenum">
              <a:rPr lang="en-US" smtClean="0"/>
              <a:pPr fontAlgn="base">
                <a:spcBef>
                  <a:spcPct val="0"/>
                </a:spcBef>
                <a:spcAft>
                  <a:spcPct val="0"/>
                </a:spcAft>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348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2F1E35D-E398-466B-8C15-EC7E3BABAD19}" type="slidenum">
              <a:rPr lang="en-US" smtClean="0"/>
              <a:pPr fontAlgn="base">
                <a:spcBef>
                  <a:spcPct val="0"/>
                </a:spcBef>
                <a:spcAft>
                  <a:spcPct val="0"/>
                </a:spcAft>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348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765760C-48B4-464E-B233-D36B0C349C46}" type="slidenum">
              <a:rPr lang="en-US" smtClean="0"/>
              <a:pPr fontAlgn="base">
                <a:spcBef>
                  <a:spcPct val="0"/>
                </a:spcBef>
                <a:spcAft>
                  <a:spcPct val="0"/>
                </a:spcAft>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3584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9310261-B625-4CFF-B407-49B5A85AE854}" type="slidenum">
              <a:rPr lang="en-US" smtClean="0"/>
              <a:pPr fontAlgn="base">
                <a:spcBef>
                  <a:spcPct val="0"/>
                </a:spcBef>
                <a:spcAft>
                  <a:spcPct val="0"/>
                </a:spcAft>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3584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D3D8FAC-01A1-4B5C-A80F-220389425856}" type="slidenum">
              <a:rPr lang="en-US" smtClean="0"/>
              <a:pPr fontAlgn="base">
                <a:spcBef>
                  <a:spcPct val="0"/>
                </a:spcBef>
                <a:spcAft>
                  <a:spcPct val="0"/>
                </a:spcAft>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368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A290607-1565-485C-801E-14DD20A22C30}" type="slidenum">
              <a:rPr lang="en-US" smtClean="0"/>
              <a:pPr fontAlgn="base">
                <a:spcBef>
                  <a:spcPct val="0"/>
                </a:spcBef>
                <a:spcAft>
                  <a:spcPct val="0"/>
                </a:spcAft>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368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9300652-EA12-4800-83E0-01976CE431C4}" type="slidenum">
              <a:rPr lang="en-US" smtClean="0"/>
              <a:pPr fontAlgn="base">
                <a:spcBef>
                  <a:spcPct val="0"/>
                </a:spcBef>
                <a:spcAft>
                  <a:spcPct val="0"/>
                </a:spcAft>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368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E75B5D6-4F96-47B9-AE13-C60911CCDE29}" type="slidenum">
              <a:rPr lang="en-US" smtClean="0"/>
              <a:pPr fontAlgn="base">
                <a:spcBef>
                  <a:spcPct val="0"/>
                </a:spcBef>
                <a:spcAft>
                  <a:spcPct val="0"/>
                </a:spcAft>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4E251A1-6057-4C2F-B4BC-8F618F9D9398}" type="slidenum">
              <a:rPr lang="en-US" smtClean="0"/>
              <a:pPr fontAlgn="base">
                <a:spcBef>
                  <a:spcPct val="0"/>
                </a:spcBef>
                <a:spcAft>
                  <a:spcPct val="0"/>
                </a:spcAft>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3789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551027C-42BB-433F-8941-C74A16668A1E}" type="slidenum">
              <a:rPr lang="en-US" smtClean="0"/>
              <a:pPr fontAlgn="base">
                <a:spcBef>
                  <a:spcPct val="0"/>
                </a:spcBef>
                <a:spcAft>
                  <a:spcPct val="0"/>
                </a:spcAft>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573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3891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BDB7A3F-5E00-4A55-9134-17324F7F1CC7}" type="slidenum">
              <a:rPr lang="en-US" smtClean="0"/>
              <a:pPr fontAlgn="base">
                <a:spcBef>
                  <a:spcPct val="0"/>
                </a:spcBef>
                <a:spcAft>
                  <a:spcPct val="0"/>
                </a:spcAft>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3891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F11EA01-D2FA-4A41-8582-010DBB072E60}" type="slidenum">
              <a:rPr lang="en-US" smtClean="0"/>
              <a:pPr fontAlgn="base">
                <a:spcBef>
                  <a:spcPct val="0"/>
                </a:spcBef>
                <a:spcAft>
                  <a:spcPct val="0"/>
                </a:spcAft>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FA0CC48-B65F-4B0E-8BE6-98F8F04DD95B}" type="slidenum">
              <a:rPr lang="en-US" smtClean="0"/>
              <a:pPr fontAlgn="base">
                <a:spcBef>
                  <a:spcPct val="0"/>
                </a:spcBef>
                <a:spcAft>
                  <a:spcPct val="0"/>
                </a:spcAft>
                <a:defRPr/>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p:spPr>
      </p:sp>
      <p:sp>
        <p:nvSpPr>
          <p:cNvPr id="604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409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D287BC5-63BA-440A-AB72-46196B54C76A}" type="slidenum">
              <a:rPr lang="en-US" smtClean="0"/>
              <a:pPr fontAlgn="base">
                <a:spcBef>
                  <a:spcPct val="0"/>
                </a:spcBef>
                <a:spcAft>
                  <a:spcPct val="0"/>
                </a:spcAft>
                <a:defRPr/>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p:spPr>
      </p:sp>
      <p:sp>
        <p:nvSpPr>
          <p:cNvPr id="614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409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671CE00-BCD6-4B5A-9758-F4C7509298FD}" type="slidenum">
              <a:rPr lang="en-US" smtClean="0"/>
              <a:pPr fontAlgn="base">
                <a:spcBef>
                  <a:spcPct val="0"/>
                </a:spcBef>
                <a:spcAft>
                  <a:spcPct val="0"/>
                </a:spcAft>
                <a:defRPr/>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A35287-F8AE-421E-B682-6BA8CB211A61}" type="slidenum">
              <a:rPr lang="en-US" smtClean="0"/>
              <a:t>26</a:t>
            </a:fld>
            <a:endParaRPr lang="en-US"/>
          </a:p>
        </p:txBody>
      </p:sp>
    </p:spTree>
    <p:extLst>
      <p:ext uri="{BB962C8B-B14F-4D97-AF65-F5344CB8AC3E}">
        <p14:creationId xmlns:p14="http://schemas.microsoft.com/office/powerpoint/2010/main" val="14464081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286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36BDC1C-706B-4AFB-8C90-B611CB719078}" type="slidenum">
              <a:rPr lang="en-US" smtClean="0"/>
              <a:pPr fontAlgn="base">
                <a:spcBef>
                  <a:spcPct val="0"/>
                </a:spcBef>
                <a:spcAft>
                  <a:spcPct val="0"/>
                </a:spcAft>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286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D7989A4-02B0-43B7-8965-84F2BACD36EF}" type="slidenum">
              <a:rPr lang="en-US" smtClean="0"/>
              <a:pPr fontAlgn="base">
                <a:spcBef>
                  <a:spcPct val="0"/>
                </a:spcBef>
                <a:spcAft>
                  <a:spcPct val="0"/>
                </a:spcAft>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2970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588B6EF-8A37-4D84-9534-2E9A0C4A7952}" type="slidenum">
              <a:rPr lang="en-US" smtClean="0"/>
              <a:pPr fontAlgn="base">
                <a:spcBef>
                  <a:spcPct val="0"/>
                </a:spcBef>
                <a:spcAft>
                  <a:spcPct val="0"/>
                </a:spcAft>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307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D9AAE8E-A2FE-4593-88FF-BF283AFF9996}" type="slidenum">
              <a:rPr lang="en-US" smtClean="0"/>
              <a:pPr fontAlgn="base">
                <a:spcBef>
                  <a:spcPct val="0"/>
                </a:spcBef>
                <a:spcAft>
                  <a:spcPct val="0"/>
                </a:spcAft>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3174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C9C38E2-7628-4BA9-8017-4EC6E4FF3C7B}" type="slidenum">
              <a:rPr lang="en-US" smtClean="0"/>
              <a:pPr fontAlgn="base">
                <a:spcBef>
                  <a:spcPct val="0"/>
                </a:spcBef>
                <a:spcAft>
                  <a:spcPct val="0"/>
                </a:spcAft>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3277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5942230-3945-43BE-8025-C27E58D0BB1B}" type="slidenum">
              <a:rPr lang="en-US" smtClean="0"/>
              <a:pPr fontAlgn="base">
                <a:spcBef>
                  <a:spcPct val="0"/>
                </a:spcBef>
                <a:spcAft>
                  <a:spcPct val="0"/>
                </a:spcAft>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3277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D795564-477A-4E61-B11B-7B13E34C6AF9}" type="slidenum">
              <a:rPr lang="en-US" smtClean="0"/>
              <a:pPr fontAlgn="base">
                <a:spcBef>
                  <a:spcPct val="0"/>
                </a:spcBef>
                <a:spcAft>
                  <a:spcPct val="0"/>
                </a:spcAft>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162" y="1371601"/>
            <a:ext cx="10462075"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914162" y="3505200"/>
            <a:ext cx="8532178"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E6D8EB5-BBAC-47EF-A605-A33196B0AF64}" type="datetime1">
              <a:rPr lang="en-US" smtClean="0"/>
              <a:t>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86266E-BE17-4896-90DE-B742DFF12870}" type="slidenum">
              <a:rPr lang="en-US" smtClean="0"/>
              <a:t>‹#›</a:t>
            </a:fld>
            <a:endParaRPr lang="en-US"/>
          </a:p>
        </p:txBody>
      </p:sp>
      <p:cxnSp>
        <p:nvCxnSpPr>
          <p:cNvPr id="8" name="Straight Connector 7"/>
          <p:cNvCxnSpPr/>
          <p:nvPr/>
        </p:nvCxnSpPr>
        <p:spPr>
          <a:xfrm>
            <a:off x="914162" y="3398520"/>
            <a:ext cx="1046207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ABC7486-C257-4D9B-AE88-D8DE8D69AE6F}" type="datetime1">
              <a:rPr lang="en-US" smtClean="0"/>
              <a:t>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86266E-BE17-4896-90DE-B742DFF1287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6898" y="609600"/>
            <a:ext cx="2742486"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609441" y="609600"/>
            <a:ext cx="802431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725EEA5-FC5A-469D-B2A4-3C8A79CD5DE8}" type="datetime1">
              <a:rPr lang="en-US" smtClean="0"/>
              <a:t>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86266E-BE17-4896-90DE-B742DFF1287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99F013C-68BC-4468-80A2-65566E938882}" type="datetime1">
              <a:rPr lang="en-US" smtClean="0"/>
              <a:t>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86266E-BE17-4896-90DE-B742DFF1287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2833" y="2362201"/>
            <a:ext cx="10360501"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962833" y="4626865"/>
            <a:ext cx="10360501"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25D705F-AA9A-4AAA-ABAC-9D3003B3A055}" type="datetime1">
              <a:rPr lang="en-US" smtClean="0"/>
              <a:t>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86266E-BE17-4896-90DE-B742DFF12870}" type="slidenum">
              <a:rPr lang="en-US" smtClean="0"/>
              <a:t>‹#›</a:t>
            </a:fld>
            <a:endParaRPr lang="en-US"/>
          </a:p>
        </p:txBody>
      </p:sp>
      <p:cxnSp>
        <p:nvCxnSpPr>
          <p:cNvPr id="7" name="Straight Connector 6"/>
          <p:cNvCxnSpPr/>
          <p:nvPr/>
        </p:nvCxnSpPr>
        <p:spPr>
          <a:xfrm>
            <a:off x="975106" y="4599432"/>
            <a:ext cx="1046207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441" y="1673352"/>
            <a:ext cx="5383398"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5986" y="1673352"/>
            <a:ext cx="5383398"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48E2370-C384-46A7-985E-457967D776DF}" type="datetime1">
              <a:rPr lang="en-US" smtClean="0"/>
              <a:t>1/15/2021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86266E-BE17-4896-90DE-B742DFF1287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441" y="1676400"/>
            <a:ext cx="5241195"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441" y="2438400"/>
            <a:ext cx="524119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38189" y="1676400"/>
            <a:ext cx="5241195"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38189" y="2438400"/>
            <a:ext cx="524119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B3B2E96-C14F-462E-9ABD-299E858BC953}" type="datetime1">
              <a:rPr lang="en-US" smtClean="0"/>
              <a:t>1/15/2021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86266E-BE17-4896-90DE-B742DFF12870}" type="slidenum">
              <a:rPr lang="en-US" smtClean="0"/>
              <a:t>‹#›</a:t>
            </a:fld>
            <a:endParaRPr lang="en-US"/>
          </a:p>
        </p:txBody>
      </p:sp>
      <p:cxnSp>
        <p:nvCxnSpPr>
          <p:cNvPr id="11" name="Straight Connector 10"/>
          <p:cNvCxnSpPr/>
          <p:nvPr/>
        </p:nvCxnSpPr>
        <p:spPr>
          <a:xfrm rot="5400000">
            <a:off x="3740362" y="4045691"/>
            <a:ext cx="4709160" cy="105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5B25E3B-30B1-458C-8714-C060026B069C}" type="datetime1">
              <a:rPr lang="en-US" smtClean="0"/>
              <a:t>1/15/2021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86266E-BE17-4896-90DE-B742DFF1287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5BACF9-FF08-41DB-8E75-11F01EF71DBA}" type="datetime1">
              <a:rPr lang="en-US" smtClean="0"/>
              <a:t>1/15/2021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86266E-BE17-4896-90DE-B742DFF1287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441" y="792080"/>
            <a:ext cx="2852185"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961368" y="792080"/>
            <a:ext cx="7618016"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443" y="2130553"/>
            <a:ext cx="2852185"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6556B3-E75A-4F0E-A8CD-7CC61D05AE5A}" type="datetime1">
              <a:rPr lang="en-US" smtClean="0"/>
              <a:t>1/15/2021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86266E-BE17-4896-90DE-B742DFF12870}" type="slidenum">
              <a:rPr lang="en-US" smtClean="0"/>
              <a:t>‹#›</a:t>
            </a:fld>
            <a:endParaRPr lang="en-US"/>
          </a:p>
        </p:txBody>
      </p:sp>
      <p:cxnSp>
        <p:nvCxnSpPr>
          <p:cNvPr id="9" name="Straight Connector 8"/>
          <p:cNvCxnSpPr/>
          <p:nvPr/>
        </p:nvCxnSpPr>
        <p:spPr>
          <a:xfrm rot="5400000">
            <a:off x="911188" y="3579942"/>
            <a:ext cx="5577840" cy="211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441" y="792480"/>
            <a:ext cx="2856163"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3810487" y="838201"/>
            <a:ext cx="787047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09441" y="2133600"/>
            <a:ext cx="2852185"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79DE2AC-028B-4C2A-A00A-956858E6A6CC}" type="datetime1">
              <a:rPr lang="en-US" smtClean="0"/>
              <a:t>1/15/2021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86266E-BE17-4896-90DE-B742DFF1287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12188825"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09441" y="533400"/>
            <a:ext cx="10969943"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441" y="1600200"/>
            <a:ext cx="10969943"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12188825"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609441" y="18288"/>
            <a:ext cx="3859795" cy="329184"/>
          </a:xfrm>
          <a:prstGeom prst="rect">
            <a:avLst/>
          </a:prstGeom>
        </p:spPr>
        <p:txBody>
          <a:bodyPr vert="horz" lIns="91440" tIns="45720" rIns="91440" bIns="45720" rtlCol="0" anchor="ctr"/>
          <a:lstStyle>
            <a:lvl1pPr algn="l">
              <a:defRPr sz="1200">
                <a:solidFill>
                  <a:srgbClr val="FFFFFF"/>
                </a:solidFill>
              </a:defRPr>
            </a:lvl1pPr>
          </a:lstStyle>
          <a:p>
            <a:fld id="{F549B4BC-9697-4843-B6AD-B5D4F7F88AB9}" type="datetime1">
              <a:rPr lang="en-US" smtClean="0"/>
              <a:t>1/15/2021</a:t>
            </a:fld>
            <a:endParaRPr lang="en-US"/>
          </a:p>
        </p:txBody>
      </p:sp>
      <p:sp>
        <p:nvSpPr>
          <p:cNvPr id="5" name="Footer Placeholder 4"/>
          <p:cNvSpPr>
            <a:spLocks noGrp="1"/>
          </p:cNvSpPr>
          <p:nvPr>
            <p:ph type="ftr" sz="quarter" idx="3"/>
          </p:nvPr>
        </p:nvSpPr>
        <p:spPr>
          <a:xfrm>
            <a:off x="4570810" y="18288"/>
            <a:ext cx="5484971"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10157354" y="18288"/>
            <a:ext cx="1422030" cy="329184"/>
          </a:xfrm>
          <a:prstGeom prst="rect">
            <a:avLst/>
          </a:prstGeom>
        </p:spPr>
        <p:txBody>
          <a:bodyPr vert="horz" lIns="91440" tIns="45720" rIns="91440" bIns="45720" rtlCol="0" anchor="ctr"/>
          <a:lstStyle>
            <a:lvl1pPr algn="l">
              <a:defRPr sz="1400" b="1">
                <a:solidFill>
                  <a:srgbClr val="FFFFFF"/>
                </a:solidFill>
              </a:defRPr>
            </a:lvl1pPr>
          </a:lstStyle>
          <a:p>
            <a:fld id="{1686266E-BE17-4896-90DE-B742DFF1287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4369" r:id="rId1"/>
    <p:sldLayoutId id="2147484370" r:id="rId2"/>
    <p:sldLayoutId id="2147484371" r:id="rId3"/>
    <p:sldLayoutId id="2147484372" r:id="rId4"/>
    <p:sldLayoutId id="2147484373" r:id="rId5"/>
    <p:sldLayoutId id="2147484374" r:id="rId6"/>
    <p:sldLayoutId id="2147484375" r:id="rId7"/>
    <p:sldLayoutId id="2147484376" r:id="rId8"/>
    <p:sldLayoutId id="2147484377" r:id="rId9"/>
    <p:sldLayoutId id="2147484378" r:id="rId10"/>
    <p:sldLayoutId id="2147484379" r:id="rId11"/>
  </p:sldLayoutIdLst>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16.jpg"/><Relationship Id="rId7" Type="http://schemas.openxmlformats.org/officeDocument/2006/relationships/slide" Target="slide4.xml"/><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image" Target="../media/image17.png"/><Relationship Id="rId5" Type="http://schemas.openxmlformats.org/officeDocument/2006/relationships/hyperlink" Target="https://creativecommons.org/licenses/by-nc-sa/3.0/" TargetMode="External"/><Relationship Id="rId4" Type="http://schemas.openxmlformats.org/officeDocument/2006/relationships/hyperlink" Target="https://grandjurytarget.com/2019/09/26/how-an-oig-investigation-becomes-a-criminal-investigation/"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63374" y="1371600"/>
            <a:ext cx="10539625" cy="1927225"/>
          </a:xfrm>
        </p:spPr>
        <p:txBody>
          <a:bodyPr>
            <a:normAutofit/>
          </a:bodyPr>
          <a:lstStyle/>
          <a:p>
            <a:r>
              <a:rPr lang="en-US" sz="2700" dirty="0">
                <a:latin typeface="Aharoni" panose="02010803020104030203" pitchFamily="2" charset="-79"/>
                <a:cs typeface="Aharoni" panose="02010803020104030203" pitchFamily="2" charset="-79"/>
              </a:rPr>
              <a:t>PROTECTING YOUR FEES</a:t>
            </a:r>
            <a:br>
              <a:rPr lang="en-US" sz="2700" dirty="0">
                <a:latin typeface="Aharoni" panose="02010803020104030203" pitchFamily="2" charset="-79"/>
                <a:cs typeface="Aharoni" panose="02010803020104030203" pitchFamily="2" charset="-79"/>
              </a:rPr>
            </a:br>
            <a:r>
              <a:rPr lang="en-US" sz="2700" dirty="0">
                <a:latin typeface="Aharoni" panose="02010803020104030203" pitchFamily="2" charset="-79"/>
                <a:cs typeface="Aharoni" panose="02010803020104030203" pitchFamily="2" charset="-79"/>
              </a:rPr>
              <a:t>Managing professional fees, risk management webinar</a:t>
            </a:r>
          </a:p>
        </p:txBody>
      </p:sp>
      <p:sp>
        <p:nvSpPr>
          <p:cNvPr id="3" name="Subtitle 2"/>
          <p:cNvSpPr>
            <a:spLocks noGrp="1"/>
          </p:cNvSpPr>
          <p:nvPr>
            <p:ph type="subTitle" idx="1"/>
          </p:nvPr>
        </p:nvSpPr>
        <p:spPr>
          <a:xfrm>
            <a:off x="914162" y="3505200"/>
            <a:ext cx="10438050" cy="1752600"/>
          </a:xfrm>
        </p:spPr>
        <p:txBody>
          <a:bodyPr/>
          <a:lstStyle/>
          <a:p>
            <a:r>
              <a:rPr lang="en-US" dirty="0"/>
              <a:t>								</a:t>
            </a:r>
            <a:r>
              <a:rPr lang="en-US" sz="2200" dirty="0">
                <a:solidFill>
                  <a:schemeClr val="tx1"/>
                </a:solidFill>
                <a:latin typeface="Aharoni" panose="02010803020104030203" pitchFamily="2" charset="-79"/>
                <a:cs typeface="Aharoni" panose="02010803020104030203" pitchFamily="2" charset="-79"/>
              </a:rPr>
              <a:t>				David K. Eckberg				</a:t>
            </a:r>
          </a:p>
        </p:txBody>
      </p:sp>
      <p:pic>
        <p:nvPicPr>
          <p:cNvPr id="2050" name="Picture 2" descr="C:\Users\dgreenberg\AppData\Local\Microsoft\Windows\Temporary Internet Files\Content.Outlook\0RPHXFTC\BPM Logo RGB (Colo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04212" y="4648200"/>
            <a:ext cx="2905222" cy="1452611"/>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713BCC67-FCE6-437A-9AF6-3E79B1111A52}"/>
              </a:ext>
            </a:extLst>
          </p:cNvPr>
          <p:cNvSpPr txBox="1"/>
          <p:nvPr/>
        </p:nvSpPr>
        <p:spPr>
          <a:xfrm>
            <a:off x="150812" y="6400800"/>
            <a:ext cx="3200400" cy="338554"/>
          </a:xfrm>
          <a:prstGeom prst="rect">
            <a:avLst/>
          </a:prstGeom>
          <a:noFill/>
        </p:spPr>
        <p:txBody>
          <a:bodyPr wrap="square" rtlCol="0">
            <a:spAutoFit/>
          </a:bodyPr>
          <a:lstStyle/>
          <a:p>
            <a:r>
              <a:rPr lang="en-US" sz="800" dirty="0"/>
              <a:t>© 2018 – 2021 David K. Eckberg, Betts, Patterson &amp; Mines, P.S.</a:t>
            </a:r>
          </a:p>
          <a:p>
            <a:r>
              <a:rPr lang="en-US" sz="800" dirty="0"/>
              <a:t>Disclaimer: Legal information is not legal advice</a:t>
            </a:r>
          </a:p>
        </p:txBody>
      </p:sp>
    </p:spTree>
    <p:extLst>
      <p:ext uri="{BB962C8B-B14F-4D97-AF65-F5344CB8AC3E}">
        <p14:creationId xmlns:p14="http://schemas.microsoft.com/office/powerpoint/2010/main" val="36432366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eaLnBrk="1" hangingPunct="1">
              <a:buClr>
                <a:schemeClr val="accent2"/>
              </a:buClr>
            </a:pPr>
            <a:r>
              <a:rPr lang="en-US" b="1" dirty="0"/>
              <a:t>Clauses with Significant Consequences</a:t>
            </a:r>
            <a:endParaRPr lang="en-US" dirty="0"/>
          </a:p>
          <a:p>
            <a:pPr lvl="1" eaLnBrk="1" hangingPunct="1">
              <a:buClr>
                <a:schemeClr val="accent2"/>
              </a:buClr>
            </a:pPr>
            <a:r>
              <a:rPr lang="en-US" b="1" dirty="0"/>
              <a:t>Pay-when-paid/Pay-if-paid </a:t>
            </a:r>
          </a:p>
          <a:p>
            <a:pPr lvl="2" eaLnBrk="1" hangingPunct="1"/>
            <a:r>
              <a:rPr lang="en-US" b="1" dirty="0"/>
              <a:t>Enforceability</a:t>
            </a:r>
            <a:endParaRPr lang="en-US" dirty="0"/>
          </a:p>
          <a:p>
            <a:pPr lvl="3" eaLnBrk="1" hangingPunct="1"/>
            <a:r>
              <a:rPr lang="en-US" b="1" dirty="0"/>
              <a:t>Unenforceable as against public policy</a:t>
            </a:r>
            <a:endParaRPr lang="en-US" dirty="0"/>
          </a:p>
          <a:p>
            <a:pPr lvl="3" eaLnBrk="1" hangingPunct="1"/>
            <a:r>
              <a:rPr lang="en-US" b="1" dirty="0"/>
              <a:t>Implied “reasonable” time period for payment</a:t>
            </a:r>
            <a:endParaRPr lang="en-US" dirty="0"/>
          </a:p>
          <a:p>
            <a:pPr lvl="3" eaLnBrk="1" hangingPunct="1"/>
            <a:r>
              <a:rPr lang="en-US" b="1" dirty="0"/>
              <a:t>Enforceable if clear and unambiguous</a:t>
            </a:r>
            <a:endParaRPr lang="en-US" dirty="0"/>
          </a:p>
        </p:txBody>
      </p:sp>
      <p:sp>
        <p:nvSpPr>
          <p:cNvPr id="3" name="Title 2"/>
          <p:cNvSpPr>
            <a:spLocks noGrp="1"/>
          </p:cNvSpPr>
          <p:nvPr>
            <p:ph type="title"/>
          </p:nvPr>
        </p:nvSpPr>
        <p:spPr/>
        <p:txBody>
          <a:bodyPr/>
          <a:lstStyle/>
          <a:p>
            <a:pPr algn="ctr">
              <a:defRPr/>
            </a:pPr>
            <a:r>
              <a:rPr lang="en-US" dirty="0">
                <a:solidFill>
                  <a:srgbClr val="443C29"/>
                </a:solidFill>
              </a:rPr>
              <a:t>Contract Phase</a:t>
            </a:r>
          </a:p>
        </p:txBody>
      </p:sp>
      <p:sp>
        <p:nvSpPr>
          <p:cNvPr id="5" name="TextBox 4">
            <a:extLst>
              <a:ext uri="{FF2B5EF4-FFF2-40B4-BE49-F238E27FC236}">
                <a16:creationId xmlns:a16="http://schemas.microsoft.com/office/drawing/2014/main" id="{EF690D89-CF37-4476-A0BE-0C81468125C5}"/>
              </a:ext>
            </a:extLst>
          </p:cNvPr>
          <p:cNvSpPr txBox="1"/>
          <p:nvPr/>
        </p:nvSpPr>
        <p:spPr>
          <a:xfrm>
            <a:off x="150812" y="6400800"/>
            <a:ext cx="3200400" cy="338554"/>
          </a:xfrm>
          <a:prstGeom prst="rect">
            <a:avLst/>
          </a:prstGeom>
          <a:noFill/>
        </p:spPr>
        <p:txBody>
          <a:bodyPr wrap="square" rtlCol="0">
            <a:spAutoFit/>
          </a:bodyPr>
          <a:lstStyle/>
          <a:p>
            <a:r>
              <a:rPr lang="en-US" sz="800" dirty="0"/>
              <a:t>© 2018 – 2021 David K. Eckberg, Betts, Patterson &amp; Mines, P.S.</a:t>
            </a:r>
          </a:p>
          <a:p>
            <a:r>
              <a:rPr lang="en-US" sz="800" dirty="0"/>
              <a:t>Disclaimer: Legal information is not legal advice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 calcmode="lin" valueType="num">
                                      <p:cBhvr additive="base">
                                        <p:cTn id="23" dur="500" fill="hold"/>
                                        <p:tgtEl>
                                          <p:spTgt spid="2">
                                            <p:txEl>
                                              <p:pRg st="4" end="4"/>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2">
                                            <p:txEl>
                                              <p:pRg st="4" end="4"/>
                                            </p:txEl>
                                          </p:spTgt>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 calcmode="lin" valueType="num">
                                      <p:cBhvr additive="base">
                                        <p:cTn id="27" dur="500" fill="hold"/>
                                        <p:tgtEl>
                                          <p:spTgt spid="2">
                                            <p:txEl>
                                              <p:pRg st="5" end="5"/>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2">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eaLnBrk="1" hangingPunct="1">
              <a:buClr>
                <a:schemeClr val="accent2"/>
              </a:buClr>
            </a:pPr>
            <a:r>
              <a:rPr lang="en-US" b="1" dirty="0"/>
              <a:t>Clauses with Significant Consequences</a:t>
            </a:r>
            <a:endParaRPr lang="en-US" dirty="0"/>
          </a:p>
          <a:p>
            <a:pPr lvl="1" eaLnBrk="1" hangingPunct="1">
              <a:buClr>
                <a:schemeClr val="accent2"/>
              </a:buClr>
            </a:pPr>
            <a:r>
              <a:rPr lang="en-US" b="1" dirty="0"/>
              <a:t>Waiver of Lien Rights</a:t>
            </a:r>
            <a:endParaRPr lang="en-US" dirty="0"/>
          </a:p>
          <a:p>
            <a:pPr lvl="1" eaLnBrk="1" hangingPunct="1">
              <a:buClr>
                <a:schemeClr val="accent2"/>
              </a:buClr>
            </a:pPr>
            <a:r>
              <a:rPr lang="en-US" b="1" dirty="0"/>
              <a:t>Subordination Clauses</a:t>
            </a:r>
            <a:endParaRPr lang="en-US" dirty="0"/>
          </a:p>
        </p:txBody>
      </p:sp>
      <p:sp>
        <p:nvSpPr>
          <p:cNvPr id="3" name="Title 2"/>
          <p:cNvSpPr>
            <a:spLocks noGrp="1"/>
          </p:cNvSpPr>
          <p:nvPr>
            <p:ph type="title"/>
          </p:nvPr>
        </p:nvSpPr>
        <p:spPr/>
        <p:txBody>
          <a:bodyPr/>
          <a:lstStyle/>
          <a:p>
            <a:pPr algn="ctr">
              <a:defRPr/>
            </a:pPr>
            <a:r>
              <a:rPr lang="en-US" dirty="0">
                <a:solidFill>
                  <a:srgbClr val="443C29"/>
                </a:solidFill>
              </a:rPr>
              <a:t>Contract Phase</a:t>
            </a:r>
          </a:p>
        </p:txBody>
      </p:sp>
      <p:pic>
        <p:nvPicPr>
          <p:cNvPr id="19460" name="Picture 2" descr="C:\Documents and Settings\stephanie.correia\Local Settings\Temporary Internet Files\Content.IE5\7KHZOSCK\MP900308995[1].jpg"/>
          <p:cNvPicPr>
            <a:picLocks noChangeAspect="1" noChangeArrowheads="1"/>
          </p:cNvPicPr>
          <p:nvPr/>
        </p:nvPicPr>
        <p:blipFill>
          <a:blip r:embed="rId3" cstate="print"/>
          <a:srcRect/>
          <a:stretch>
            <a:fillRect/>
          </a:stretch>
        </p:blipFill>
        <p:spPr bwMode="auto">
          <a:xfrm>
            <a:off x="7085012" y="2590800"/>
            <a:ext cx="2419350" cy="3657600"/>
          </a:xfrm>
          <a:prstGeom prst="rect">
            <a:avLst/>
          </a:prstGeom>
          <a:noFill/>
          <a:ln w="9525">
            <a:noFill/>
            <a:miter lim="800000"/>
            <a:headEnd/>
            <a:tailEnd/>
          </a:ln>
        </p:spPr>
      </p:pic>
      <p:sp>
        <p:nvSpPr>
          <p:cNvPr id="6" name="TextBox 5">
            <a:extLst>
              <a:ext uri="{FF2B5EF4-FFF2-40B4-BE49-F238E27FC236}">
                <a16:creationId xmlns:a16="http://schemas.microsoft.com/office/drawing/2014/main" id="{72383284-254A-45D7-8F1E-ECCD160E998A}"/>
              </a:ext>
            </a:extLst>
          </p:cNvPr>
          <p:cNvSpPr txBox="1"/>
          <p:nvPr/>
        </p:nvSpPr>
        <p:spPr>
          <a:xfrm>
            <a:off x="150812" y="6400800"/>
            <a:ext cx="3200400" cy="338554"/>
          </a:xfrm>
          <a:prstGeom prst="rect">
            <a:avLst/>
          </a:prstGeom>
          <a:noFill/>
        </p:spPr>
        <p:txBody>
          <a:bodyPr wrap="square" rtlCol="0">
            <a:spAutoFit/>
          </a:bodyPr>
          <a:lstStyle/>
          <a:p>
            <a:r>
              <a:rPr lang="en-US" sz="800" dirty="0"/>
              <a:t>© 2018 – 2021 David K. Eckberg, Betts, Patterson &amp; Mines, P.S.</a:t>
            </a:r>
          </a:p>
          <a:p>
            <a:r>
              <a:rPr lang="en-US" sz="800" dirty="0"/>
              <a:t>Disclaimer: Legal information is not legal advice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79612" y="1862138"/>
            <a:ext cx="8229600" cy="4995862"/>
          </a:xfrm>
        </p:spPr>
        <p:txBody>
          <a:bodyPr/>
          <a:lstStyle/>
          <a:p>
            <a:pPr eaLnBrk="1" hangingPunct="1">
              <a:buClr>
                <a:schemeClr val="accent2"/>
              </a:buClr>
            </a:pPr>
            <a:r>
              <a:rPr lang="en-US" b="1" dirty="0"/>
              <a:t>Prompt Payment  (31 U.S.C. Sec. 39, 5 C.F.R. Part 1315)</a:t>
            </a:r>
            <a:endParaRPr lang="en-US" dirty="0"/>
          </a:p>
          <a:p>
            <a:pPr lvl="1" eaLnBrk="1" hangingPunct="1">
              <a:buClr>
                <a:schemeClr val="accent2"/>
              </a:buClr>
            </a:pPr>
            <a:r>
              <a:rPr lang="en-US" b="1" dirty="0"/>
              <a:t>Applicability</a:t>
            </a:r>
            <a:endParaRPr lang="en-US" dirty="0"/>
          </a:p>
          <a:p>
            <a:pPr lvl="2" eaLnBrk="1" hangingPunct="1"/>
            <a:r>
              <a:rPr lang="en-US" b="1" dirty="0"/>
              <a:t>Procurement contracts for services with federal agency</a:t>
            </a:r>
            <a:endParaRPr lang="en-US" dirty="0"/>
          </a:p>
          <a:p>
            <a:pPr lvl="2" eaLnBrk="1" hangingPunct="1"/>
            <a:r>
              <a:rPr lang="en-US" b="1" dirty="0"/>
              <a:t>Exemptions</a:t>
            </a:r>
            <a:endParaRPr lang="en-US" dirty="0"/>
          </a:p>
          <a:p>
            <a:pPr lvl="1" eaLnBrk="1" hangingPunct="1">
              <a:buFont typeface="Verdana" pitchFamily="34" charset="0"/>
              <a:buNone/>
            </a:pPr>
            <a:endParaRPr lang="en-US" dirty="0"/>
          </a:p>
          <a:p>
            <a:pPr eaLnBrk="1" hangingPunct="1"/>
            <a:endParaRPr lang="en-US" dirty="0"/>
          </a:p>
        </p:txBody>
      </p:sp>
      <p:sp>
        <p:nvSpPr>
          <p:cNvPr id="3" name="Title 2"/>
          <p:cNvSpPr>
            <a:spLocks noGrp="1"/>
          </p:cNvSpPr>
          <p:nvPr>
            <p:ph type="title"/>
          </p:nvPr>
        </p:nvSpPr>
        <p:spPr/>
        <p:txBody>
          <a:bodyPr>
            <a:normAutofit/>
          </a:bodyPr>
          <a:lstStyle/>
          <a:p>
            <a:pPr algn="ctr">
              <a:defRPr/>
            </a:pPr>
            <a:r>
              <a:rPr lang="en-US" dirty="0">
                <a:solidFill>
                  <a:srgbClr val="443C29"/>
                </a:solidFill>
              </a:rPr>
              <a:t>Statutory Assistance on Federal Contracts</a:t>
            </a:r>
          </a:p>
        </p:txBody>
      </p:sp>
      <p:pic>
        <p:nvPicPr>
          <p:cNvPr id="5123" name="Picture 3" descr="C:\Documents and Settings\stephanie.correia\Local Settings\Temporary Internet Files\Content.IE5\MM6KKIH0\MP900400508[1].jpg"/>
          <p:cNvPicPr>
            <a:picLocks noChangeAspect="1" noChangeArrowheads="1"/>
          </p:cNvPicPr>
          <p:nvPr/>
        </p:nvPicPr>
        <p:blipFill>
          <a:blip r:embed="rId3" cstate="print"/>
          <a:srcRect/>
          <a:stretch>
            <a:fillRect/>
          </a:stretch>
        </p:blipFill>
        <p:spPr bwMode="auto">
          <a:xfrm>
            <a:off x="7389813" y="3962400"/>
            <a:ext cx="2301875" cy="1841500"/>
          </a:xfrm>
          <a:prstGeom prst="rect">
            <a:avLst/>
          </a:prstGeom>
          <a:noFill/>
          <a:ln w="9525">
            <a:noFill/>
            <a:miter lim="800000"/>
            <a:headEnd/>
            <a:tailEnd/>
          </a:ln>
        </p:spPr>
      </p:pic>
      <p:sp>
        <p:nvSpPr>
          <p:cNvPr id="6" name="TextBox 5">
            <a:extLst>
              <a:ext uri="{FF2B5EF4-FFF2-40B4-BE49-F238E27FC236}">
                <a16:creationId xmlns:a16="http://schemas.microsoft.com/office/drawing/2014/main" id="{46857DC2-F6CA-4E9C-8CC7-472161CB07C8}"/>
              </a:ext>
            </a:extLst>
          </p:cNvPr>
          <p:cNvSpPr txBox="1"/>
          <p:nvPr/>
        </p:nvSpPr>
        <p:spPr>
          <a:xfrm>
            <a:off x="150812" y="6400800"/>
            <a:ext cx="3200400" cy="338554"/>
          </a:xfrm>
          <a:prstGeom prst="rect">
            <a:avLst/>
          </a:prstGeom>
          <a:noFill/>
        </p:spPr>
        <p:txBody>
          <a:bodyPr wrap="square" rtlCol="0">
            <a:spAutoFit/>
          </a:bodyPr>
          <a:lstStyle/>
          <a:p>
            <a:r>
              <a:rPr lang="en-US" sz="800" dirty="0"/>
              <a:t>© 2018 – 2021 David K. Eckberg, Betts, Patterson &amp; Mines, P.S.</a:t>
            </a:r>
          </a:p>
          <a:p>
            <a:r>
              <a:rPr lang="en-US" sz="800" dirty="0"/>
              <a:t>Disclaimer: Legal information is not legal advice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 calcmode="lin" valueType="num">
                                      <p:cBhvr additive="base">
                                        <p:cTn id="11" dur="5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2">
                                            <p:txEl>
                                              <p:pRg st="0" end="0"/>
                                            </p:txEl>
                                          </p:spTgt>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 calcmode="lin" valueType="num">
                                      <p:cBhvr additive="base">
                                        <p:cTn id="15" dur="500" fill="hold"/>
                                        <p:tgtEl>
                                          <p:spTgt spid="2">
                                            <p:txEl>
                                              <p:pRg st="1" end="1"/>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2">
                                            <p:txEl>
                                              <p:pRg st="1" end="1"/>
                                            </p:txEl>
                                          </p:spTgt>
                                        </p:tgtEl>
                                        <p:attrNameLst>
                                          <p:attrName>ppt_y</p:attrName>
                                        </p:attrNameLst>
                                      </p:cBhvr>
                                      <p:tavLst>
                                        <p:tav tm="0">
                                          <p:val>
                                            <p:strVal val="#ppt_y"/>
                                          </p:val>
                                        </p:tav>
                                        <p:tav tm="100000">
                                          <p:val>
                                            <p:strVal val="#ppt_y"/>
                                          </p:val>
                                        </p:tav>
                                      </p:tavLst>
                                    </p:anim>
                                  </p:childTnLst>
                                </p:cTn>
                              </p:par>
                              <p:par>
                                <p:cTn id="17" presetID="2" presetClass="entr" presetSubtype="2" fill="hold" nodeType="with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ppt_y"/>
                                          </p:val>
                                        </p:tav>
                                        <p:tav tm="100000">
                                          <p:val>
                                            <p:strVal val="#ppt_y"/>
                                          </p:val>
                                        </p:tav>
                                      </p:tavLst>
                                    </p:anim>
                                  </p:childTnLst>
                                </p:cTn>
                              </p:par>
                              <p:par>
                                <p:cTn id="21" presetID="2" presetClass="entr" presetSubtype="2" fill="hold" nodeType="with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 calcmode="lin" valueType="num">
                                      <p:cBhvr additive="base">
                                        <p:cTn id="23" dur="500" fill="hold"/>
                                        <p:tgtEl>
                                          <p:spTgt spid="2">
                                            <p:txEl>
                                              <p:pRg st="3" end="3"/>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2">
                                            <p:txEl>
                                              <p:pRg st="3" end="3"/>
                                            </p:txEl>
                                          </p:spTgt>
                                        </p:tgtEl>
                                        <p:attrNameLst>
                                          <p:attrName>ppt_y</p:attrName>
                                        </p:attrNameLst>
                                      </p:cBhvr>
                                      <p:tavLst>
                                        <p:tav tm="0">
                                          <p:val>
                                            <p:strVal val="#ppt_y"/>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5123"/>
                                        </p:tgtEl>
                                        <p:attrNameLst>
                                          <p:attrName>style.visibility</p:attrName>
                                        </p:attrNameLst>
                                      </p:cBhvr>
                                      <p:to>
                                        <p:strVal val="visible"/>
                                      </p:to>
                                    </p:set>
                                    <p:anim calcmode="lin" valueType="num">
                                      <p:cBhvr additive="base">
                                        <p:cTn id="27" dur="500" fill="hold"/>
                                        <p:tgtEl>
                                          <p:spTgt spid="5123"/>
                                        </p:tgtEl>
                                        <p:attrNameLst>
                                          <p:attrName>ppt_x</p:attrName>
                                        </p:attrNameLst>
                                      </p:cBhvr>
                                      <p:tavLst>
                                        <p:tav tm="0">
                                          <p:val>
                                            <p:strVal val="#ppt_x"/>
                                          </p:val>
                                        </p:tav>
                                        <p:tav tm="100000">
                                          <p:val>
                                            <p:strVal val="#ppt_x"/>
                                          </p:val>
                                        </p:tav>
                                      </p:tavLst>
                                    </p:anim>
                                    <p:anim calcmode="lin" valueType="num">
                                      <p:cBhvr additive="base">
                                        <p:cTn id="28" dur="500" fill="hold"/>
                                        <p:tgtEl>
                                          <p:spTgt spid="51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79612" y="1752600"/>
            <a:ext cx="8229600" cy="4995862"/>
          </a:xfrm>
        </p:spPr>
        <p:txBody>
          <a:bodyPr/>
          <a:lstStyle/>
          <a:p>
            <a:pPr eaLnBrk="1" hangingPunct="1">
              <a:buClr>
                <a:schemeClr val="accent2"/>
              </a:buClr>
            </a:pPr>
            <a:r>
              <a:rPr lang="en-US" b="1" dirty="0"/>
              <a:t>Prompt Payment  (31 U.S.C. Sec. 39, 5 C.F.R. Part 1315)</a:t>
            </a:r>
            <a:endParaRPr lang="en-US" dirty="0"/>
          </a:p>
          <a:p>
            <a:pPr lvl="1" eaLnBrk="1" hangingPunct="1">
              <a:buClr>
                <a:schemeClr val="accent2"/>
              </a:buClr>
            </a:pPr>
            <a:r>
              <a:rPr lang="en-US" b="1" dirty="0"/>
              <a:t>Determining payment due dates</a:t>
            </a:r>
            <a:endParaRPr lang="en-US" dirty="0"/>
          </a:p>
          <a:p>
            <a:pPr lvl="2" eaLnBrk="1" hangingPunct="1"/>
            <a:r>
              <a:rPr lang="en-US" b="1" dirty="0"/>
              <a:t>Specified in contract</a:t>
            </a:r>
            <a:endParaRPr lang="en-US" dirty="0"/>
          </a:p>
          <a:p>
            <a:pPr lvl="2" eaLnBrk="1" hangingPunct="1"/>
            <a:r>
              <a:rPr lang="en-US" b="1" dirty="0"/>
              <a:t>Receipt of a proper invoice</a:t>
            </a:r>
            <a:endParaRPr lang="en-US" dirty="0"/>
          </a:p>
          <a:p>
            <a:pPr lvl="2" eaLnBrk="1" hangingPunct="1"/>
            <a:r>
              <a:rPr lang="en-US" b="1" dirty="0"/>
              <a:t>Acceptance</a:t>
            </a:r>
            <a:endParaRPr lang="en-US" dirty="0"/>
          </a:p>
          <a:p>
            <a:pPr lvl="1" eaLnBrk="1" hangingPunct="1">
              <a:buClr>
                <a:schemeClr val="accent2"/>
              </a:buClr>
            </a:pPr>
            <a:r>
              <a:rPr lang="en-US" b="1" dirty="0"/>
              <a:t>Failure to make payments on time</a:t>
            </a:r>
            <a:endParaRPr lang="en-US" dirty="0"/>
          </a:p>
          <a:p>
            <a:pPr lvl="1" eaLnBrk="1" hangingPunct="1">
              <a:buClr>
                <a:schemeClr val="accent2"/>
              </a:buClr>
            </a:pPr>
            <a:r>
              <a:rPr lang="en-US" b="1" dirty="0"/>
              <a:t>Taking discounts</a:t>
            </a:r>
            <a:endParaRPr lang="en-US" dirty="0"/>
          </a:p>
          <a:p>
            <a:pPr lvl="1" eaLnBrk="1" hangingPunct="1">
              <a:buClr>
                <a:schemeClr val="accent2"/>
              </a:buClr>
            </a:pPr>
            <a:r>
              <a:rPr lang="en-US" b="1" dirty="0"/>
              <a:t>State counterparts</a:t>
            </a:r>
            <a:endParaRPr lang="en-US" dirty="0"/>
          </a:p>
          <a:p>
            <a:pPr eaLnBrk="1" hangingPunct="1"/>
            <a:endParaRPr lang="en-US" dirty="0"/>
          </a:p>
        </p:txBody>
      </p:sp>
      <p:sp>
        <p:nvSpPr>
          <p:cNvPr id="3" name="Title 2"/>
          <p:cNvSpPr>
            <a:spLocks noGrp="1"/>
          </p:cNvSpPr>
          <p:nvPr>
            <p:ph type="title"/>
          </p:nvPr>
        </p:nvSpPr>
        <p:spPr/>
        <p:txBody>
          <a:bodyPr>
            <a:normAutofit/>
          </a:bodyPr>
          <a:lstStyle/>
          <a:p>
            <a:pPr algn="ctr">
              <a:defRPr/>
            </a:pPr>
            <a:r>
              <a:rPr lang="en-US" dirty="0">
                <a:solidFill>
                  <a:srgbClr val="443C29"/>
                </a:solidFill>
              </a:rPr>
              <a:t>Statutory Assistance on Federal Contracts</a:t>
            </a:r>
          </a:p>
        </p:txBody>
      </p:sp>
      <p:sp>
        <p:nvSpPr>
          <p:cNvPr id="6" name="TextBox 5">
            <a:extLst>
              <a:ext uri="{FF2B5EF4-FFF2-40B4-BE49-F238E27FC236}">
                <a16:creationId xmlns:a16="http://schemas.microsoft.com/office/drawing/2014/main" id="{3338096B-B070-4431-A720-3B45219F40D8}"/>
              </a:ext>
            </a:extLst>
          </p:cNvPr>
          <p:cNvSpPr txBox="1"/>
          <p:nvPr/>
        </p:nvSpPr>
        <p:spPr>
          <a:xfrm>
            <a:off x="150812" y="6400800"/>
            <a:ext cx="3200400" cy="338554"/>
          </a:xfrm>
          <a:prstGeom prst="rect">
            <a:avLst/>
          </a:prstGeom>
          <a:noFill/>
        </p:spPr>
        <p:txBody>
          <a:bodyPr wrap="square" rtlCol="0">
            <a:spAutoFit/>
          </a:bodyPr>
          <a:lstStyle/>
          <a:p>
            <a:r>
              <a:rPr lang="en-US" sz="800" dirty="0"/>
              <a:t>© 2018 – 2021 David K. Eckberg, Betts, Patterson &amp; Mines, P.S.</a:t>
            </a:r>
          </a:p>
          <a:p>
            <a:r>
              <a:rPr lang="en-US" sz="800" dirty="0"/>
              <a:t>Disclaimer: Legal information is not legal advice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 calcmode="lin" valueType="num">
                                      <p:cBhvr additive="base">
                                        <p:cTn id="11" dur="5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2">
                                            <p:txEl>
                                              <p:pRg st="0" end="0"/>
                                            </p:txEl>
                                          </p:spTgt>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 calcmode="lin" valueType="num">
                                      <p:cBhvr additive="base">
                                        <p:cTn id="15" dur="500" fill="hold"/>
                                        <p:tgtEl>
                                          <p:spTgt spid="2">
                                            <p:txEl>
                                              <p:pRg st="1" end="1"/>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2">
                                            <p:txEl>
                                              <p:pRg st="1" end="1"/>
                                            </p:txEl>
                                          </p:spTgt>
                                        </p:tgtEl>
                                        <p:attrNameLst>
                                          <p:attrName>ppt_y</p:attrName>
                                        </p:attrNameLst>
                                      </p:cBhvr>
                                      <p:tavLst>
                                        <p:tav tm="0">
                                          <p:val>
                                            <p:strVal val="#ppt_y"/>
                                          </p:val>
                                        </p:tav>
                                        <p:tav tm="100000">
                                          <p:val>
                                            <p:strVal val="#ppt_y"/>
                                          </p:val>
                                        </p:tav>
                                      </p:tavLst>
                                    </p:anim>
                                  </p:childTnLst>
                                </p:cTn>
                              </p:par>
                              <p:par>
                                <p:cTn id="17" presetID="2" presetClass="entr" presetSubtype="2" fill="hold" nodeType="with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ppt_y"/>
                                          </p:val>
                                        </p:tav>
                                        <p:tav tm="100000">
                                          <p:val>
                                            <p:strVal val="#ppt_y"/>
                                          </p:val>
                                        </p:tav>
                                      </p:tavLst>
                                    </p:anim>
                                  </p:childTnLst>
                                </p:cTn>
                              </p:par>
                              <p:par>
                                <p:cTn id="21" presetID="2" presetClass="entr" presetSubtype="2" fill="hold" nodeType="with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 calcmode="lin" valueType="num">
                                      <p:cBhvr additive="base">
                                        <p:cTn id="23" dur="500" fill="hold"/>
                                        <p:tgtEl>
                                          <p:spTgt spid="2">
                                            <p:txEl>
                                              <p:pRg st="3" end="3"/>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2">
                                            <p:txEl>
                                              <p:pRg st="3" end="3"/>
                                            </p:txEl>
                                          </p:spTgt>
                                        </p:tgtEl>
                                        <p:attrNameLst>
                                          <p:attrName>ppt_y</p:attrName>
                                        </p:attrNameLst>
                                      </p:cBhvr>
                                      <p:tavLst>
                                        <p:tav tm="0">
                                          <p:val>
                                            <p:strVal val="#ppt_y"/>
                                          </p:val>
                                        </p:tav>
                                        <p:tav tm="100000">
                                          <p:val>
                                            <p:strVal val="#ppt_y"/>
                                          </p:val>
                                        </p:tav>
                                      </p:tavLst>
                                    </p:anim>
                                  </p:childTnLst>
                                </p:cTn>
                              </p:par>
                              <p:par>
                                <p:cTn id="25" presetID="2" presetClass="entr" presetSubtype="2" fill="hold" nodeType="with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additive="base">
                                        <p:cTn id="27" dur="500" fill="hold"/>
                                        <p:tgtEl>
                                          <p:spTgt spid="2">
                                            <p:txEl>
                                              <p:pRg st="4" end="4"/>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2">
                                            <p:txEl>
                                              <p:pRg st="4" end="4"/>
                                            </p:txEl>
                                          </p:spTgt>
                                        </p:tgtEl>
                                        <p:attrNameLst>
                                          <p:attrName>ppt_y</p:attrName>
                                        </p:attrNameLst>
                                      </p:cBhvr>
                                      <p:tavLst>
                                        <p:tav tm="0">
                                          <p:val>
                                            <p:strVal val="#ppt_y"/>
                                          </p:val>
                                        </p:tav>
                                        <p:tav tm="100000">
                                          <p:val>
                                            <p:strVal val="#ppt_y"/>
                                          </p:val>
                                        </p:tav>
                                      </p:tavLst>
                                    </p:anim>
                                  </p:childTnLst>
                                </p:cTn>
                              </p:par>
                              <p:par>
                                <p:cTn id="29" presetID="2" presetClass="entr" presetSubtype="2" fill="hold" nodeType="with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500" fill="hold"/>
                                        <p:tgtEl>
                                          <p:spTgt spid="2">
                                            <p:txEl>
                                              <p:pRg st="5" end="5"/>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
                                            <p:txEl>
                                              <p:pRg st="5" end="5"/>
                                            </p:txEl>
                                          </p:spTgt>
                                        </p:tgtEl>
                                        <p:attrNameLst>
                                          <p:attrName>ppt_y</p:attrName>
                                        </p:attrNameLst>
                                      </p:cBhvr>
                                      <p:tavLst>
                                        <p:tav tm="0">
                                          <p:val>
                                            <p:strVal val="#ppt_y"/>
                                          </p:val>
                                        </p:tav>
                                        <p:tav tm="100000">
                                          <p:val>
                                            <p:strVal val="#ppt_y"/>
                                          </p:val>
                                        </p:tav>
                                      </p:tavLst>
                                    </p:anim>
                                  </p:childTnLst>
                                </p:cTn>
                              </p:par>
                              <p:par>
                                <p:cTn id="33" presetID="2" presetClass="entr" presetSubtype="2" fill="hold" nodeType="withEffect">
                                  <p:stCondLst>
                                    <p:cond delay="0"/>
                                  </p:stCondLst>
                                  <p:childTnLst>
                                    <p:set>
                                      <p:cBhvr>
                                        <p:cTn id="34" dur="1" fill="hold">
                                          <p:stCondLst>
                                            <p:cond delay="0"/>
                                          </p:stCondLst>
                                        </p:cTn>
                                        <p:tgtEl>
                                          <p:spTgt spid="2">
                                            <p:txEl>
                                              <p:pRg st="6" end="6"/>
                                            </p:txEl>
                                          </p:spTgt>
                                        </p:tgtEl>
                                        <p:attrNameLst>
                                          <p:attrName>style.visibility</p:attrName>
                                        </p:attrNameLst>
                                      </p:cBhvr>
                                      <p:to>
                                        <p:strVal val="visible"/>
                                      </p:to>
                                    </p:set>
                                    <p:anim calcmode="lin" valueType="num">
                                      <p:cBhvr additive="base">
                                        <p:cTn id="35" dur="500" fill="hold"/>
                                        <p:tgtEl>
                                          <p:spTgt spid="2">
                                            <p:txEl>
                                              <p:pRg st="6" end="6"/>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2">
                                            <p:txEl>
                                              <p:pRg st="6" end="6"/>
                                            </p:txEl>
                                          </p:spTgt>
                                        </p:tgtEl>
                                        <p:attrNameLst>
                                          <p:attrName>ppt_y</p:attrName>
                                        </p:attrNameLst>
                                      </p:cBhvr>
                                      <p:tavLst>
                                        <p:tav tm="0">
                                          <p:val>
                                            <p:strVal val="#ppt_y"/>
                                          </p:val>
                                        </p:tav>
                                        <p:tav tm="100000">
                                          <p:val>
                                            <p:strVal val="#ppt_y"/>
                                          </p:val>
                                        </p:tav>
                                      </p:tavLst>
                                    </p:anim>
                                  </p:childTnLst>
                                </p:cTn>
                              </p:par>
                              <p:par>
                                <p:cTn id="37" presetID="2" presetClass="entr" presetSubtype="2" fill="hold" nodeType="withEffect">
                                  <p:stCondLst>
                                    <p:cond delay="0"/>
                                  </p:stCondLst>
                                  <p:childTnLst>
                                    <p:set>
                                      <p:cBhvr>
                                        <p:cTn id="38" dur="1" fill="hold">
                                          <p:stCondLst>
                                            <p:cond delay="0"/>
                                          </p:stCondLst>
                                        </p:cTn>
                                        <p:tgtEl>
                                          <p:spTgt spid="2">
                                            <p:txEl>
                                              <p:pRg st="7" end="7"/>
                                            </p:txEl>
                                          </p:spTgt>
                                        </p:tgtEl>
                                        <p:attrNameLst>
                                          <p:attrName>style.visibility</p:attrName>
                                        </p:attrNameLst>
                                      </p:cBhvr>
                                      <p:to>
                                        <p:strVal val="visible"/>
                                      </p:to>
                                    </p:set>
                                    <p:anim calcmode="lin" valueType="num">
                                      <p:cBhvr additive="base">
                                        <p:cTn id="39" dur="500" fill="hold"/>
                                        <p:tgtEl>
                                          <p:spTgt spid="2">
                                            <p:txEl>
                                              <p:pRg st="7" end="7"/>
                                            </p:txEl>
                                          </p:spTgt>
                                        </p:tgtEl>
                                        <p:attrNameLst>
                                          <p:attrName>ppt_x</p:attrName>
                                        </p:attrNameLst>
                                      </p:cBhvr>
                                      <p:tavLst>
                                        <p:tav tm="0">
                                          <p:val>
                                            <p:strVal val="1+#ppt_w/2"/>
                                          </p:val>
                                        </p:tav>
                                        <p:tav tm="100000">
                                          <p:val>
                                            <p:strVal val="#ppt_x"/>
                                          </p:val>
                                        </p:tav>
                                      </p:tavLst>
                                    </p:anim>
                                    <p:anim calcmode="lin" valueType="num">
                                      <p:cBhvr additive="base">
                                        <p:cTn id="40" dur="500" fill="hold"/>
                                        <p:tgtEl>
                                          <p:spTgt spid="2">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79612" y="1752600"/>
            <a:ext cx="8229600" cy="4995862"/>
          </a:xfrm>
        </p:spPr>
        <p:txBody>
          <a:bodyPr/>
          <a:lstStyle/>
          <a:p>
            <a:pPr eaLnBrk="1" hangingPunct="1">
              <a:buClr>
                <a:schemeClr val="accent2"/>
              </a:buClr>
            </a:pPr>
            <a:r>
              <a:rPr lang="en-US" b="1" dirty="0"/>
              <a:t>Prompt Payment  (31 U.S.C. Sec. 39, 5 C.F.R. Part 1315)</a:t>
            </a:r>
            <a:endParaRPr lang="en-US" dirty="0"/>
          </a:p>
          <a:p>
            <a:pPr lvl="1" eaLnBrk="1" hangingPunct="1">
              <a:buClr>
                <a:schemeClr val="accent2"/>
              </a:buClr>
            </a:pPr>
            <a:r>
              <a:rPr lang="en-US" b="1" dirty="0"/>
              <a:t>Failure to make payments on time</a:t>
            </a:r>
            <a:endParaRPr lang="en-US" dirty="0"/>
          </a:p>
          <a:p>
            <a:pPr lvl="1" eaLnBrk="1" hangingPunct="1">
              <a:buClr>
                <a:schemeClr val="accent2"/>
              </a:buClr>
            </a:pPr>
            <a:r>
              <a:rPr lang="en-US" b="1" dirty="0"/>
              <a:t>Taking discounts</a:t>
            </a:r>
            <a:endParaRPr lang="en-US" dirty="0"/>
          </a:p>
          <a:p>
            <a:pPr lvl="1" eaLnBrk="1" hangingPunct="1">
              <a:buClr>
                <a:schemeClr val="accent2"/>
              </a:buClr>
            </a:pPr>
            <a:r>
              <a:rPr lang="en-US" b="1" dirty="0"/>
              <a:t>State counterparts</a:t>
            </a:r>
            <a:endParaRPr lang="en-US" dirty="0"/>
          </a:p>
          <a:p>
            <a:pPr eaLnBrk="1" hangingPunct="1"/>
            <a:endParaRPr lang="en-US" dirty="0"/>
          </a:p>
        </p:txBody>
      </p:sp>
      <p:sp>
        <p:nvSpPr>
          <p:cNvPr id="3" name="Title 2"/>
          <p:cNvSpPr>
            <a:spLocks noGrp="1"/>
          </p:cNvSpPr>
          <p:nvPr>
            <p:ph type="title"/>
          </p:nvPr>
        </p:nvSpPr>
        <p:spPr/>
        <p:txBody>
          <a:bodyPr>
            <a:normAutofit/>
          </a:bodyPr>
          <a:lstStyle/>
          <a:p>
            <a:pPr algn="ctr">
              <a:defRPr/>
            </a:pPr>
            <a:r>
              <a:rPr lang="en-US" dirty="0">
                <a:solidFill>
                  <a:srgbClr val="443C29"/>
                </a:solidFill>
              </a:rPr>
              <a:t>Statutory Assistance on Federal Contracts</a:t>
            </a:r>
          </a:p>
        </p:txBody>
      </p:sp>
      <p:sp>
        <p:nvSpPr>
          <p:cNvPr id="6" name="TextBox 5">
            <a:extLst>
              <a:ext uri="{FF2B5EF4-FFF2-40B4-BE49-F238E27FC236}">
                <a16:creationId xmlns:a16="http://schemas.microsoft.com/office/drawing/2014/main" id="{97595228-8BF5-425E-9579-6F651E4D142B}"/>
              </a:ext>
            </a:extLst>
          </p:cNvPr>
          <p:cNvSpPr txBox="1"/>
          <p:nvPr/>
        </p:nvSpPr>
        <p:spPr>
          <a:xfrm>
            <a:off x="150812" y="6400800"/>
            <a:ext cx="3200400" cy="338554"/>
          </a:xfrm>
          <a:prstGeom prst="rect">
            <a:avLst/>
          </a:prstGeom>
          <a:noFill/>
        </p:spPr>
        <p:txBody>
          <a:bodyPr wrap="square" rtlCol="0">
            <a:spAutoFit/>
          </a:bodyPr>
          <a:lstStyle/>
          <a:p>
            <a:r>
              <a:rPr lang="en-US" sz="800" dirty="0"/>
              <a:t>© 2018 – 2021 David K. Eckberg, Betts, Patterson &amp; Mines, P.S.</a:t>
            </a:r>
          </a:p>
          <a:p>
            <a:r>
              <a:rPr lang="en-US" sz="800" dirty="0"/>
              <a:t>Disclaimer: Legal information is not legal advice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 calcmode="lin" valueType="num">
                                      <p:cBhvr additive="base">
                                        <p:cTn id="11" dur="5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2">
                                            <p:txEl>
                                              <p:pRg st="0" end="0"/>
                                            </p:txEl>
                                          </p:spTgt>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 calcmode="lin" valueType="num">
                                      <p:cBhvr additive="base">
                                        <p:cTn id="15" dur="500" fill="hold"/>
                                        <p:tgtEl>
                                          <p:spTgt spid="2">
                                            <p:txEl>
                                              <p:pRg st="1" end="1"/>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2">
                                            <p:txEl>
                                              <p:pRg st="1" end="1"/>
                                            </p:txEl>
                                          </p:spTgt>
                                        </p:tgtEl>
                                        <p:attrNameLst>
                                          <p:attrName>ppt_y</p:attrName>
                                        </p:attrNameLst>
                                      </p:cBhvr>
                                      <p:tavLst>
                                        <p:tav tm="0">
                                          <p:val>
                                            <p:strVal val="#ppt_y"/>
                                          </p:val>
                                        </p:tav>
                                        <p:tav tm="100000">
                                          <p:val>
                                            <p:strVal val="#ppt_y"/>
                                          </p:val>
                                        </p:tav>
                                      </p:tavLst>
                                    </p:anim>
                                  </p:childTnLst>
                                </p:cTn>
                              </p:par>
                              <p:par>
                                <p:cTn id="17" presetID="2" presetClass="entr" presetSubtype="2" fill="hold" nodeType="with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ppt_y"/>
                                          </p:val>
                                        </p:tav>
                                        <p:tav tm="100000">
                                          <p:val>
                                            <p:strVal val="#ppt_y"/>
                                          </p:val>
                                        </p:tav>
                                      </p:tavLst>
                                    </p:anim>
                                  </p:childTnLst>
                                </p:cTn>
                              </p:par>
                              <p:par>
                                <p:cTn id="21" presetID="2" presetClass="entr" presetSubtype="2" fill="hold" nodeType="with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 calcmode="lin" valueType="num">
                                      <p:cBhvr additive="base">
                                        <p:cTn id="23" dur="500" fill="hold"/>
                                        <p:tgtEl>
                                          <p:spTgt spid="2">
                                            <p:txEl>
                                              <p:pRg st="3" end="3"/>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2">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79612" y="1785938"/>
            <a:ext cx="8229600" cy="5072062"/>
          </a:xfrm>
        </p:spPr>
        <p:txBody>
          <a:bodyPr/>
          <a:lstStyle/>
          <a:p>
            <a:pPr eaLnBrk="1" hangingPunct="1">
              <a:buClr>
                <a:schemeClr val="accent2"/>
              </a:buClr>
            </a:pPr>
            <a:r>
              <a:rPr lang="en-US" b="1" dirty="0"/>
              <a:t>Miller Act Payment Bonds (41 U.S.C. Sec 3131 et. seq.)</a:t>
            </a:r>
            <a:endParaRPr lang="en-US" dirty="0"/>
          </a:p>
          <a:p>
            <a:pPr lvl="1" eaLnBrk="1" hangingPunct="1">
              <a:buClr>
                <a:schemeClr val="accent2"/>
              </a:buClr>
            </a:pPr>
            <a:r>
              <a:rPr lang="en-US" b="1" dirty="0"/>
              <a:t>Applicability</a:t>
            </a:r>
            <a:endParaRPr lang="en-US" dirty="0"/>
          </a:p>
          <a:p>
            <a:pPr lvl="2" eaLnBrk="1" hangingPunct="1"/>
            <a:r>
              <a:rPr lang="en-US" b="1" dirty="0"/>
              <a:t>All construction contracts in excess of $100,000</a:t>
            </a:r>
            <a:endParaRPr lang="en-US" dirty="0"/>
          </a:p>
          <a:p>
            <a:pPr lvl="2" eaLnBrk="1" hangingPunct="1"/>
            <a:r>
              <a:rPr lang="en-US" b="1" dirty="0"/>
              <a:t>Covers subs and 2</a:t>
            </a:r>
            <a:r>
              <a:rPr lang="en-US" b="1" baseline="30000" dirty="0"/>
              <a:t>nd</a:t>
            </a:r>
            <a:r>
              <a:rPr lang="en-US" b="1" dirty="0"/>
              <a:t> tier subs if proper notice</a:t>
            </a:r>
            <a:endParaRPr lang="en-US" dirty="0"/>
          </a:p>
          <a:p>
            <a:pPr lvl="2" eaLnBrk="1" hangingPunct="1"/>
            <a:r>
              <a:rPr lang="en-US" b="1" dirty="0"/>
              <a:t>Professional services if part of original scope of work (design/build)</a:t>
            </a:r>
            <a:endParaRPr lang="en-US" dirty="0"/>
          </a:p>
        </p:txBody>
      </p:sp>
      <p:sp>
        <p:nvSpPr>
          <p:cNvPr id="3" name="Title 2"/>
          <p:cNvSpPr>
            <a:spLocks noGrp="1"/>
          </p:cNvSpPr>
          <p:nvPr>
            <p:ph type="title"/>
          </p:nvPr>
        </p:nvSpPr>
        <p:spPr/>
        <p:txBody>
          <a:bodyPr>
            <a:normAutofit/>
          </a:bodyPr>
          <a:lstStyle/>
          <a:p>
            <a:pPr algn="ctr">
              <a:defRPr/>
            </a:pPr>
            <a:r>
              <a:rPr lang="en-US" dirty="0">
                <a:solidFill>
                  <a:srgbClr val="443C29"/>
                </a:solidFill>
              </a:rPr>
              <a:t>Statutory Assistance on Federal Contracts</a:t>
            </a:r>
          </a:p>
        </p:txBody>
      </p:sp>
      <p:sp>
        <p:nvSpPr>
          <p:cNvPr id="6" name="TextBox 5">
            <a:extLst>
              <a:ext uri="{FF2B5EF4-FFF2-40B4-BE49-F238E27FC236}">
                <a16:creationId xmlns:a16="http://schemas.microsoft.com/office/drawing/2014/main" id="{5F9F543F-547A-4AC1-87C9-AE09063486B3}"/>
              </a:ext>
            </a:extLst>
          </p:cNvPr>
          <p:cNvSpPr txBox="1"/>
          <p:nvPr/>
        </p:nvSpPr>
        <p:spPr>
          <a:xfrm>
            <a:off x="150812" y="6400800"/>
            <a:ext cx="3200400" cy="338554"/>
          </a:xfrm>
          <a:prstGeom prst="rect">
            <a:avLst/>
          </a:prstGeom>
          <a:noFill/>
        </p:spPr>
        <p:txBody>
          <a:bodyPr wrap="square" rtlCol="0">
            <a:spAutoFit/>
          </a:bodyPr>
          <a:lstStyle/>
          <a:p>
            <a:r>
              <a:rPr lang="en-US" sz="800" dirty="0"/>
              <a:t>© 2018 – 2021 David K. Eckberg, Betts, Patterson &amp; Mines, P.S.</a:t>
            </a:r>
          </a:p>
          <a:p>
            <a:r>
              <a:rPr lang="en-US" sz="800" dirty="0"/>
              <a:t>Disclaimer: Legal information is not legal advice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 calcmode="lin" valueType="num">
                                      <p:cBhvr additive="base">
                                        <p:cTn id="11" dur="5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2">
                                            <p:txEl>
                                              <p:pRg st="0" end="0"/>
                                            </p:txEl>
                                          </p:spTgt>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 calcmode="lin" valueType="num">
                                      <p:cBhvr additive="base">
                                        <p:cTn id="15" dur="500" fill="hold"/>
                                        <p:tgtEl>
                                          <p:spTgt spid="2">
                                            <p:txEl>
                                              <p:pRg st="1" end="1"/>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2">
                                            <p:txEl>
                                              <p:pRg st="1" end="1"/>
                                            </p:txEl>
                                          </p:spTgt>
                                        </p:tgtEl>
                                        <p:attrNameLst>
                                          <p:attrName>ppt_y</p:attrName>
                                        </p:attrNameLst>
                                      </p:cBhvr>
                                      <p:tavLst>
                                        <p:tav tm="0">
                                          <p:val>
                                            <p:strVal val="#ppt_y"/>
                                          </p:val>
                                        </p:tav>
                                        <p:tav tm="100000">
                                          <p:val>
                                            <p:strVal val="#ppt_y"/>
                                          </p:val>
                                        </p:tav>
                                      </p:tavLst>
                                    </p:anim>
                                  </p:childTnLst>
                                </p:cTn>
                              </p:par>
                              <p:par>
                                <p:cTn id="17" presetID="2" presetClass="entr" presetSubtype="2" fill="hold" nodeType="with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ppt_y"/>
                                          </p:val>
                                        </p:tav>
                                        <p:tav tm="100000">
                                          <p:val>
                                            <p:strVal val="#ppt_y"/>
                                          </p:val>
                                        </p:tav>
                                      </p:tavLst>
                                    </p:anim>
                                  </p:childTnLst>
                                </p:cTn>
                              </p:par>
                              <p:par>
                                <p:cTn id="21" presetID="2" presetClass="entr" presetSubtype="2" fill="hold" nodeType="with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 calcmode="lin" valueType="num">
                                      <p:cBhvr additive="base">
                                        <p:cTn id="23" dur="500" fill="hold"/>
                                        <p:tgtEl>
                                          <p:spTgt spid="2">
                                            <p:txEl>
                                              <p:pRg st="3" end="3"/>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2">
                                            <p:txEl>
                                              <p:pRg st="3" end="3"/>
                                            </p:txEl>
                                          </p:spTgt>
                                        </p:tgtEl>
                                        <p:attrNameLst>
                                          <p:attrName>ppt_y</p:attrName>
                                        </p:attrNameLst>
                                      </p:cBhvr>
                                      <p:tavLst>
                                        <p:tav tm="0">
                                          <p:val>
                                            <p:strVal val="#ppt_y"/>
                                          </p:val>
                                        </p:tav>
                                        <p:tav tm="100000">
                                          <p:val>
                                            <p:strVal val="#ppt_y"/>
                                          </p:val>
                                        </p:tav>
                                      </p:tavLst>
                                    </p:anim>
                                  </p:childTnLst>
                                </p:cTn>
                              </p:par>
                              <p:par>
                                <p:cTn id="25" presetID="2" presetClass="entr" presetSubtype="2" fill="hold" nodeType="with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additive="base">
                                        <p:cTn id="27" dur="500" fill="hold"/>
                                        <p:tgtEl>
                                          <p:spTgt spid="2">
                                            <p:txEl>
                                              <p:pRg st="4" end="4"/>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2">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79612" y="1676400"/>
            <a:ext cx="8229600" cy="5072062"/>
          </a:xfrm>
        </p:spPr>
        <p:txBody>
          <a:bodyPr/>
          <a:lstStyle/>
          <a:p>
            <a:pPr eaLnBrk="1" hangingPunct="1">
              <a:buClr>
                <a:schemeClr val="accent2"/>
              </a:buClr>
            </a:pPr>
            <a:r>
              <a:rPr lang="en-US" b="1" dirty="0"/>
              <a:t>Miller Act Payment Bonds (41 U.S.C. Sec 3131 et. seq.)</a:t>
            </a:r>
            <a:endParaRPr lang="en-US" dirty="0"/>
          </a:p>
          <a:p>
            <a:pPr lvl="1" eaLnBrk="1" hangingPunct="1">
              <a:buClr>
                <a:schemeClr val="accent2"/>
              </a:buClr>
            </a:pPr>
            <a:r>
              <a:rPr lang="en-US" b="1" dirty="0"/>
              <a:t>Right to Receive Copy of Bond</a:t>
            </a:r>
            <a:endParaRPr lang="en-US" dirty="0"/>
          </a:p>
          <a:p>
            <a:pPr lvl="1" eaLnBrk="1" hangingPunct="1">
              <a:buClr>
                <a:schemeClr val="accent2"/>
              </a:buClr>
            </a:pPr>
            <a:r>
              <a:rPr lang="en-US" b="1" dirty="0"/>
              <a:t>90 days without being paid</a:t>
            </a:r>
            <a:endParaRPr lang="en-US" dirty="0"/>
          </a:p>
          <a:p>
            <a:pPr lvl="1" eaLnBrk="1" hangingPunct="1">
              <a:buClr>
                <a:schemeClr val="accent2"/>
              </a:buClr>
            </a:pPr>
            <a:r>
              <a:rPr lang="en-US" b="1" dirty="0"/>
              <a:t>Right to Bring Civil Action in U.S. District Court where contract performed</a:t>
            </a:r>
            <a:endParaRPr lang="en-US" dirty="0"/>
          </a:p>
          <a:p>
            <a:pPr lvl="1" eaLnBrk="1" hangingPunct="1">
              <a:buClr>
                <a:schemeClr val="accent2"/>
              </a:buClr>
            </a:pPr>
            <a:r>
              <a:rPr lang="en-US" b="1" dirty="0"/>
              <a:t>If 2</a:t>
            </a:r>
            <a:r>
              <a:rPr lang="en-US" b="1" baseline="30000" dirty="0"/>
              <a:t>nd</a:t>
            </a:r>
            <a:r>
              <a:rPr lang="en-US" b="1" dirty="0"/>
              <a:t> Tier Sub, must provide notice to Prime within 90 days of last work</a:t>
            </a:r>
            <a:endParaRPr lang="en-US" dirty="0"/>
          </a:p>
          <a:p>
            <a:pPr lvl="1" eaLnBrk="1" hangingPunct="1">
              <a:buClr>
                <a:schemeClr val="accent2"/>
              </a:buClr>
            </a:pPr>
            <a:r>
              <a:rPr lang="en-US" b="1" dirty="0"/>
              <a:t>Must file lawsuit within 1 year following last day</a:t>
            </a:r>
            <a:br>
              <a:rPr lang="en-US" b="1" dirty="0"/>
            </a:br>
            <a:r>
              <a:rPr lang="en-US" b="1" dirty="0"/>
              <a:t>of work</a:t>
            </a:r>
            <a:endParaRPr lang="en-US" dirty="0"/>
          </a:p>
          <a:p>
            <a:pPr lvl="1" eaLnBrk="1" hangingPunct="1">
              <a:buClr>
                <a:schemeClr val="accent2"/>
              </a:buClr>
            </a:pPr>
            <a:r>
              <a:rPr lang="en-US" b="1" dirty="0"/>
              <a:t>State counterparts</a:t>
            </a:r>
            <a:endParaRPr lang="en-US" dirty="0"/>
          </a:p>
        </p:txBody>
      </p:sp>
      <p:sp>
        <p:nvSpPr>
          <p:cNvPr id="3" name="Title 2"/>
          <p:cNvSpPr>
            <a:spLocks noGrp="1"/>
          </p:cNvSpPr>
          <p:nvPr>
            <p:ph type="title"/>
          </p:nvPr>
        </p:nvSpPr>
        <p:spPr/>
        <p:txBody>
          <a:bodyPr>
            <a:normAutofit/>
          </a:bodyPr>
          <a:lstStyle/>
          <a:p>
            <a:pPr algn="ctr">
              <a:defRPr/>
            </a:pPr>
            <a:r>
              <a:rPr lang="en-US" dirty="0">
                <a:solidFill>
                  <a:srgbClr val="443C29"/>
                </a:solidFill>
              </a:rPr>
              <a:t>Statutory Assistance on Federal Contracts</a:t>
            </a:r>
          </a:p>
        </p:txBody>
      </p:sp>
      <p:sp>
        <p:nvSpPr>
          <p:cNvPr id="6" name="TextBox 5">
            <a:extLst>
              <a:ext uri="{FF2B5EF4-FFF2-40B4-BE49-F238E27FC236}">
                <a16:creationId xmlns:a16="http://schemas.microsoft.com/office/drawing/2014/main" id="{9BDE51AA-1BEF-4A79-9EDB-92FFF3C14D9B}"/>
              </a:ext>
            </a:extLst>
          </p:cNvPr>
          <p:cNvSpPr txBox="1"/>
          <p:nvPr/>
        </p:nvSpPr>
        <p:spPr>
          <a:xfrm>
            <a:off x="150812" y="6400800"/>
            <a:ext cx="3200400" cy="338554"/>
          </a:xfrm>
          <a:prstGeom prst="rect">
            <a:avLst/>
          </a:prstGeom>
          <a:noFill/>
        </p:spPr>
        <p:txBody>
          <a:bodyPr wrap="square" rtlCol="0">
            <a:spAutoFit/>
          </a:bodyPr>
          <a:lstStyle/>
          <a:p>
            <a:r>
              <a:rPr lang="en-US" sz="800" dirty="0"/>
              <a:t>© 2018 – 2021 David K. Eckberg, Betts, Patterson &amp; Mines, P.S.</a:t>
            </a:r>
          </a:p>
          <a:p>
            <a:r>
              <a:rPr lang="en-US" sz="800" dirty="0"/>
              <a:t>Disclaimer: Legal information is not legal advice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 calcmode="lin" valueType="num">
                                      <p:cBhvr additive="base">
                                        <p:cTn id="11" dur="5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2">
                                            <p:txEl>
                                              <p:pRg st="0" end="0"/>
                                            </p:txEl>
                                          </p:spTgt>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 calcmode="lin" valueType="num">
                                      <p:cBhvr additive="base">
                                        <p:cTn id="15" dur="500" fill="hold"/>
                                        <p:tgtEl>
                                          <p:spTgt spid="2">
                                            <p:txEl>
                                              <p:pRg st="1" end="1"/>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2">
                                            <p:txEl>
                                              <p:pRg st="1" end="1"/>
                                            </p:txEl>
                                          </p:spTgt>
                                        </p:tgtEl>
                                        <p:attrNameLst>
                                          <p:attrName>ppt_y</p:attrName>
                                        </p:attrNameLst>
                                      </p:cBhvr>
                                      <p:tavLst>
                                        <p:tav tm="0">
                                          <p:val>
                                            <p:strVal val="#ppt_y"/>
                                          </p:val>
                                        </p:tav>
                                        <p:tav tm="100000">
                                          <p:val>
                                            <p:strVal val="#ppt_y"/>
                                          </p:val>
                                        </p:tav>
                                      </p:tavLst>
                                    </p:anim>
                                  </p:childTnLst>
                                </p:cTn>
                              </p:par>
                              <p:par>
                                <p:cTn id="17" presetID="2" presetClass="entr" presetSubtype="2" fill="hold" nodeType="with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ppt_y"/>
                                          </p:val>
                                        </p:tav>
                                        <p:tav tm="100000">
                                          <p:val>
                                            <p:strVal val="#ppt_y"/>
                                          </p:val>
                                        </p:tav>
                                      </p:tavLst>
                                    </p:anim>
                                  </p:childTnLst>
                                </p:cTn>
                              </p:par>
                              <p:par>
                                <p:cTn id="21" presetID="2" presetClass="entr" presetSubtype="2" fill="hold" nodeType="with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 calcmode="lin" valueType="num">
                                      <p:cBhvr additive="base">
                                        <p:cTn id="23" dur="500" fill="hold"/>
                                        <p:tgtEl>
                                          <p:spTgt spid="2">
                                            <p:txEl>
                                              <p:pRg st="3" end="3"/>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2">
                                            <p:txEl>
                                              <p:pRg st="3" end="3"/>
                                            </p:txEl>
                                          </p:spTgt>
                                        </p:tgtEl>
                                        <p:attrNameLst>
                                          <p:attrName>ppt_y</p:attrName>
                                        </p:attrNameLst>
                                      </p:cBhvr>
                                      <p:tavLst>
                                        <p:tav tm="0">
                                          <p:val>
                                            <p:strVal val="#ppt_y"/>
                                          </p:val>
                                        </p:tav>
                                        <p:tav tm="100000">
                                          <p:val>
                                            <p:strVal val="#ppt_y"/>
                                          </p:val>
                                        </p:tav>
                                      </p:tavLst>
                                    </p:anim>
                                  </p:childTnLst>
                                </p:cTn>
                              </p:par>
                              <p:par>
                                <p:cTn id="25" presetID="2" presetClass="entr" presetSubtype="2" fill="hold" nodeType="with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additive="base">
                                        <p:cTn id="27" dur="500" fill="hold"/>
                                        <p:tgtEl>
                                          <p:spTgt spid="2">
                                            <p:txEl>
                                              <p:pRg st="4" end="4"/>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2">
                                            <p:txEl>
                                              <p:pRg st="4" end="4"/>
                                            </p:txEl>
                                          </p:spTgt>
                                        </p:tgtEl>
                                        <p:attrNameLst>
                                          <p:attrName>ppt_y</p:attrName>
                                        </p:attrNameLst>
                                      </p:cBhvr>
                                      <p:tavLst>
                                        <p:tav tm="0">
                                          <p:val>
                                            <p:strVal val="#ppt_y"/>
                                          </p:val>
                                        </p:tav>
                                        <p:tav tm="100000">
                                          <p:val>
                                            <p:strVal val="#ppt_y"/>
                                          </p:val>
                                        </p:tav>
                                      </p:tavLst>
                                    </p:anim>
                                  </p:childTnLst>
                                </p:cTn>
                              </p:par>
                              <p:par>
                                <p:cTn id="29" presetID="2" presetClass="entr" presetSubtype="2" fill="hold" nodeType="with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500" fill="hold"/>
                                        <p:tgtEl>
                                          <p:spTgt spid="2">
                                            <p:txEl>
                                              <p:pRg st="5" end="5"/>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
                                            <p:txEl>
                                              <p:pRg st="5" end="5"/>
                                            </p:txEl>
                                          </p:spTgt>
                                        </p:tgtEl>
                                        <p:attrNameLst>
                                          <p:attrName>ppt_y</p:attrName>
                                        </p:attrNameLst>
                                      </p:cBhvr>
                                      <p:tavLst>
                                        <p:tav tm="0">
                                          <p:val>
                                            <p:strVal val="#ppt_y"/>
                                          </p:val>
                                        </p:tav>
                                        <p:tav tm="100000">
                                          <p:val>
                                            <p:strVal val="#ppt_y"/>
                                          </p:val>
                                        </p:tav>
                                      </p:tavLst>
                                    </p:anim>
                                  </p:childTnLst>
                                </p:cTn>
                              </p:par>
                              <p:par>
                                <p:cTn id="33" presetID="2" presetClass="entr" presetSubtype="2" fill="hold" nodeType="withEffect">
                                  <p:stCondLst>
                                    <p:cond delay="0"/>
                                  </p:stCondLst>
                                  <p:childTnLst>
                                    <p:set>
                                      <p:cBhvr>
                                        <p:cTn id="34" dur="1" fill="hold">
                                          <p:stCondLst>
                                            <p:cond delay="0"/>
                                          </p:stCondLst>
                                        </p:cTn>
                                        <p:tgtEl>
                                          <p:spTgt spid="2">
                                            <p:txEl>
                                              <p:pRg st="6" end="6"/>
                                            </p:txEl>
                                          </p:spTgt>
                                        </p:tgtEl>
                                        <p:attrNameLst>
                                          <p:attrName>style.visibility</p:attrName>
                                        </p:attrNameLst>
                                      </p:cBhvr>
                                      <p:to>
                                        <p:strVal val="visible"/>
                                      </p:to>
                                    </p:set>
                                    <p:anim calcmode="lin" valueType="num">
                                      <p:cBhvr additive="base">
                                        <p:cTn id="35" dur="500" fill="hold"/>
                                        <p:tgtEl>
                                          <p:spTgt spid="2">
                                            <p:txEl>
                                              <p:pRg st="6" end="6"/>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2">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eaLnBrk="1" hangingPunct="1">
              <a:buClr>
                <a:schemeClr val="accent2"/>
              </a:buClr>
            </a:pPr>
            <a:r>
              <a:rPr lang="en-US" b="1" dirty="0"/>
              <a:t>Liberally Construed/Creature of Statute/Varies from State to State</a:t>
            </a:r>
            <a:endParaRPr lang="en-US" dirty="0"/>
          </a:p>
          <a:p>
            <a:pPr eaLnBrk="1" hangingPunct="1">
              <a:buClr>
                <a:schemeClr val="accent2"/>
              </a:buClr>
            </a:pPr>
            <a:r>
              <a:rPr lang="en-US" b="1" dirty="0"/>
              <a:t>Key time periods from last day of work</a:t>
            </a:r>
            <a:endParaRPr lang="en-US" dirty="0"/>
          </a:p>
          <a:p>
            <a:pPr eaLnBrk="1" hangingPunct="1">
              <a:buClr>
                <a:schemeClr val="accent2"/>
              </a:buClr>
            </a:pPr>
            <a:r>
              <a:rPr lang="en-US" b="1" dirty="0"/>
              <a:t>Determining Last Day of work (improper extensions for lien filings)</a:t>
            </a:r>
            <a:endParaRPr lang="en-US" dirty="0"/>
          </a:p>
          <a:p>
            <a:pPr eaLnBrk="1" hangingPunct="1">
              <a:buFont typeface="Wingdings 3" pitchFamily="18" charset="2"/>
              <a:buNone/>
            </a:pPr>
            <a:endParaRPr lang="en-US" dirty="0"/>
          </a:p>
        </p:txBody>
      </p:sp>
      <p:sp>
        <p:nvSpPr>
          <p:cNvPr id="3" name="Title 2"/>
          <p:cNvSpPr>
            <a:spLocks noGrp="1"/>
          </p:cNvSpPr>
          <p:nvPr>
            <p:ph type="title"/>
          </p:nvPr>
        </p:nvSpPr>
        <p:spPr/>
        <p:txBody>
          <a:bodyPr/>
          <a:lstStyle/>
          <a:p>
            <a:pPr algn="ctr">
              <a:defRPr/>
            </a:pPr>
            <a:r>
              <a:rPr lang="en-US" dirty="0">
                <a:solidFill>
                  <a:srgbClr val="443C29"/>
                </a:solidFill>
              </a:rPr>
              <a:t>Liens</a:t>
            </a:r>
          </a:p>
        </p:txBody>
      </p:sp>
      <p:pic>
        <p:nvPicPr>
          <p:cNvPr id="5123" name="Picture 3" descr="C:\Documents and Settings\debbie.ellenwood\Local Settings\Temporary Internet Files\Content.IE5\03VDBK7H\MC900022409[1].wmf"/>
          <p:cNvPicPr>
            <a:picLocks noChangeAspect="1" noChangeArrowheads="1"/>
          </p:cNvPicPr>
          <p:nvPr/>
        </p:nvPicPr>
        <p:blipFill>
          <a:blip r:embed="rId3" cstate="print"/>
          <a:srcRect/>
          <a:stretch>
            <a:fillRect/>
          </a:stretch>
        </p:blipFill>
        <p:spPr bwMode="auto">
          <a:xfrm>
            <a:off x="6856412" y="3654426"/>
            <a:ext cx="2617788" cy="2390775"/>
          </a:xfrm>
          <a:prstGeom prst="rect">
            <a:avLst/>
          </a:prstGeom>
          <a:noFill/>
          <a:ln w="9525">
            <a:noFill/>
            <a:miter lim="800000"/>
            <a:headEnd/>
            <a:tailEnd/>
          </a:ln>
        </p:spPr>
      </p:pic>
      <p:sp>
        <p:nvSpPr>
          <p:cNvPr id="6" name="TextBox 5">
            <a:extLst>
              <a:ext uri="{FF2B5EF4-FFF2-40B4-BE49-F238E27FC236}">
                <a16:creationId xmlns:a16="http://schemas.microsoft.com/office/drawing/2014/main" id="{BBEF6454-449B-4A05-956C-D534BA283B83}"/>
              </a:ext>
            </a:extLst>
          </p:cNvPr>
          <p:cNvSpPr txBox="1"/>
          <p:nvPr/>
        </p:nvSpPr>
        <p:spPr>
          <a:xfrm>
            <a:off x="150812" y="6400800"/>
            <a:ext cx="3200400" cy="338554"/>
          </a:xfrm>
          <a:prstGeom prst="rect">
            <a:avLst/>
          </a:prstGeom>
          <a:noFill/>
        </p:spPr>
        <p:txBody>
          <a:bodyPr wrap="square" rtlCol="0">
            <a:spAutoFit/>
          </a:bodyPr>
          <a:lstStyle/>
          <a:p>
            <a:r>
              <a:rPr lang="en-US" sz="800" dirty="0"/>
              <a:t>© 2018 – 2021 David K. Eckberg, Betts, Patterson &amp; Mines, P.S.</a:t>
            </a:r>
          </a:p>
          <a:p>
            <a:r>
              <a:rPr lang="en-US" sz="800" dirty="0"/>
              <a:t>Disclaimer: Legal information is not legal advice</a:t>
            </a:r>
          </a:p>
        </p:txBody>
      </p:sp>
    </p:spTree>
  </p:cSld>
  <p:clrMapOvr>
    <a:masterClrMapping/>
  </p:clrMapOvr>
  <p:transition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 calcmode="lin" valueType="num">
                                      <p:cBhvr additive="base">
                                        <p:cTn id="11" dur="5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2">
                                            <p:txEl>
                                              <p:pRg st="0" end="0"/>
                                            </p:txEl>
                                          </p:spTgt>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 calcmode="lin" valueType="num">
                                      <p:cBhvr additive="base">
                                        <p:cTn id="15" dur="500" fill="hold"/>
                                        <p:tgtEl>
                                          <p:spTgt spid="2">
                                            <p:txEl>
                                              <p:pRg st="1" end="1"/>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2">
                                            <p:txEl>
                                              <p:pRg st="1" end="1"/>
                                            </p:txEl>
                                          </p:spTgt>
                                        </p:tgtEl>
                                        <p:attrNameLst>
                                          <p:attrName>ppt_y</p:attrName>
                                        </p:attrNameLst>
                                      </p:cBhvr>
                                      <p:tavLst>
                                        <p:tav tm="0">
                                          <p:val>
                                            <p:strVal val="#ppt_y"/>
                                          </p:val>
                                        </p:tav>
                                        <p:tav tm="100000">
                                          <p:val>
                                            <p:strVal val="#ppt_y"/>
                                          </p:val>
                                        </p:tav>
                                      </p:tavLst>
                                    </p:anim>
                                  </p:childTnLst>
                                </p:cTn>
                              </p:par>
                              <p:par>
                                <p:cTn id="17" presetID="2" presetClass="entr" presetSubtype="2" fill="hold" nodeType="with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ppt_y"/>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123"/>
                                        </p:tgtEl>
                                        <p:attrNameLst>
                                          <p:attrName>style.visibility</p:attrName>
                                        </p:attrNameLst>
                                      </p:cBhvr>
                                      <p:to>
                                        <p:strVal val="visible"/>
                                      </p:to>
                                    </p:set>
                                    <p:anim calcmode="lin" valueType="num">
                                      <p:cBhvr additive="base">
                                        <p:cTn id="23" dur="500" fill="hold"/>
                                        <p:tgtEl>
                                          <p:spTgt spid="5123"/>
                                        </p:tgtEl>
                                        <p:attrNameLst>
                                          <p:attrName>ppt_x</p:attrName>
                                        </p:attrNameLst>
                                      </p:cBhvr>
                                      <p:tavLst>
                                        <p:tav tm="0">
                                          <p:val>
                                            <p:strVal val="#ppt_x"/>
                                          </p:val>
                                        </p:tav>
                                        <p:tav tm="100000">
                                          <p:val>
                                            <p:strVal val="#ppt_x"/>
                                          </p:val>
                                        </p:tav>
                                      </p:tavLst>
                                    </p:anim>
                                    <p:anim calcmode="lin" valueType="num">
                                      <p:cBhvr additive="base">
                                        <p:cTn id="24" dur="500" fill="hold"/>
                                        <p:tgtEl>
                                          <p:spTgt spid="51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eaLnBrk="1" hangingPunct="1">
              <a:buClr>
                <a:schemeClr val="accent2"/>
              </a:buClr>
            </a:pPr>
            <a:r>
              <a:rPr lang="en-US" b="1" dirty="0"/>
              <a:t>Notice to Owner requirements</a:t>
            </a:r>
            <a:endParaRPr lang="en-US" dirty="0"/>
          </a:p>
          <a:p>
            <a:pPr eaLnBrk="1" hangingPunct="1">
              <a:buClr>
                <a:schemeClr val="accent2"/>
              </a:buClr>
            </a:pPr>
            <a:r>
              <a:rPr lang="en-US" b="1" dirty="0"/>
              <a:t>Special circumstances for professional services</a:t>
            </a:r>
            <a:endParaRPr lang="en-US" dirty="0"/>
          </a:p>
          <a:p>
            <a:pPr lvl="1" eaLnBrk="1" hangingPunct="1">
              <a:buClr>
                <a:schemeClr val="accent2"/>
              </a:buClr>
            </a:pPr>
            <a:r>
              <a:rPr lang="en-US" b="1" dirty="0"/>
              <a:t>Doing work before obvious construction begins</a:t>
            </a:r>
            <a:endParaRPr lang="en-US" dirty="0"/>
          </a:p>
          <a:p>
            <a:pPr eaLnBrk="1" hangingPunct="1">
              <a:buClr>
                <a:schemeClr val="accent2"/>
              </a:buClr>
            </a:pPr>
            <a:r>
              <a:rPr lang="en-US" b="1" dirty="0"/>
              <a:t>What professional services are covered?</a:t>
            </a:r>
            <a:endParaRPr lang="en-US" dirty="0"/>
          </a:p>
          <a:p>
            <a:pPr eaLnBrk="1" hangingPunct="1">
              <a:buFont typeface="Wingdings 3" pitchFamily="18" charset="2"/>
              <a:buNone/>
            </a:pPr>
            <a:endParaRPr lang="en-US" dirty="0"/>
          </a:p>
        </p:txBody>
      </p:sp>
      <p:sp>
        <p:nvSpPr>
          <p:cNvPr id="3" name="Title 2"/>
          <p:cNvSpPr>
            <a:spLocks noGrp="1"/>
          </p:cNvSpPr>
          <p:nvPr>
            <p:ph type="title"/>
          </p:nvPr>
        </p:nvSpPr>
        <p:spPr/>
        <p:txBody>
          <a:bodyPr/>
          <a:lstStyle/>
          <a:p>
            <a:pPr algn="ctr">
              <a:defRPr/>
            </a:pPr>
            <a:r>
              <a:rPr lang="en-US" dirty="0">
                <a:solidFill>
                  <a:srgbClr val="443C29"/>
                </a:solidFill>
              </a:rPr>
              <a:t>Liens</a:t>
            </a:r>
          </a:p>
        </p:txBody>
      </p:sp>
      <p:sp>
        <p:nvSpPr>
          <p:cNvPr id="6" name="TextBox 5">
            <a:extLst>
              <a:ext uri="{FF2B5EF4-FFF2-40B4-BE49-F238E27FC236}">
                <a16:creationId xmlns:a16="http://schemas.microsoft.com/office/drawing/2014/main" id="{3DFEE3CE-EC7D-417F-8062-F725FA7AE688}"/>
              </a:ext>
            </a:extLst>
          </p:cNvPr>
          <p:cNvSpPr txBox="1"/>
          <p:nvPr/>
        </p:nvSpPr>
        <p:spPr>
          <a:xfrm>
            <a:off x="150812" y="6400800"/>
            <a:ext cx="3200400" cy="338554"/>
          </a:xfrm>
          <a:prstGeom prst="rect">
            <a:avLst/>
          </a:prstGeom>
          <a:noFill/>
        </p:spPr>
        <p:txBody>
          <a:bodyPr wrap="square" rtlCol="0">
            <a:spAutoFit/>
          </a:bodyPr>
          <a:lstStyle/>
          <a:p>
            <a:r>
              <a:rPr lang="en-US" sz="800" dirty="0"/>
              <a:t>© 2018 – 2021 David K. Eckberg, Betts, Patterson &amp; Mines, P.S.</a:t>
            </a:r>
          </a:p>
          <a:p>
            <a:r>
              <a:rPr lang="en-US" sz="800" dirty="0"/>
              <a:t>Disclaimer: Legal information is not legal advice</a:t>
            </a:r>
          </a:p>
        </p:txBody>
      </p:sp>
    </p:spTree>
  </p:cSld>
  <p:clrMapOvr>
    <a:masterClrMapping/>
  </p:clrMapOvr>
  <p:transition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 calcmode="lin" valueType="num">
                                      <p:cBhvr additive="base">
                                        <p:cTn id="11" dur="5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2">
                                            <p:txEl>
                                              <p:pRg st="0" end="0"/>
                                            </p:txEl>
                                          </p:spTgt>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 calcmode="lin" valueType="num">
                                      <p:cBhvr additive="base">
                                        <p:cTn id="15" dur="500" fill="hold"/>
                                        <p:tgtEl>
                                          <p:spTgt spid="2">
                                            <p:txEl>
                                              <p:pRg st="1" end="1"/>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2">
                                            <p:txEl>
                                              <p:pRg st="1" end="1"/>
                                            </p:txEl>
                                          </p:spTgt>
                                        </p:tgtEl>
                                        <p:attrNameLst>
                                          <p:attrName>ppt_y</p:attrName>
                                        </p:attrNameLst>
                                      </p:cBhvr>
                                      <p:tavLst>
                                        <p:tav tm="0">
                                          <p:val>
                                            <p:strVal val="#ppt_y"/>
                                          </p:val>
                                        </p:tav>
                                        <p:tav tm="100000">
                                          <p:val>
                                            <p:strVal val="#ppt_y"/>
                                          </p:val>
                                        </p:tav>
                                      </p:tavLst>
                                    </p:anim>
                                  </p:childTnLst>
                                </p:cTn>
                              </p:par>
                              <p:par>
                                <p:cTn id="17" presetID="2" presetClass="entr" presetSubtype="2" fill="hold" nodeType="with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ppt_y"/>
                                          </p:val>
                                        </p:tav>
                                        <p:tav tm="100000">
                                          <p:val>
                                            <p:strVal val="#ppt_y"/>
                                          </p:val>
                                        </p:tav>
                                      </p:tavLst>
                                    </p:anim>
                                  </p:childTnLst>
                                </p:cTn>
                              </p:par>
                              <p:par>
                                <p:cTn id="21" presetID="2" presetClass="entr" presetSubtype="2" fill="hold" nodeType="with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 calcmode="lin" valueType="num">
                                      <p:cBhvr additive="base">
                                        <p:cTn id="23" dur="500" fill="hold"/>
                                        <p:tgtEl>
                                          <p:spTgt spid="2">
                                            <p:txEl>
                                              <p:pRg st="3" end="3"/>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2">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eaLnBrk="1" hangingPunct="1">
              <a:buClr>
                <a:schemeClr val="accent2"/>
              </a:buClr>
            </a:pPr>
            <a:r>
              <a:rPr lang="en-US" b="1" dirty="0"/>
              <a:t>When to Start Foreclosure of the Lien</a:t>
            </a:r>
            <a:endParaRPr lang="en-US" dirty="0"/>
          </a:p>
          <a:p>
            <a:pPr eaLnBrk="1" hangingPunct="1">
              <a:buClr>
                <a:schemeClr val="accent2"/>
              </a:buClr>
            </a:pPr>
            <a:r>
              <a:rPr lang="en-US" b="1" dirty="0"/>
              <a:t>Priority of Lien Claimants</a:t>
            </a:r>
            <a:endParaRPr lang="en-US" dirty="0"/>
          </a:p>
          <a:p>
            <a:pPr eaLnBrk="1" hangingPunct="1">
              <a:buClr>
                <a:schemeClr val="accent2"/>
              </a:buClr>
            </a:pPr>
            <a:r>
              <a:rPr lang="en-US" b="1" dirty="0"/>
              <a:t>Invalid Liens</a:t>
            </a:r>
            <a:endParaRPr lang="en-US" dirty="0"/>
          </a:p>
        </p:txBody>
      </p:sp>
      <p:sp>
        <p:nvSpPr>
          <p:cNvPr id="3" name="Title 2"/>
          <p:cNvSpPr>
            <a:spLocks noGrp="1"/>
          </p:cNvSpPr>
          <p:nvPr>
            <p:ph type="title"/>
          </p:nvPr>
        </p:nvSpPr>
        <p:spPr/>
        <p:txBody>
          <a:bodyPr/>
          <a:lstStyle/>
          <a:p>
            <a:pPr algn="ctr">
              <a:defRPr/>
            </a:pPr>
            <a:r>
              <a:rPr lang="en-US" dirty="0">
                <a:solidFill>
                  <a:srgbClr val="443C29"/>
                </a:solidFill>
              </a:rPr>
              <a:t>Liens</a:t>
            </a:r>
          </a:p>
        </p:txBody>
      </p:sp>
      <p:pic>
        <p:nvPicPr>
          <p:cNvPr id="5123" name="Picture 3" descr="C:\Documents and Settings\debbie.ellenwood\Local Settings\Temporary Internet Files\Content.IE5\03VDBK7H\MC900022409[1].wmf"/>
          <p:cNvPicPr>
            <a:picLocks noChangeAspect="1" noChangeArrowheads="1"/>
          </p:cNvPicPr>
          <p:nvPr/>
        </p:nvPicPr>
        <p:blipFill>
          <a:blip r:embed="rId3" cstate="print"/>
          <a:srcRect/>
          <a:stretch>
            <a:fillRect/>
          </a:stretch>
        </p:blipFill>
        <p:spPr bwMode="auto">
          <a:xfrm>
            <a:off x="6399212" y="3276600"/>
            <a:ext cx="3048000" cy="2784770"/>
          </a:xfrm>
          <a:prstGeom prst="rect">
            <a:avLst/>
          </a:prstGeom>
          <a:noFill/>
          <a:ln w="9525">
            <a:noFill/>
            <a:miter lim="800000"/>
            <a:headEnd/>
            <a:tailEnd/>
          </a:ln>
        </p:spPr>
      </p:pic>
      <p:sp>
        <p:nvSpPr>
          <p:cNvPr id="6" name="TextBox 5">
            <a:extLst>
              <a:ext uri="{FF2B5EF4-FFF2-40B4-BE49-F238E27FC236}">
                <a16:creationId xmlns:a16="http://schemas.microsoft.com/office/drawing/2014/main" id="{22C9FD4B-85F9-442F-AA67-0D2CBCFE521B}"/>
              </a:ext>
            </a:extLst>
          </p:cNvPr>
          <p:cNvSpPr txBox="1"/>
          <p:nvPr/>
        </p:nvSpPr>
        <p:spPr>
          <a:xfrm>
            <a:off x="150812" y="6400800"/>
            <a:ext cx="3200400" cy="338554"/>
          </a:xfrm>
          <a:prstGeom prst="rect">
            <a:avLst/>
          </a:prstGeom>
          <a:noFill/>
        </p:spPr>
        <p:txBody>
          <a:bodyPr wrap="square" rtlCol="0">
            <a:spAutoFit/>
          </a:bodyPr>
          <a:lstStyle/>
          <a:p>
            <a:r>
              <a:rPr lang="en-US" sz="800" dirty="0"/>
              <a:t>© 2018 – 2021 David K. Eckberg, Betts, Patterson &amp; Mines, P.S.</a:t>
            </a:r>
          </a:p>
          <a:p>
            <a:r>
              <a:rPr lang="en-US" sz="800" dirty="0"/>
              <a:t>Disclaimer: Legal information is not legal advice</a:t>
            </a:r>
          </a:p>
        </p:txBody>
      </p:sp>
    </p:spTree>
  </p:cSld>
  <p:clrMapOvr>
    <a:masterClrMapping/>
  </p:clrMapOvr>
  <p:transition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 calcmode="lin" valueType="num">
                                      <p:cBhvr additive="base">
                                        <p:cTn id="11" dur="5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2">
                                            <p:txEl>
                                              <p:pRg st="0" end="0"/>
                                            </p:txEl>
                                          </p:spTgt>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 calcmode="lin" valueType="num">
                                      <p:cBhvr additive="base">
                                        <p:cTn id="15" dur="500" fill="hold"/>
                                        <p:tgtEl>
                                          <p:spTgt spid="2">
                                            <p:txEl>
                                              <p:pRg st="1" end="1"/>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2">
                                            <p:txEl>
                                              <p:pRg st="1" end="1"/>
                                            </p:txEl>
                                          </p:spTgt>
                                        </p:tgtEl>
                                        <p:attrNameLst>
                                          <p:attrName>ppt_y</p:attrName>
                                        </p:attrNameLst>
                                      </p:cBhvr>
                                      <p:tavLst>
                                        <p:tav tm="0">
                                          <p:val>
                                            <p:strVal val="#ppt_y"/>
                                          </p:val>
                                        </p:tav>
                                        <p:tav tm="100000">
                                          <p:val>
                                            <p:strVal val="#ppt_y"/>
                                          </p:val>
                                        </p:tav>
                                      </p:tavLst>
                                    </p:anim>
                                  </p:childTnLst>
                                </p:cTn>
                              </p:par>
                              <p:par>
                                <p:cTn id="17" presetID="2" presetClass="entr" presetSubtype="2" fill="hold" nodeType="with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ppt_y"/>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123"/>
                                        </p:tgtEl>
                                        <p:attrNameLst>
                                          <p:attrName>style.visibility</p:attrName>
                                        </p:attrNameLst>
                                      </p:cBhvr>
                                      <p:to>
                                        <p:strVal val="visible"/>
                                      </p:to>
                                    </p:set>
                                    <p:anim calcmode="lin" valueType="num">
                                      <p:cBhvr additive="base">
                                        <p:cTn id="23" dur="500" fill="hold"/>
                                        <p:tgtEl>
                                          <p:spTgt spid="5123"/>
                                        </p:tgtEl>
                                        <p:attrNameLst>
                                          <p:attrName>ppt_x</p:attrName>
                                        </p:attrNameLst>
                                      </p:cBhvr>
                                      <p:tavLst>
                                        <p:tav tm="0">
                                          <p:val>
                                            <p:strVal val="#ppt_x"/>
                                          </p:val>
                                        </p:tav>
                                        <p:tav tm="100000">
                                          <p:val>
                                            <p:strVal val="#ppt_x"/>
                                          </p:val>
                                        </p:tav>
                                      </p:tavLst>
                                    </p:anim>
                                    <p:anim calcmode="lin" valueType="num">
                                      <p:cBhvr additive="base">
                                        <p:cTn id="24" dur="500" fill="hold"/>
                                        <p:tgtEl>
                                          <p:spTgt spid="51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D1679091-F0E7-4F2B-982E-D11267E0918C}"/>
              </a:ext>
            </a:extLst>
          </p:cNvPr>
          <p:cNvGraphicFramePr>
            <a:graphicFrameLocks noGrp="1"/>
          </p:cNvGraphicFramePr>
          <p:nvPr>
            <p:ph idx="1"/>
            <p:extLst>
              <p:ext uri="{D42A27DB-BD31-4B8C-83A1-F6EECF244321}">
                <p14:modId xmlns:p14="http://schemas.microsoft.com/office/powerpoint/2010/main" val="1513244041"/>
              </p:ext>
            </p:extLst>
          </p:nvPr>
        </p:nvGraphicFramePr>
        <p:xfrm>
          <a:off x="1979612" y="1981200"/>
          <a:ext cx="8229600" cy="40259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p:cNvSpPr>
            <a:spLocks noGrp="1"/>
          </p:cNvSpPr>
          <p:nvPr>
            <p:ph type="title"/>
          </p:nvPr>
        </p:nvSpPr>
        <p:spPr/>
        <p:txBody>
          <a:bodyPr/>
          <a:lstStyle/>
          <a:p>
            <a:pPr algn="ctr">
              <a:defRPr/>
            </a:pPr>
            <a:r>
              <a:rPr lang="en-US" dirty="0">
                <a:solidFill>
                  <a:schemeClr val="bg2">
                    <a:lumMod val="25000"/>
                  </a:schemeClr>
                </a:solidFill>
              </a:rPr>
              <a:t>Introduction/Overview</a:t>
            </a:r>
          </a:p>
        </p:txBody>
      </p:sp>
      <p:sp>
        <p:nvSpPr>
          <p:cNvPr id="7" name="TextBox 6">
            <a:extLst>
              <a:ext uri="{FF2B5EF4-FFF2-40B4-BE49-F238E27FC236}">
                <a16:creationId xmlns:a16="http://schemas.microsoft.com/office/drawing/2014/main" id="{02F5B7E5-1BAD-4DF4-8AB1-0AEB756CCD7C}"/>
              </a:ext>
            </a:extLst>
          </p:cNvPr>
          <p:cNvSpPr txBox="1"/>
          <p:nvPr/>
        </p:nvSpPr>
        <p:spPr>
          <a:xfrm>
            <a:off x="150812" y="6400800"/>
            <a:ext cx="3200400" cy="338554"/>
          </a:xfrm>
          <a:prstGeom prst="rect">
            <a:avLst/>
          </a:prstGeom>
          <a:noFill/>
        </p:spPr>
        <p:txBody>
          <a:bodyPr wrap="square" rtlCol="0">
            <a:spAutoFit/>
          </a:bodyPr>
          <a:lstStyle/>
          <a:p>
            <a:r>
              <a:rPr lang="en-US" sz="800" dirty="0"/>
              <a:t>© 2018 – 2021 David K. Eckberg, Betts, Patterson &amp; Mines, P.S.</a:t>
            </a:r>
          </a:p>
          <a:p>
            <a:r>
              <a:rPr lang="en-US" sz="800" dirty="0"/>
              <a:t>Disclaimer: Legal information is not legal advice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eaLnBrk="1" hangingPunct="1"/>
            <a:endParaRPr lang="en-US" dirty="0"/>
          </a:p>
          <a:p>
            <a:pPr eaLnBrk="1" hangingPunct="1">
              <a:buClr>
                <a:schemeClr val="accent2"/>
              </a:buClr>
            </a:pPr>
            <a:r>
              <a:rPr lang="en-US" b="1" dirty="0"/>
              <a:t>Monitor A/R</a:t>
            </a:r>
            <a:endParaRPr lang="en-US" dirty="0"/>
          </a:p>
          <a:p>
            <a:pPr eaLnBrk="1" hangingPunct="1">
              <a:buClr>
                <a:schemeClr val="accent2"/>
              </a:buClr>
            </a:pPr>
            <a:r>
              <a:rPr lang="en-US" b="1" dirty="0"/>
              <a:t>Evaluate Security before Foreclosure/ Execution</a:t>
            </a:r>
            <a:endParaRPr lang="en-US" dirty="0"/>
          </a:p>
          <a:p>
            <a:pPr lvl="1" eaLnBrk="1" hangingPunct="1">
              <a:buClr>
                <a:schemeClr val="accent2"/>
              </a:buClr>
            </a:pPr>
            <a:r>
              <a:rPr lang="en-US" b="1" dirty="0"/>
              <a:t>Litigation guarantee (title report) for real property</a:t>
            </a:r>
            <a:endParaRPr lang="en-US" dirty="0"/>
          </a:p>
          <a:p>
            <a:pPr lvl="1" eaLnBrk="1" hangingPunct="1">
              <a:buClr>
                <a:schemeClr val="accent2"/>
              </a:buClr>
            </a:pPr>
            <a:r>
              <a:rPr lang="en-US" b="1" dirty="0"/>
              <a:t>Secretary of State filings for UCC</a:t>
            </a:r>
            <a:endParaRPr lang="en-US" dirty="0"/>
          </a:p>
          <a:p>
            <a:pPr eaLnBrk="1" hangingPunct="1">
              <a:buClr>
                <a:schemeClr val="accent2"/>
              </a:buClr>
            </a:pPr>
            <a:r>
              <a:rPr lang="en-US" b="1" dirty="0"/>
              <a:t>Negotiating Payment</a:t>
            </a:r>
            <a:endParaRPr lang="en-US" dirty="0"/>
          </a:p>
          <a:p>
            <a:pPr lvl="1" eaLnBrk="1" hangingPunct="1">
              <a:buClr>
                <a:schemeClr val="accent2"/>
              </a:buClr>
            </a:pPr>
            <a:r>
              <a:rPr lang="en-US" b="1" dirty="0"/>
              <a:t>Use of promissory notes</a:t>
            </a:r>
            <a:endParaRPr lang="en-US" dirty="0"/>
          </a:p>
          <a:p>
            <a:pPr lvl="1" eaLnBrk="1" hangingPunct="1">
              <a:buClr>
                <a:schemeClr val="accent2"/>
              </a:buClr>
            </a:pPr>
            <a:r>
              <a:rPr lang="en-US" b="1" dirty="0"/>
              <a:t>Discounts</a:t>
            </a:r>
            <a:endParaRPr lang="en-US" dirty="0"/>
          </a:p>
        </p:txBody>
      </p:sp>
      <p:sp>
        <p:nvSpPr>
          <p:cNvPr id="3" name="Title 2"/>
          <p:cNvSpPr>
            <a:spLocks noGrp="1"/>
          </p:cNvSpPr>
          <p:nvPr>
            <p:ph type="title"/>
          </p:nvPr>
        </p:nvSpPr>
        <p:spPr/>
        <p:txBody>
          <a:bodyPr/>
          <a:lstStyle/>
          <a:p>
            <a:pPr algn="ctr">
              <a:defRPr/>
            </a:pPr>
            <a:r>
              <a:rPr lang="en-US" dirty="0">
                <a:solidFill>
                  <a:srgbClr val="443C29"/>
                </a:solidFill>
              </a:rPr>
              <a:t>Post Contract Phase</a:t>
            </a:r>
          </a:p>
        </p:txBody>
      </p:sp>
      <p:sp>
        <p:nvSpPr>
          <p:cNvPr id="6" name="TextBox 5">
            <a:extLst>
              <a:ext uri="{FF2B5EF4-FFF2-40B4-BE49-F238E27FC236}">
                <a16:creationId xmlns:a16="http://schemas.microsoft.com/office/drawing/2014/main" id="{1B473E05-01C2-4CA7-A92A-6952492AD261}"/>
              </a:ext>
            </a:extLst>
          </p:cNvPr>
          <p:cNvSpPr txBox="1"/>
          <p:nvPr/>
        </p:nvSpPr>
        <p:spPr>
          <a:xfrm>
            <a:off x="150812" y="6400800"/>
            <a:ext cx="3200400" cy="338554"/>
          </a:xfrm>
          <a:prstGeom prst="rect">
            <a:avLst/>
          </a:prstGeom>
          <a:noFill/>
        </p:spPr>
        <p:txBody>
          <a:bodyPr wrap="square" rtlCol="0">
            <a:spAutoFit/>
          </a:bodyPr>
          <a:lstStyle/>
          <a:p>
            <a:r>
              <a:rPr lang="en-US" sz="800" dirty="0"/>
              <a:t>© 2018 – 2021 David K. Eckberg, Betts, Patterson &amp; Mines, P.S.</a:t>
            </a:r>
          </a:p>
          <a:p>
            <a:r>
              <a:rPr lang="en-US" sz="800" dirty="0"/>
              <a:t>Disclaimer: Legal information is not legal advice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2" fill="hold" nodeType="with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2" fill="hold" nodeType="with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 calcmode="lin" valueType="num">
                                      <p:cBhvr additive="base">
                                        <p:cTn id="23" dur="500" fill="hold"/>
                                        <p:tgtEl>
                                          <p:spTgt spid="2">
                                            <p:txEl>
                                              <p:pRg st="4" end="4"/>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2">
                                            <p:txEl>
                                              <p:pRg st="4" end="4"/>
                                            </p:txEl>
                                          </p:spTgt>
                                        </p:tgtEl>
                                        <p:attrNameLst>
                                          <p:attrName>ppt_y</p:attrName>
                                        </p:attrNameLst>
                                      </p:cBhvr>
                                      <p:tavLst>
                                        <p:tav tm="0">
                                          <p:val>
                                            <p:strVal val="#ppt_y"/>
                                          </p:val>
                                        </p:tav>
                                        <p:tav tm="100000">
                                          <p:val>
                                            <p:strVal val="#ppt_y"/>
                                          </p:val>
                                        </p:tav>
                                      </p:tavLst>
                                    </p:anim>
                                  </p:childTnLst>
                                </p:cTn>
                              </p:par>
                              <p:par>
                                <p:cTn id="25" presetID="2" presetClass="entr" presetSubtype="2" fill="hold" nodeType="with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 calcmode="lin" valueType="num">
                                      <p:cBhvr additive="base">
                                        <p:cTn id="27" dur="500" fill="hold"/>
                                        <p:tgtEl>
                                          <p:spTgt spid="2">
                                            <p:txEl>
                                              <p:pRg st="5" end="5"/>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2">
                                            <p:txEl>
                                              <p:pRg st="5" end="5"/>
                                            </p:txEl>
                                          </p:spTgt>
                                        </p:tgtEl>
                                        <p:attrNameLst>
                                          <p:attrName>ppt_y</p:attrName>
                                        </p:attrNameLst>
                                      </p:cBhvr>
                                      <p:tavLst>
                                        <p:tav tm="0">
                                          <p:val>
                                            <p:strVal val="#ppt_y"/>
                                          </p:val>
                                        </p:tav>
                                        <p:tav tm="100000">
                                          <p:val>
                                            <p:strVal val="#ppt_y"/>
                                          </p:val>
                                        </p:tav>
                                      </p:tavLst>
                                    </p:anim>
                                  </p:childTnLst>
                                </p:cTn>
                              </p:par>
                              <p:par>
                                <p:cTn id="29" presetID="2" presetClass="entr" presetSubtype="2" fill="hold" nodeType="with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 calcmode="lin" valueType="num">
                                      <p:cBhvr additive="base">
                                        <p:cTn id="31" dur="500" fill="hold"/>
                                        <p:tgtEl>
                                          <p:spTgt spid="2">
                                            <p:txEl>
                                              <p:pRg st="6" end="6"/>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
                                            <p:txEl>
                                              <p:pRg st="6" end="6"/>
                                            </p:txEl>
                                          </p:spTgt>
                                        </p:tgtEl>
                                        <p:attrNameLst>
                                          <p:attrName>ppt_y</p:attrName>
                                        </p:attrNameLst>
                                      </p:cBhvr>
                                      <p:tavLst>
                                        <p:tav tm="0">
                                          <p:val>
                                            <p:strVal val="#ppt_y"/>
                                          </p:val>
                                        </p:tav>
                                        <p:tav tm="100000">
                                          <p:val>
                                            <p:strVal val="#ppt_y"/>
                                          </p:val>
                                        </p:tav>
                                      </p:tavLst>
                                    </p:anim>
                                  </p:childTnLst>
                                </p:cTn>
                              </p:par>
                              <p:par>
                                <p:cTn id="33" presetID="2" presetClass="entr" presetSubtype="2" fill="hold" nodeType="with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anim calcmode="lin" valueType="num">
                                      <p:cBhvr additive="base">
                                        <p:cTn id="35" dur="500" fill="hold"/>
                                        <p:tgtEl>
                                          <p:spTgt spid="2">
                                            <p:txEl>
                                              <p:pRg st="7" end="7"/>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2">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79612" y="1981200"/>
            <a:ext cx="6781800" cy="4025900"/>
          </a:xfrm>
        </p:spPr>
        <p:txBody>
          <a:bodyPr/>
          <a:lstStyle/>
          <a:p>
            <a:pPr eaLnBrk="1" hangingPunct="1">
              <a:buClr>
                <a:schemeClr val="accent2"/>
              </a:buClr>
            </a:pPr>
            <a:r>
              <a:rPr lang="en-US" b="1" dirty="0"/>
              <a:t>Executing on security</a:t>
            </a:r>
            <a:endParaRPr lang="en-US" dirty="0"/>
          </a:p>
          <a:p>
            <a:pPr lvl="1" eaLnBrk="1" hangingPunct="1">
              <a:buClr>
                <a:schemeClr val="accent2"/>
              </a:buClr>
            </a:pPr>
            <a:r>
              <a:rPr lang="en-US" b="1" dirty="0"/>
              <a:t>Lien foreclosure</a:t>
            </a:r>
            <a:endParaRPr lang="en-US" dirty="0"/>
          </a:p>
          <a:p>
            <a:pPr lvl="1" eaLnBrk="1" hangingPunct="1">
              <a:buClr>
                <a:schemeClr val="accent2"/>
              </a:buClr>
            </a:pPr>
            <a:r>
              <a:rPr lang="en-US" b="1" dirty="0"/>
              <a:t>Payment bond civil suit</a:t>
            </a:r>
            <a:endParaRPr lang="en-US" dirty="0"/>
          </a:p>
          <a:p>
            <a:pPr lvl="1" eaLnBrk="1" hangingPunct="1">
              <a:buClr>
                <a:schemeClr val="accent2"/>
              </a:buClr>
            </a:pPr>
            <a:r>
              <a:rPr lang="en-US" b="1" dirty="0"/>
              <a:t>Personal property execution</a:t>
            </a:r>
            <a:endParaRPr lang="en-US" dirty="0"/>
          </a:p>
        </p:txBody>
      </p:sp>
      <p:sp>
        <p:nvSpPr>
          <p:cNvPr id="3" name="Title 2"/>
          <p:cNvSpPr>
            <a:spLocks noGrp="1"/>
          </p:cNvSpPr>
          <p:nvPr>
            <p:ph type="title"/>
          </p:nvPr>
        </p:nvSpPr>
        <p:spPr/>
        <p:txBody>
          <a:bodyPr/>
          <a:lstStyle/>
          <a:p>
            <a:pPr algn="ctr">
              <a:defRPr/>
            </a:pPr>
            <a:r>
              <a:rPr lang="en-US" dirty="0">
                <a:solidFill>
                  <a:srgbClr val="443C29"/>
                </a:solidFill>
              </a:rPr>
              <a:t>Post Contract Phase</a:t>
            </a:r>
          </a:p>
        </p:txBody>
      </p:sp>
      <p:sp>
        <p:nvSpPr>
          <p:cNvPr id="6" name="TextBox 5">
            <a:extLst>
              <a:ext uri="{FF2B5EF4-FFF2-40B4-BE49-F238E27FC236}">
                <a16:creationId xmlns:a16="http://schemas.microsoft.com/office/drawing/2014/main" id="{175BE46F-C536-4546-90CF-8BE1CDAB2330}"/>
              </a:ext>
            </a:extLst>
          </p:cNvPr>
          <p:cNvSpPr txBox="1"/>
          <p:nvPr/>
        </p:nvSpPr>
        <p:spPr>
          <a:xfrm>
            <a:off x="150812" y="6400800"/>
            <a:ext cx="3200400" cy="338554"/>
          </a:xfrm>
          <a:prstGeom prst="rect">
            <a:avLst/>
          </a:prstGeom>
          <a:noFill/>
        </p:spPr>
        <p:txBody>
          <a:bodyPr wrap="square" rtlCol="0">
            <a:spAutoFit/>
          </a:bodyPr>
          <a:lstStyle/>
          <a:p>
            <a:r>
              <a:rPr lang="en-US" sz="800" dirty="0"/>
              <a:t>© 2018 – 2021 David K. Eckberg, Betts, Patterson &amp; Mines, P.S.</a:t>
            </a:r>
          </a:p>
          <a:p>
            <a:r>
              <a:rPr lang="en-US" sz="800" dirty="0"/>
              <a:t>Disclaimer: Legal information is not legal advice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2" fill="hold" nodeType="with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79612" y="1828800"/>
            <a:ext cx="7162800" cy="4178300"/>
          </a:xfrm>
        </p:spPr>
        <p:txBody>
          <a:bodyPr/>
          <a:lstStyle/>
          <a:p>
            <a:pPr eaLnBrk="1" hangingPunct="1"/>
            <a:endParaRPr lang="en-US" dirty="0"/>
          </a:p>
          <a:p>
            <a:pPr eaLnBrk="1" hangingPunct="1">
              <a:buClr>
                <a:schemeClr val="accent2"/>
              </a:buClr>
            </a:pPr>
            <a:r>
              <a:rPr lang="en-US" b="1" dirty="0"/>
              <a:t>Obtaining a Judgment</a:t>
            </a:r>
            <a:endParaRPr lang="en-US" dirty="0"/>
          </a:p>
          <a:p>
            <a:pPr lvl="1" eaLnBrk="1" hangingPunct="1">
              <a:buClr>
                <a:schemeClr val="accent2"/>
              </a:buClr>
            </a:pPr>
            <a:r>
              <a:rPr lang="en-US" b="1" dirty="0"/>
              <a:t>Generally good for 10 years (check state law)</a:t>
            </a:r>
            <a:endParaRPr lang="en-US" dirty="0"/>
          </a:p>
          <a:p>
            <a:pPr eaLnBrk="1" hangingPunct="1">
              <a:buClr>
                <a:schemeClr val="accent2"/>
              </a:buClr>
            </a:pPr>
            <a:r>
              <a:rPr lang="en-US" b="1" dirty="0"/>
              <a:t>Executing on the judgment</a:t>
            </a:r>
            <a:endParaRPr lang="en-US" dirty="0"/>
          </a:p>
          <a:p>
            <a:pPr eaLnBrk="1" hangingPunct="1">
              <a:buClr>
                <a:schemeClr val="accent2"/>
              </a:buClr>
            </a:pPr>
            <a:r>
              <a:rPr lang="en-US" b="1" dirty="0"/>
              <a:t>Bankruptcy cautions</a:t>
            </a:r>
            <a:endParaRPr lang="en-US" dirty="0"/>
          </a:p>
        </p:txBody>
      </p:sp>
      <p:sp>
        <p:nvSpPr>
          <p:cNvPr id="3" name="Title 2"/>
          <p:cNvSpPr>
            <a:spLocks noGrp="1"/>
          </p:cNvSpPr>
          <p:nvPr>
            <p:ph type="title"/>
          </p:nvPr>
        </p:nvSpPr>
        <p:spPr/>
        <p:txBody>
          <a:bodyPr/>
          <a:lstStyle/>
          <a:p>
            <a:pPr algn="ctr">
              <a:defRPr/>
            </a:pPr>
            <a:r>
              <a:rPr lang="en-US" dirty="0">
                <a:solidFill>
                  <a:srgbClr val="443C29"/>
                </a:solidFill>
              </a:rPr>
              <a:t>Post Contract Phase</a:t>
            </a:r>
          </a:p>
        </p:txBody>
      </p:sp>
      <p:sp>
        <p:nvSpPr>
          <p:cNvPr id="6" name="TextBox 5">
            <a:extLst>
              <a:ext uri="{FF2B5EF4-FFF2-40B4-BE49-F238E27FC236}">
                <a16:creationId xmlns:a16="http://schemas.microsoft.com/office/drawing/2014/main" id="{4FF1687A-D419-4957-942A-DCB6645E08CD}"/>
              </a:ext>
            </a:extLst>
          </p:cNvPr>
          <p:cNvSpPr txBox="1"/>
          <p:nvPr/>
        </p:nvSpPr>
        <p:spPr>
          <a:xfrm>
            <a:off x="150812" y="6400800"/>
            <a:ext cx="3200400" cy="338554"/>
          </a:xfrm>
          <a:prstGeom prst="rect">
            <a:avLst/>
          </a:prstGeom>
          <a:noFill/>
        </p:spPr>
        <p:txBody>
          <a:bodyPr wrap="square" rtlCol="0">
            <a:spAutoFit/>
          </a:bodyPr>
          <a:lstStyle/>
          <a:p>
            <a:r>
              <a:rPr lang="en-US" sz="800" dirty="0"/>
              <a:t>© 2018 – 2021 David K. Eckberg, Betts, Patterson &amp; Mines, P.S.</a:t>
            </a:r>
          </a:p>
          <a:p>
            <a:r>
              <a:rPr lang="en-US" sz="800" dirty="0"/>
              <a:t>Disclaimer: Legal information is not legal advice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 calcmode="lin" valueType="num">
                                      <p:cBhvr additive="base">
                                        <p:cTn id="11" dur="500" fill="hold"/>
                                        <p:tgtEl>
                                          <p:spTgt spid="2">
                                            <p:txEl>
                                              <p:pRg st="2" end="2"/>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2">
                                            <p:txEl>
                                              <p:pRg st="2" end="2"/>
                                            </p:txEl>
                                          </p:spTgt>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 calcmode="lin" valueType="num">
                                      <p:cBhvr additive="base">
                                        <p:cTn id="15" dur="500" fill="hold"/>
                                        <p:tgtEl>
                                          <p:spTgt spid="2">
                                            <p:txEl>
                                              <p:pRg st="3" end="3"/>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2">
                                            <p:txEl>
                                              <p:pRg st="3" end="3"/>
                                            </p:txEl>
                                          </p:spTgt>
                                        </p:tgtEl>
                                        <p:attrNameLst>
                                          <p:attrName>ppt_y</p:attrName>
                                        </p:attrNameLst>
                                      </p:cBhvr>
                                      <p:tavLst>
                                        <p:tav tm="0">
                                          <p:val>
                                            <p:strVal val="#ppt_y"/>
                                          </p:val>
                                        </p:tav>
                                        <p:tav tm="100000">
                                          <p:val>
                                            <p:strVal val="#ppt_y"/>
                                          </p:val>
                                        </p:tav>
                                      </p:tavLst>
                                    </p:anim>
                                  </p:childTnLst>
                                </p:cTn>
                              </p:par>
                              <p:par>
                                <p:cTn id="17" presetID="2" presetClass="entr" presetSubtype="2" fill="hold"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441" y="533400"/>
            <a:ext cx="10969943" cy="990600"/>
          </a:xfrm>
        </p:spPr>
        <p:txBody>
          <a:bodyPr anchor="ctr">
            <a:normAutofit/>
          </a:bodyPr>
          <a:lstStyle/>
          <a:p>
            <a:pPr>
              <a:defRPr/>
            </a:pPr>
            <a:r>
              <a:rPr lang="en-US"/>
              <a:t>Litigation Risks</a:t>
            </a:r>
          </a:p>
        </p:txBody>
      </p:sp>
      <p:sp>
        <p:nvSpPr>
          <p:cNvPr id="2" name="Content Placeholder 1"/>
          <p:cNvSpPr>
            <a:spLocks noGrp="1"/>
          </p:cNvSpPr>
          <p:nvPr>
            <p:ph sz="half" idx="1"/>
          </p:nvPr>
        </p:nvSpPr>
        <p:spPr>
          <a:xfrm>
            <a:off x="609441" y="1673352"/>
            <a:ext cx="5383398" cy="4718304"/>
          </a:xfrm>
        </p:spPr>
        <p:txBody>
          <a:bodyPr>
            <a:normAutofit/>
          </a:bodyPr>
          <a:lstStyle/>
          <a:p>
            <a:pPr eaLnBrk="1" hangingPunct="1">
              <a:buClr>
                <a:schemeClr val="accent2"/>
              </a:buClr>
            </a:pPr>
            <a:r>
              <a:rPr lang="en-US" b="1" dirty="0"/>
              <a:t>Whenever a lawsuit is filed to collect on unpaid services, a real risk exists that the client will defend the lawsuit by alleging professional negligence and filing a counterclaim against the plaintiff design professional!!</a:t>
            </a:r>
          </a:p>
          <a:p>
            <a:pPr eaLnBrk="1" hangingPunct="1">
              <a:buFont typeface="Wingdings 3" pitchFamily="18" charset="2"/>
              <a:buNone/>
            </a:pPr>
            <a:endParaRPr lang="en-US" dirty="0"/>
          </a:p>
          <a:p>
            <a:pPr eaLnBrk="1" hangingPunct="1">
              <a:buClr>
                <a:schemeClr val="accent2"/>
              </a:buClr>
            </a:pPr>
            <a:r>
              <a:rPr lang="en-US" b="1" dirty="0"/>
              <a:t>Case Studies</a:t>
            </a:r>
            <a:endParaRPr lang="en-US" dirty="0"/>
          </a:p>
          <a:p>
            <a:pPr eaLnBrk="1" hangingPunct="1">
              <a:buFont typeface="Wingdings 3" pitchFamily="18" charset="2"/>
              <a:buNone/>
            </a:pPr>
            <a:endParaRPr lang="en-US" dirty="0"/>
          </a:p>
        </p:txBody>
      </p:sp>
      <p:pic>
        <p:nvPicPr>
          <p:cNvPr id="6" name="Picture 3" descr="C:\Documents and Settings\debbie.ellenwood\Local Settings\Temporary Internet Files\Content.IE5\03VDBK7H\MC900022409[1].wmf"/>
          <p:cNvPicPr>
            <a:picLocks noChangeAspect="1" noChangeArrowheads="1"/>
          </p:cNvPicPr>
          <p:nvPr/>
        </p:nvPicPr>
        <p:blipFill>
          <a:blip r:embed="rId3" cstate="print"/>
          <a:stretch>
            <a:fillRect/>
          </a:stretch>
        </p:blipFill>
        <p:spPr bwMode="auto">
          <a:xfrm>
            <a:off x="6307794" y="1673352"/>
            <a:ext cx="5159782" cy="4718304"/>
          </a:xfrm>
          <a:prstGeom prst="rect">
            <a:avLst/>
          </a:prstGeom>
          <a:noFill/>
          <a:ln w="9525">
            <a:noFill/>
            <a:miter lim="800000"/>
            <a:headEnd/>
            <a:tailEnd/>
          </a:ln>
        </p:spPr>
      </p:pic>
      <p:sp>
        <p:nvSpPr>
          <p:cNvPr id="7" name="TextBox 6">
            <a:extLst>
              <a:ext uri="{FF2B5EF4-FFF2-40B4-BE49-F238E27FC236}">
                <a16:creationId xmlns:a16="http://schemas.microsoft.com/office/drawing/2014/main" id="{81FAF222-14F4-4071-A4E7-9962A9DC60F6}"/>
              </a:ext>
            </a:extLst>
          </p:cNvPr>
          <p:cNvSpPr txBox="1"/>
          <p:nvPr/>
        </p:nvSpPr>
        <p:spPr>
          <a:xfrm>
            <a:off x="150812" y="6400800"/>
            <a:ext cx="3200400" cy="338554"/>
          </a:xfrm>
          <a:prstGeom prst="rect">
            <a:avLst/>
          </a:prstGeom>
          <a:noFill/>
        </p:spPr>
        <p:txBody>
          <a:bodyPr wrap="square" rtlCol="0">
            <a:spAutoFit/>
          </a:bodyPr>
          <a:lstStyle/>
          <a:p>
            <a:r>
              <a:rPr lang="en-US" sz="800" dirty="0"/>
              <a:t>© 2018 – 2021 David K. Eckberg, Betts, Patterson &amp; Mines, P.S.</a:t>
            </a:r>
          </a:p>
          <a:p>
            <a:r>
              <a:rPr lang="en-US" sz="800" dirty="0"/>
              <a:t>Disclaimer: Legal information is not legal advice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 calcmode="lin" valueType="num">
                                      <p:cBhvr additive="base">
                                        <p:cTn id="11" dur="5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2">
                                            <p:txEl>
                                              <p:pRg st="0" end="0"/>
                                            </p:txEl>
                                          </p:spTgt>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441" y="533400"/>
            <a:ext cx="10969943" cy="990600"/>
          </a:xfrm>
        </p:spPr>
        <p:txBody>
          <a:bodyPr anchor="ctr">
            <a:normAutofit/>
          </a:bodyPr>
          <a:lstStyle/>
          <a:p>
            <a:pPr>
              <a:defRPr/>
            </a:pPr>
            <a:r>
              <a:rPr lang="en-US"/>
              <a:t>Conclusion</a:t>
            </a:r>
          </a:p>
        </p:txBody>
      </p:sp>
      <p:sp>
        <p:nvSpPr>
          <p:cNvPr id="2" name="Content Placeholder 1"/>
          <p:cNvSpPr>
            <a:spLocks noGrp="1"/>
          </p:cNvSpPr>
          <p:nvPr>
            <p:ph sz="half" idx="1"/>
          </p:nvPr>
        </p:nvSpPr>
        <p:spPr>
          <a:xfrm>
            <a:off x="609441" y="1673352"/>
            <a:ext cx="5383398" cy="4718304"/>
          </a:xfrm>
        </p:spPr>
        <p:txBody>
          <a:bodyPr>
            <a:normAutofit/>
          </a:bodyPr>
          <a:lstStyle/>
          <a:p>
            <a:pPr eaLnBrk="1" hangingPunct="1">
              <a:buClr>
                <a:schemeClr val="accent2"/>
              </a:buClr>
            </a:pPr>
            <a:r>
              <a:rPr lang="en-US" b="1" dirty="0"/>
              <a:t>Key Take-</a:t>
            </a:r>
            <a:r>
              <a:rPr lang="en-US" b="1" dirty="0" err="1"/>
              <a:t>Aways</a:t>
            </a:r>
            <a:r>
              <a:rPr lang="en-US" b="1" dirty="0"/>
              <a:t>:</a:t>
            </a:r>
            <a:endParaRPr lang="en-US" dirty="0"/>
          </a:p>
          <a:p>
            <a:pPr lvl="1" eaLnBrk="1" hangingPunct="1">
              <a:buClr>
                <a:schemeClr val="accent2"/>
              </a:buClr>
            </a:pPr>
            <a:r>
              <a:rPr lang="en-US" sz="2800" b="1"/>
              <a:t>1)	 Know your client, the project participants and the project</a:t>
            </a:r>
            <a:endParaRPr lang="en-US" sz="2800"/>
          </a:p>
          <a:p>
            <a:pPr lvl="1" eaLnBrk="1" hangingPunct="1">
              <a:buClr>
                <a:schemeClr val="accent2"/>
              </a:buClr>
            </a:pPr>
            <a:r>
              <a:rPr lang="en-US" sz="2800" b="1"/>
              <a:t>2)	 Negotiate clear payment terms using both swords and carrots</a:t>
            </a:r>
            <a:endParaRPr lang="en-US" sz="2800"/>
          </a:p>
          <a:p>
            <a:pPr lvl="1" eaLnBrk="1" hangingPunct="1">
              <a:buClr>
                <a:schemeClr val="accent2"/>
              </a:buClr>
            </a:pPr>
            <a:r>
              <a:rPr lang="en-US" sz="2800" b="1"/>
              <a:t>3)	 Consider special security arrangements for higher risk jobs</a:t>
            </a:r>
            <a:endParaRPr lang="en-US" sz="2800"/>
          </a:p>
        </p:txBody>
      </p:sp>
      <p:pic>
        <p:nvPicPr>
          <p:cNvPr id="23556" name="Picture 4" descr="C:\Documents and Settings\stephanie.correia\Local Settings\Temporary Internet Files\Content.IE5\H0OX0VYC\MP900316451[1].jpg"/>
          <p:cNvPicPr>
            <a:picLocks noChangeAspect="1" noChangeArrowheads="1"/>
          </p:cNvPicPr>
          <p:nvPr/>
        </p:nvPicPr>
        <p:blipFill>
          <a:blip r:embed="rId3" cstate="print"/>
          <a:stretch>
            <a:fillRect/>
          </a:stretch>
        </p:blipFill>
        <p:spPr bwMode="auto">
          <a:xfrm>
            <a:off x="6195986" y="2202149"/>
            <a:ext cx="5383398" cy="3660710"/>
          </a:xfrm>
          <a:prstGeom prst="rect">
            <a:avLst/>
          </a:prstGeom>
          <a:noFill/>
          <a:ln w="9525">
            <a:noFill/>
            <a:miter lim="800000"/>
            <a:headEnd/>
            <a:tailEnd/>
          </a:ln>
        </p:spPr>
      </p:pic>
      <p:sp>
        <p:nvSpPr>
          <p:cNvPr id="6" name="TextBox 5">
            <a:extLst>
              <a:ext uri="{FF2B5EF4-FFF2-40B4-BE49-F238E27FC236}">
                <a16:creationId xmlns:a16="http://schemas.microsoft.com/office/drawing/2014/main" id="{C9924A19-C033-4746-AD63-C1C1A0208ADA}"/>
              </a:ext>
            </a:extLst>
          </p:cNvPr>
          <p:cNvSpPr txBox="1"/>
          <p:nvPr/>
        </p:nvSpPr>
        <p:spPr>
          <a:xfrm>
            <a:off x="150812" y="6400800"/>
            <a:ext cx="3200400" cy="338554"/>
          </a:xfrm>
          <a:prstGeom prst="rect">
            <a:avLst/>
          </a:prstGeom>
          <a:noFill/>
        </p:spPr>
        <p:txBody>
          <a:bodyPr wrap="square" rtlCol="0">
            <a:spAutoFit/>
          </a:bodyPr>
          <a:lstStyle/>
          <a:p>
            <a:r>
              <a:rPr lang="en-US" sz="800" dirty="0"/>
              <a:t>© 2018 – 2021 David K. Eckberg, Betts, Patterson &amp; Mines, P.S.</a:t>
            </a:r>
          </a:p>
          <a:p>
            <a:r>
              <a:rPr lang="en-US" sz="800" dirty="0"/>
              <a:t>Disclaimer: Legal information is not legal advice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 calcmode="lin" valueType="num">
                                      <p:cBhvr additive="base">
                                        <p:cTn id="11" dur="5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2">
                                            <p:txEl>
                                              <p:pRg st="0" end="0"/>
                                            </p:txEl>
                                          </p:spTgt>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 calcmode="lin" valueType="num">
                                      <p:cBhvr additive="base">
                                        <p:cTn id="15" dur="500" fill="hold"/>
                                        <p:tgtEl>
                                          <p:spTgt spid="2">
                                            <p:txEl>
                                              <p:pRg st="1" end="1"/>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2">
                                            <p:txEl>
                                              <p:pRg st="1" end="1"/>
                                            </p:txEl>
                                          </p:spTgt>
                                        </p:tgtEl>
                                        <p:attrNameLst>
                                          <p:attrName>ppt_y</p:attrName>
                                        </p:attrNameLst>
                                      </p:cBhvr>
                                      <p:tavLst>
                                        <p:tav tm="0">
                                          <p:val>
                                            <p:strVal val="#ppt_y"/>
                                          </p:val>
                                        </p:tav>
                                        <p:tav tm="100000">
                                          <p:val>
                                            <p:strVal val="#ppt_y"/>
                                          </p:val>
                                        </p:tav>
                                      </p:tavLst>
                                    </p:anim>
                                  </p:childTnLst>
                                </p:cTn>
                              </p:par>
                              <p:par>
                                <p:cTn id="17" presetID="2" presetClass="entr" presetSubtype="2" fill="hold" nodeType="with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ppt_y"/>
                                          </p:val>
                                        </p:tav>
                                        <p:tav tm="100000">
                                          <p:val>
                                            <p:strVal val="#ppt_y"/>
                                          </p:val>
                                        </p:tav>
                                      </p:tavLst>
                                    </p:anim>
                                  </p:childTnLst>
                                </p:cTn>
                              </p:par>
                              <p:par>
                                <p:cTn id="21" presetID="2" presetClass="entr" presetSubtype="2" fill="hold" nodeType="with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 calcmode="lin" valueType="num">
                                      <p:cBhvr additive="base">
                                        <p:cTn id="23" dur="500" fill="hold"/>
                                        <p:tgtEl>
                                          <p:spTgt spid="2">
                                            <p:txEl>
                                              <p:pRg st="3" end="3"/>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2">
                                            <p:txEl>
                                              <p:pRg st="3" end="3"/>
                                            </p:txEl>
                                          </p:spTgt>
                                        </p:tgtEl>
                                        <p:attrNameLst>
                                          <p:attrName>ppt_y</p:attrName>
                                        </p:attrNameLst>
                                      </p:cBhvr>
                                      <p:tavLst>
                                        <p:tav tm="0">
                                          <p:val>
                                            <p:strVal val="#ppt_y"/>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3556"/>
                                        </p:tgtEl>
                                        <p:attrNameLst>
                                          <p:attrName>style.visibility</p:attrName>
                                        </p:attrNameLst>
                                      </p:cBhvr>
                                      <p:to>
                                        <p:strVal val="visible"/>
                                      </p:to>
                                    </p:set>
                                    <p:anim calcmode="lin" valueType="num">
                                      <p:cBhvr additive="base">
                                        <p:cTn id="27" dur="500" fill="hold"/>
                                        <p:tgtEl>
                                          <p:spTgt spid="23556"/>
                                        </p:tgtEl>
                                        <p:attrNameLst>
                                          <p:attrName>ppt_x</p:attrName>
                                        </p:attrNameLst>
                                      </p:cBhvr>
                                      <p:tavLst>
                                        <p:tav tm="0">
                                          <p:val>
                                            <p:strVal val="#ppt_x"/>
                                          </p:val>
                                        </p:tav>
                                        <p:tav tm="100000">
                                          <p:val>
                                            <p:strVal val="#ppt_x"/>
                                          </p:val>
                                        </p:tav>
                                      </p:tavLst>
                                    </p:anim>
                                    <p:anim calcmode="lin" valueType="num">
                                      <p:cBhvr additive="base">
                                        <p:cTn id="28" dur="500" fill="hold"/>
                                        <p:tgtEl>
                                          <p:spTgt spid="2355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441" y="533400"/>
            <a:ext cx="10969943" cy="990600"/>
          </a:xfrm>
        </p:spPr>
        <p:txBody>
          <a:bodyPr anchor="ctr">
            <a:normAutofit/>
          </a:bodyPr>
          <a:lstStyle/>
          <a:p>
            <a:pPr>
              <a:defRPr/>
            </a:pPr>
            <a:r>
              <a:rPr lang="en-US"/>
              <a:t>Conclusion</a:t>
            </a:r>
          </a:p>
        </p:txBody>
      </p:sp>
      <p:sp>
        <p:nvSpPr>
          <p:cNvPr id="2" name="Content Placeholder 1"/>
          <p:cNvSpPr>
            <a:spLocks noGrp="1"/>
          </p:cNvSpPr>
          <p:nvPr>
            <p:ph sz="half" idx="1"/>
          </p:nvPr>
        </p:nvSpPr>
        <p:spPr>
          <a:xfrm>
            <a:off x="609441" y="1673352"/>
            <a:ext cx="5383398" cy="4718304"/>
          </a:xfrm>
        </p:spPr>
        <p:txBody>
          <a:bodyPr>
            <a:normAutofit/>
          </a:bodyPr>
          <a:lstStyle/>
          <a:p>
            <a:pPr eaLnBrk="1" hangingPunct="1">
              <a:lnSpc>
                <a:spcPct val="90000"/>
              </a:lnSpc>
              <a:buClr>
                <a:schemeClr val="accent2"/>
              </a:buClr>
            </a:pPr>
            <a:r>
              <a:rPr lang="en-US" b="1"/>
              <a:t>Key Take-Aways:</a:t>
            </a:r>
            <a:endParaRPr lang="en-US"/>
          </a:p>
          <a:p>
            <a:pPr lvl="1" eaLnBrk="1" hangingPunct="1">
              <a:lnSpc>
                <a:spcPct val="90000"/>
              </a:lnSpc>
              <a:buClr>
                <a:schemeClr val="accent2"/>
              </a:buClr>
            </a:pPr>
            <a:r>
              <a:rPr lang="en-US" sz="2800" b="1"/>
              <a:t>4)	 Know the Prompt Payment and Miller Act requirements for your federal  jobs</a:t>
            </a:r>
            <a:endParaRPr lang="en-US" sz="2800"/>
          </a:p>
          <a:p>
            <a:pPr lvl="1" eaLnBrk="1" hangingPunct="1">
              <a:lnSpc>
                <a:spcPct val="90000"/>
              </a:lnSpc>
              <a:buClr>
                <a:schemeClr val="accent2"/>
              </a:buClr>
            </a:pPr>
            <a:r>
              <a:rPr lang="en-US" sz="2800" b="1"/>
              <a:t>5)	 Maintain an internal procedure for lien timelines and decisions</a:t>
            </a:r>
            <a:endParaRPr lang="en-US" sz="2800"/>
          </a:p>
          <a:p>
            <a:pPr lvl="1" eaLnBrk="1" hangingPunct="1">
              <a:lnSpc>
                <a:spcPct val="90000"/>
              </a:lnSpc>
              <a:buClr>
                <a:schemeClr val="accent2"/>
              </a:buClr>
            </a:pPr>
            <a:r>
              <a:rPr lang="en-US" sz="2800" b="1"/>
              <a:t>6) Make sure decision to file a lawsuit is an informed decision</a:t>
            </a:r>
            <a:endParaRPr lang="en-US" sz="2800"/>
          </a:p>
        </p:txBody>
      </p:sp>
      <p:sp>
        <p:nvSpPr>
          <p:cNvPr id="8" name="Content Placeholder 3">
            <a:extLst>
              <a:ext uri="{FF2B5EF4-FFF2-40B4-BE49-F238E27FC236}">
                <a16:creationId xmlns:a16="http://schemas.microsoft.com/office/drawing/2014/main" id="{3FC02AAB-C5AD-44B7-92D2-25A6C9FA2BB4}"/>
              </a:ext>
            </a:extLst>
          </p:cNvPr>
          <p:cNvSpPr>
            <a:spLocks noGrp="1"/>
          </p:cNvSpPr>
          <p:nvPr>
            <p:ph sz="half" idx="2"/>
          </p:nvPr>
        </p:nvSpPr>
        <p:spPr>
          <a:xfrm>
            <a:off x="6195986" y="1673352"/>
            <a:ext cx="5383398" cy="4718304"/>
          </a:xfrm>
        </p:spPr>
        <p:txBody>
          <a:bodyPr/>
          <a:lstStyle/>
          <a:p>
            <a:endParaRPr lang="en-US"/>
          </a:p>
        </p:txBody>
      </p:sp>
      <p:sp>
        <p:nvSpPr>
          <p:cNvPr id="6" name="TextBox 5">
            <a:extLst>
              <a:ext uri="{FF2B5EF4-FFF2-40B4-BE49-F238E27FC236}">
                <a16:creationId xmlns:a16="http://schemas.microsoft.com/office/drawing/2014/main" id="{5868621C-F05A-41D2-89CB-D4B9A6B78070}"/>
              </a:ext>
            </a:extLst>
          </p:cNvPr>
          <p:cNvSpPr txBox="1"/>
          <p:nvPr/>
        </p:nvSpPr>
        <p:spPr>
          <a:xfrm>
            <a:off x="150812" y="6400800"/>
            <a:ext cx="3200400" cy="338554"/>
          </a:xfrm>
          <a:prstGeom prst="rect">
            <a:avLst/>
          </a:prstGeom>
          <a:noFill/>
        </p:spPr>
        <p:txBody>
          <a:bodyPr wrap="square" rtlCol="0">
            <a:spAutoFit/>
          </a:bodyPr>
          <a:lstStyle/>
          <a:p>
            <a:r>
              <a:rPr lang="en-US" sz="800" dirty="0"/>
              <a:t>© 2018 – 2021 David K. Eckberg, Betts, Patterson &amp; Mines, P.S.</a:t>
            </a:r>
          </a:p>
          <a:p>
            <a:r>
              <a:rPr lang="en-US" sz="800" dirty="0"/>
              <a:t>Disclaimer: Legal information is not legal advice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 calcmode="lin" valueType="num">
                                      <p:cBhvr additive="base">
                                        <p:cTn id="11" dur="5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2">
                                            <p:txEl>
                                              <p:pRg st="0" end="0"/>
                                            </p:txEl>
                                          </p:spTgt>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 calcmode="lin" valueType="num">
                                      <p:cBhvr additive="base">
                                        <p:cTn id="15" dur="500" fill="hold"/>
                                        <p:tgtEl>
                                          <p:spTgt spid="2">
                                            <p:txEl>
                                              <p:pRg st="1" end="1"/>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2">
                                            <p:txEl>
                                              <p:pRg st="1" end="1"/>
                                            </p:txEl>
                                          </p:spTgt>
                                        </p:tgtEl>
                                        <p:attrNameLst>
                                          <p:attrName>ppt_y</p:attrName>
                                        </p:attrNameLst>
                                      </p:cBhvr>
                                      <p:tavLst>
                                        <p:tav tm="0">
                                          <p:val>
                                            <p:strVal val="#ppt_y"/>
                                          </p:val>
                                        </p:tav>
                                        <p:tav tm="100000">
                                          <p:val>
                                            <p:strVal val="#ppt_y"/>
                                          </p:val>
                                        </p:tav>
                                      </p:tavLst>
                                    </p:anim>
                                  </p:childTnLst>
                                </p:cTn>
                              </p:par>
                              <p:par>
                                <p:cTn id="17" presetID="2" presetClass="entr" presetSubtype="2" fill="hold" nodeType="with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ppt_y"/>
                                          </p:val>
                                        </p:tav>
                                        <p:tav tm="100000">
                                          <p:val>
                                            <p:strVal val="#ppt_y"/>
                                          </p:val>
                                        </p:tav>
                                      </p:tavLst>
                                    </p:anim>
                                  </p:childTnLst>
                                </p:cTn>
                              </p:par>
                              <p:par>
                                <p:cTn id="21" presetID="2" presetClass="entr" presetSubtype="2" fill="hold" nodeType="with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 calcmode="lin" valueType="num">
                                      <p:cBhvr additive="base">
                                        <p:cTn id="23" dur="500" fill="hold"/>
                                        <p:tgtEl>
                                          <p:spTgt spid="2">
                                            <p:txEl>
                                              <p:pRg st="3" end="3"/>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2">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15912" b="20063"/>
          <a:stretch/>
        </p:blipFill>
        <p:spPr bwMode="auto">
          <a:xfrm>
            <a:off x="4189412" y="581023"/>
            <a:ext cx="5087938" cy="3257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xfrm>
            <a:off x="402429" y="3962400"/>
            <a:ext cx="11430000" cy="2209800"/>
          </a:xfrm>
        </p:spPr>
        <p:txBody>
          <a:bodyPr>
            <a:normAutofit/>
          </a:bodyPr>
          <a:lstStyle/>
          <a:p>
            <a:pPr marL="0" indent="0">
              <a:buNone/>
            </a:pPr>
            <a:endParaRPr lang="en-US" dirty="0"/>
          </a:p>
          <a:p>
            <a:pPr marL="0" indent="0" algn="ctr">
              <a:buNone/>
            </a:pPr>
            <a:r>
              <a:rPr lang="en-US" sz="2000" dirty="0"/>
              <a:t>One Convention Place, 701 Pike Street, Suite 1400, Seattle, WA 98101</a:t>
            </a:r>
          </a:p>
        </p:txBody>
      </p:sp>
      <p:sp>
        <p:nvSpPr>
          <p:cNvPr id="4" name="TextBox 3">
            <a:extLst>
              <a:ext uri="{FF2B5EF4-FFF2-40B4-BE49-F238E27FC236}">
                <a16:creationId xmlns:a16="http://schemas.microsoft.com/office/drawing/2014/main" id="{3027B825-B957-4917-BCAF-D72D97DB5F5F}"/>
              </a:ext>
            </a:extLst>
          </p:cNvPr>
          <p:cNvSpPr txBox="1"/>
          <p:nvPr/>
        </p:nvSpPr>
        <p:spPr>
          <a:xfrm>
            <a:off x="150812" y="6400800"/>
            <a:ext cx="3200400" cy="338554"/>
          </a:xfrm>
          <a:prstGeom prst="rect">
            <a:avLst/>
          </a:prstGeom>
          <a:noFill/>
        </p:spPr>
        <p:txBody>
          <a:bodyPr wrap="square" rtlCol="0">
            <a:spAutoFit/>
          </a:bodyPr>
          <a:lstStyle/>
          <a:p>
            <a:r>
              <a:rPr lang="en-US" sz="800" dirty="0"/>
              <a:t>© 2018 – 2021 David K. Eckberg, Betts, Patterson &amp; Mines, P.S.</a:t>
            </a:r>
          </a:p>
          <a:p>
            <a:r>
              <a:rPr lang="en-US" sz="800" dirty="0"/>
              <a:t>Disclaimer: Legal information is not legal advice</a:t>
            </a:r>
          </a:p>
        </p:txBody>
      </p:sp>
    </p:spTree>
    <p:extLst>
      <p:ext uri="{BB962C8B-B14F-4D97-AF65-F5344CB8AC3E}">
        <p14:creationId xmlns:p14="http://schemas.microsoft.com/office/powerpoint/2010/main" val="6399316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441" y="533400"/>
            <a:ext cx="10969943" cy="990600"/>
          </a:xfrm>
        </p:spPr>
        <p:txBody>
          <a:bodyPr anchor="ctr">
            <a:normAutofit/>
          </a:bodyPr>
          <a:lstStyle/>
          <a:p>
            <a:pPr>
              <a:defRPr/>
            </a:pPr>
            <a:r>
              <a:rPr lang="en-US"/>
              <a:t>Pre-Contract Phase</a:t>
            </a:r>
          </a:p>
        </p:txBody>
      </p:sp>
      <p:sp>
        <p:nvSpPr>
          <p:cNvPr id="2" name="Content Placeholder 1"/>
          <p:cNvSpPr>
            <a:spLocks noGrp="1"/>
          </p:cNvSpPr>
          <p:nvPr>
            <p:ph sz="half" idx="1"/>
          </p:nvPr>
        </p:nvSpPr>
        <p:spPr>
          <a:xfrm>
            <a:off x="609441" y="1673352"/>
            <a:ext cx="5383398" cy="4718304"/>
          </a:xfrm>
        </p:spPr>
        <p:txBody>
          <a:bodyPr>
            <a:normAutofit/>
          </a:bodyPr>
          <a:lstStyle/>
          <a:p>
            <a:pPr eaLnBrk="1" hangingPunct="1">
              <a:buClr>
                <a:schemeClr val="accent2"/>
              </a:buClr>
            </a:pPr>
            <a:r>
              <a:rPr lang="en-US" b="1" dirty="0"/>
              <a:t>Due Diligence Client Investigation</a:t>
            </a:r>
            <a:endParaRPr lang="en-US" dirty="0"/>
          </a:p>
          <a:p>
            <a:pPr lvl="1" eaLnBrk="1" hangingPunct="1">
              <a:buClr>
                <a:schemeClr val="accent2"/>
              </a:buClr>
            </a:pPr>
            <a:r>
              <a:rPr lang="en-US" sz="2800" b="1"/>
              <a:t>Dunn &amp; Bradstreet</a:t>
            </a:r>
            <a:endParaRPr lang="en-US" sz="2800"/>
          </a:p>
          <a:p>
            <a:pPr lvl="1" eaLnBrk="1" hangingPunct="1">
              <a:buClr>
                <a:schemeClr val="accent2"/>
              </a:buClr>
            </a:pPr>
            <a:r>
              <a:rPr lang="en-US" sz="2800" b="1" err="1"/>
              <a:t>Courtlink</a:t>
            </a:r>
            <a:r>
              <a:rPr lang="en-US" sz="2800" b="1"/>
              <a:t> Search</a:t>
            </a:r>
            <a:endParaRPr lang="en-US" sz="2800"/>
          </a:p>
          <a:p>
            <a:pPr lvl="1" eaLnBrk="1" hangingPunct="1">
              <a:buClr>
                <a:schemeClr val="accent2"/>
              </a:buClr>
            </a:pPr>
            <a:r>
              <a:rPr lang="en-US" sz="2800" b="1"/>
              <a:t>What is the Contracting Entity?</a:t>
            </a:r>
            <a:endParaRPr lang="en-US" sz="2800"/>
          </a:p>
          <a:p>
            <a:pPr lvl="1" eaLnBrk="1" hangingPunct="1">
              <a:buClr>
                <a:schemeClr val="accent2"/>
              </a:buClr>
            </a:pPr>
            <a:r>
              <a:rPr lang="en-US" sz="2800" b="1"/>
              <a:t>Proof of Financial Solvency</a:t>
            </a:r>
          </a:p>
        </p:txBody>
      </p:sp>
      <p:pic>
        <p:nvPicPr>
          <p:cNvPr id="1026" name="Picture 2" descr="C:\Documents and Settings\stephanie.correia\Local Settings\Temporary Internet Files\Content.IE5\8FA4D33O\MC900053613[1].wmf"/>
          <p:cNvPicPr>
            <a:picLocks noChangeAspect="1" noChangeArrowheads="1"/>
          </p:cNvPicPr>
          <p:nvPr/>
        </p:nvPicPr>
        <p:blipFill>
          <a:blip r:embed="rId3" cstate="print"/>
          <a:stretch>
            <a:fillRect/>
          </a:stretch>
        </p:blipFill>
        <p:spPr bwMode="auto">
          <a:xfrm>
            <a:off x="7168516" y="1673352"/>
            <a:ext cx="3438338" cy="4718304"/>
          </a:xfrm>
          <a:prstGeom prst="rect">
            <a:avLst/>
          </a:prstGeom>
          <a:noFill/>
          <a:ln w="9525">
            <a:noFill/>
            <a:miter lim="800000"/>
            <a:headEnd/>
            <a:tailEnd/>
          </a:ln>
        </p:spPr>
      </p:pic>
      <p:sp>
        <p:nvSpPr>
          <p:cNvPr id="6" name="TextBox 5">
            <a:extLst>
              <a:ext uri="{FF2B5EF4-FFF2-40B4-BE49-F238E27FC236}">
                <a16:creationId xmlns:a16="http://schemas.microsoft.com/office/drawing/2014/main" id="{25294635-4EB8-4AF8-BD08-50AC5F4BC76E}"/>
              </a:ext>
            </a:extLst>
          </p:cNvPr>
          <p:cNvSpPr txBox="1"/>
          <p:nvPr/>
        </p:nvSpPr>
        <p:spPr>
          <a:xfrm>
            <a:off x="150812" y="6400800"/>
            <a:ext cx="3200400" cy="338554"/>
          </a:xfrm>
          <a:prstGeom prst="rect">
            <a:avLst/>
          </a:prstGeom>
          <a:noFill/>
        </p:spPr>
        <p:txBody>
          <a:bodyPr wrap="square" rtlCol="0">
            <a:spAutoFit/>
          </a:bodyPr>
          <a:lstStyle/>
          <a:p>
            <a:r>
              <a:rPr lang="en-US" sz="800" dirty="0"/>
              <a:t>© 2018 – 2021 David K. Eckberg, Betts, Patterson &amp; Mines, P.S.</a:t>
            </a:r>
          </a:p>
          <a:p>
            <a:r>
              <a:rPr lang="en-US" sz="800" dirty="0"/>
              <a:t>Disclaimer: Legal information is not legal advice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 calcmode="lin" valueType="num">
                                      <p:cBhvr additive="base">
                                        <p:cTn id="11" dur="5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2">
                                            <p:txEl>
                                              <p:pRg st="0" end="0"/>
                                            </p:txEl>
                                          </p:spTgt>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 calcmode="lin" valueType="num">
                                      <p:cBhvr additive="base">
                                        <p:cTn id="15" dur="500" fill="hold"/>
                                        <p:tgtEl>
                                          <p:spTgt spid="2">
                                            <p:txEl>
                                              <p:pRg st="1" end="1"/>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2">
                                            <p:txEl>
                                              <p:pRg st="1" end="1"/>
                                            </p:txEl>
                                          </p:spTgt>
                                        </p:tgtEl>
                                        <p:attrNameLst>
                                          <p:attrName>ppt_y</p:attrName>
                                        </p:attrNameLst>
                                      </p:cBhvr>
                                      <p:tavLst>
                                        <p:tav tm="0">
                                          <p:val>
                                            <p:strVal val="#ppt_y"/>
                                          </p:val>
                                        </p:tav>
                                        <p:tav tm="100000">
                                          <p:val>
                                            <p:strVal val="#ppt_y"/>
                                          </p:val>
                                        </p:tav>
                                      </p:tavLst>
                                    </p:anim>
                                  </p:childTnLst>
                                </p:cTn>
                              </p:par>
                              <p:par>
                                <p:cTn id="17" presetID="2" presetClass="entr" presetSubtype="2" fill="hold" nodeType="with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ppt_y"/>
                                          </p:val>
                                        </p:tav>
                                        <p:tav tm="100000">
                                          <p:val>
                                            <p:strVal val="#ppt_y"/>
                                          </p:val>
                                        </p:tav>
                                      </p:tavLst>
                                    </p:anim>
                                  </p:childTnLst>
                                </p:cTn>
                              </p:par>
                              <p:par>
                                <p:cTn id="21" presetID="2" presetClass="entr" presetSubtype="2" fill="hold" nodeType="with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 calcmode="lin" valueType="num">
                                      <p:cBhvr additive="base">
                                        <p:cTn id="23" dur="500" fill="hold"/>
                                        <p:tgtEl>
                                          <p:spTgt spid="2">
                                            <p:txEl>
                                              <p:pRg st="3" end="3"/>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2">
                                            <p:txEl>
                                              <p:pRg st="3" end="3"/>
                                            </p:txEl>
                                          </p:spTgt>
                                        </p:tgtEl>
                                        <p:attrNameLst>
                                          <p:attrName>ppt_y</p:attrName>
                                        </p:attrNameLst>
                                      </p:cBhvr>
                                      <p:tavLst>
                                        <p:tav tm="0">
                                          <p:val>
                                            <p:strVal val="#ppt_y"/>
                                          </p:val>
                                        </p:tav>
                                        <p:tav tm="100000">
                                          <p:val>
                                            <p:strVal val="#ppt_y"/>
                                          </p:val>
                                        </p:tav>
                                      </p:tavLst>
                                    </p:anim>
                                  </p:childTnLst>
                                </p:cTn>
                              </p:par>
                              <p:par>
                                <p:cTn id="25" presetID="2" presetClass="entr" presetSubtype="2" fill="hold" nodeType="with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additive="base">
                                        <p:cTn id="27" dur="500" fill="hold"/>
                                        <p:tgtEl>
                                          <p:spTgt spid="2">
                                            <p:txEl>
                                              <p:pRg st="4" end="4"/>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2">
                                            <p:txEl>
                                              <p:pRg st="4" end="4"/>
                                            </p:txEl>
                                          </p:spTgt>
                                        </p:tgtEl>
                                        <p:attrNameLst>
                                          <p:attrName>ppt_y</p:attrName>
                                        </p:attrNameLst>
                                      </p:cBhvr>
                                      <p:tavLst>
                                        <p:tav tm="0">
                                          <p:val>
                                            <p:strVal val="#ppt_y"/>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026"/>
                                        </p:tgtEl>
                                        <p:attrNameLst>
                                          <p:attrName>style.visibility</p:attrName>
                                        </p:attrNameLst>
                                      </p:cBhvr>
                                      <p:to>
                                        <p:strVal val="visible"/>
                                      </p:to>
                                    </p:set>
                                    <p:anim calcmode="lin" valueType="num">
                                      <p:cBhvr additive="base">
                                        <p:cTn id="31" dur="500" fill="hold"/>
                                        <p:tgtEl>
                                          <p:spTgt spid="1026"/>
                                        </p:tgtEl>
                                        <p:attrNameLst>
                                          <p:attrName>ppt_x</p:attrName>
                                        </p:attrNameLst>
                                      </p:cBhvr>
                                      <p:tavLst>
                                        <p:tav tm="0">
                                          <p:val>
                                            <p:strVal val="#ppt_x"/>
                                          </p:val>
                                        </p:tav>
                                        <p:tav tm="100000">
                                          <p:val>
                                            <p:strVal val="#ppt_x"/>
                                          </p:val>
                                        </p:tav>
                                      </p:tavLst>
                                    </p:anim>
                                    <p:anim calcmode="lin" valueType="num">
                                      <p:cBhvr additive="base">
                                        <p:cTn id="32"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441" y="533400"/>
            <a:ext cx="10969943" cy="990600"/>
          </a:xfrm>
        </p:spPr>
        <p:txBody>
          <a:bodyPr anchor="ctr">
            <a:normAutofit/>
          </a:bodyPr>
          <a:lstStyle/>
          <a:p>
            <a:pPr>
              <a:defRPr/>
            </a:pPr>
            <a:r>
              <a:rPr lang="en-US"/>
              <a:t>Pre-Contract Phase</a:t>
            </a:r>
          </a:p>
        </p:txBody>
      </p:sp>
      <p:sp>
        <p:nvSpPr>
          <p:cNvPr id="2" name="Content Placeholder 1"/>
          <p:cNvSpPr>
            <a:spLocks noGrp="1"/>
          </p:cNvSpPr>
          <p:nvPr>
            <p:ph sz="half" idx="1"/>
          </p:nvPr>
        </p:nvSpPr>
        <p:spPr>
          <a:xfrm>
            <a:off x="609441" y="1673352"/>
            <a:ext cx="5383398" cy="4718304"/>
          </a:xfrm>
        </p:spPr>
        <p:txBody>
          <a:bodyPr>
            <a:normAutofit/>
          </a:bodyPr>
          <a:lstStyle/>
          <a:p>
            <a:pPr eaLnBrk="1" hangingPunct="1">
              <a:buClr>
                <a:schemeClr val="accent2"/>
              </a:buClr>
            </a:pPr>
            <a:r>
              <a:rPr lang="en-US" b="1" dirty="0"/>
              <a:t>Due Diligence Project Investigation</a:t>
            </a:r>
            <a:endParaRPr lang="en-US" dirty="0"/>
          </a:p>
          <a:p>
            <a:pPr lvl="1" eaLnBrk="1" hangingPunct="1">
              <a:buClr>
                <a:schemeClr val="accent2"/>
              </a:buClr>
            </a:pPr>
            <a:r>
              <a:rPr lang="en-US" sz="2800" b="1"/>
              <a:t>Likelihood of completion/success</a:t>
            </a:r>
            <a:endParaRPr lang="en-US" sz="2800"/>
          </a:p>
          <a:p>
            <a:pPr lvl="1" eaLnBrk="1" hangingPunct="1">
              <a:buClr>
                <a:schemeClr val="accent2"/>
              </a:buClr>
            </a:pPr>
            <a:r>
              <a:rPr lang="en-US" sz="2800" b="1"/>
              <a:t>Funding</a:t>
            </a:r>
            <a:endParaRPr lang="en-US" sz="2800"/>
          </a:p>
          <a:p>
            <a:pPr lvl="1" eaLnBrk="1" hangingPunct="1">
              <a:buClr>
                <a:schemeClr val="accent2"/>
              </a:buClr>
            </a:pPr>
            <a:r>
              <a:rPr lang="en-US" sz="2800" b="1"/>
              <a:t>Other Players</a:t>
            </a:r>
            <a:endParaRPr lang="en-US" sz="2800"/>
          </a:p>
          <a:p>
            <a:pPr eaLnBrk="1" hangingPunct="1"/>
            <a:endParaRPr lang="en-US" dirty="0"/>
          </a:p>
        </p:txBody>
      </p:sp>
      <p:pic>
        <p:nvPicPr>
          <p:cNvPr id="6" name="Content Placeholder 5" descr="A magnifying glass on a table&#10;&#10;Description automatically generated with low confidence">
            <a:extLst>
              <a:ext uri="{FF2B5EF4-FFF2-40B4-BE49-F238E27FC236}">
                <a16:creationId xmlns:a16="http://schemas.microsoft.com/office/drawing/2014/main" id="{658181E4-8E0D-4EB2-98B0-A9A08B8086ED}"/>
              </a:ext>
            </a:extLst>
          </p:cNvPr>
          <p:cNvPicPr>
            <a:picLocks noGrp="1" noChangeAspect="1"/>
          </p:cNvPicPr>
          <p:nvPr>
            <p:ph sz="half" idx="2"/>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6627812" y="1707974"/>
            <a:ext cx="4198378" cy="2558131"/>
          </a:xfrm>
        </p:spPr>
      </p:pic>
      <p:sp>
        <p:nvSpPr>
          <p:cNvPr id="7" name="TextBox 6">
            <a:extLst>
              <a:ext uri="{FF2B5EF4-FFF2-40B4-BE49-F238E27FC236}">
                <a16:creationId xmlns:a16="http://schemas.microsoft.com/office/drawing/2014/main" id="{E9F51143-2FA7-4EE9-9131-3562639745B7}"/>
              </a:ext>
            </a:extLst>
          </p:cNvPr>
          <p:cNvSpPr txBox="1"/>
          <p:nvPr/>
        </p:nvSpPr>
        <p:spPr>
          <a:xfrm>
            <a:off x="6551613" y="4419600"/>
            <a:ext cx="1828800" cy="369332"/>
          </a:xfrm>
          <a:prstGeom prst="rect">
            <a:avLst/>
          </a:prstGeom>
          <a:noFill/>
        </p:spPr>
        <p:txBody>
          <a:bodyPr wrap="square" rtlCol="0">
            <a:spAutoFit/>
          </a:bodyPr>
          <a:lstStyle/>
          <a:p>
            <a:r>
              <a:rPr lang="en-US" sz="900" dirty="0">
                <a:hlinkClick r:id="rId4" tooltip="https://grandjurytarget.com/2019/09/26/how-an-oig-investigation-becomes-a-criminal-investigation/"/>
              </a:rPr>
              <a:t>This Photo</a:t>
            </a:r>
            <a:r>
              <a:rPr lang="en-US" sz="900" dirty="0"/>
              <a:t> by Unknown Author is licensed under </a:t>
            </a:r>
            <a:r>
              <a:rPr lang="en-US" sz="900" dirty="0">
                <a:hlinkClick r:id="rId5" tooltip="https://creativecommons.org/licenses/by-nc-sa/3.0/"/>
              </a:rPr>
              <a:t>CC BY-SA-NC</a:t>
            </a:r>
            <a:endParaRPr lang="en-US" sz="900" dirty="0"/>
          </a:p>
        </p:txBody>
      </p:sp>
      <mc:AlternateContent xmlns:mc="http://schemas.openxmlformats.org/markup-compatibility/2006">
        <mc:Choice xmlns:pslz="http://schemas.microsoft.com/office/powerpoint/2016/slidezoom" Requires="pslz">
          <p:graphicFrame>
            <p:nvGraphicFramePr>
              <p:cNvPr id="10" name="Slide Zoom 9">
                <a:extLst>
                  <a:ext uri="{FF2B5EF4-FFF2-40B4-BE49-F238E27FC236}">
                    <a16:creationId xmlns:a16="http://schemas.microsoft.com/office/drawing/2014/main" id="{82E25A13-3B2A-4674-8E9E-F98395F3FA4D}"/>
                  </a:ext>
                </a:extLst>
              </p:cNvPr>
              <p:cNvGraphicFramePr>
                <a:graphicFrameLocks noChangeAspect="1"/>
              </p:cNvGraphicFramePr>
              <p:nvPr>
                <p:extLst>
                  <p:ext uri="{D42A27DB-BD31-4B8C-83A1-F6EECF244321}">
                    <p14:modId xmlns:p14="http://schemas.microsoft.com/office/powerpoint/2010/main" val="494793879"/>
                  </p:ext>
                </p:extLst>
              </p:nvPr>
            </p:nvGraphicFramePr>
            <p:xfrm>
              <a:off x="-2640912" y="5523230"/>
              <a:ext cx="3047206" cy="1714500"/>
            </p:xfrm>
            <a:graphic>
              <a:graphicData uri="http://schemas.microsoft.com/office/powerpoint/2016/slidezoom">
                <pslz:sldZm>
                  <pslz:sldZmObj sldId="292" cId="0">
                    <pslz:zmPr id="{94C9EFC9-0B3D-4F16-8B13-0350C091C009}" returnToParent="0" transitionDur="1000">
                      <p166:blipFill xmlns:p166="http://schemas.microsoft.com/office/powerpoint/2016/6/main">
                        <a:blip r:embed="rId6"/>
                        <a:stretch>
                          <a:fillRect/>
                        </a:stretch>
                      </p166:blipFill>
                      <p166:spPr xmlns:p166="http://schemas.microsoft.com/office/powerpoint/2016/6/main">
                        <a:xfrm>
                          <a:off x="0" y="0"/>
                          <a:ext cx="3047206" cy="1714500"/>
                        </a:xfrm>
                        <a:prstGeom prst="rect">
                          <a:avLst/>
                        </a:prstGeom>
                        <a:ln w="3175">
                          <a:solidFill>
                            <a:prstClr val="ltGray"/>
                          </a:solidFill>
                        </a:ln>
                      </p166:spPr>
                    </pslz:zmPr>
                  </pslz:sldZmObj>
                </pslz:sldZm>
              </a:graphicData>
            </a:graphic>
          </p:graphicFrame>
        </mc:Choice>
        <mc:Fallback>
          <p:pic>
            <p:nvPicPr>
              <p:cNvPr id="10" name="Slide Zoom 9">
                <a:hlinkClick r:id="rId7" action="ppaction://hlinksldjump"/>
                <a:extLst>
                  <a:ext uri="{FF2B5EF4-FFF2-40B4-BE49-F238E27FC236}">
                    <a16:creationId xmlns:a16="http://schemas.microsoft.com/office/drawing/2014/main" id="{82E25A13-3B2A-4674-8E9E-F98395F3FA4D}"/>
                  </a:ext>
                </a:extLst>
              </p:cNvPr>
              <p:cNvPicPr>
                <a:picLocks noGrp="1" noRot="1" noChangeAspect="1" noMove="1" noResize="1" noEditPoints="1" noAdjustHandles="1" noChangeArrowheads="1" noChangeShapeType="1"/>
              </p:cNvPicPr>
              <p:nvPr/>
            </p:nvPicPr>
            <p:blipFill>
              <a:blip r:embed="rId6"/>
              <a:stretch>
                <a:fillRect/>
              </a:stretch>
            </p:blipFill>
            <p:spPr>
              <a:xfrm>
                <a:off x="-2640912" y="5523230"/>
                <a:ext cx="3047206" cy="1714500"/>
              </a:xfrm>
              <a:prstGeom prst="rect">
                <a:avLst/>
              </a:prstGeom>
              <a:ln w="3175">
                <a:solidFill>
                  <a:prstClr val="ltGray"/>
                </a:solidFill>
              </a:ln>
            </p:spPr>
          </p:pic>
        </mc:Fallback>
      </mc:AlternateContent>
      <p:sp>
        <p:nvSpPr>
          <p:cNvPr id="11" name="TextBox 10">
            <a:extLst>
              <a:ext uri="{FF2B5EF4-FFF2-40B4-BE49-F238E27FC236}">
                <a16:creationId xmlns:a16="http://schemas.microsoft.com/office/drawing/2014/main" id="{0048A456-02FE-4144-BDCB-2DEF1956CA99}"/>
              </a:ext>
            </a:extLst>
          </p:cNvPr>
          <p:cNvSpPr txBox="1"/>
          <p:nvPr/>
        </p:nvSpPr>
        <p:spPr>
          <a:xfrm>
            <a:off x="150812" y="6400800"/>
            <a:ext cx="3200400" cy="338554"/>
          </a:xfrm>
          <a:prstGeom prst="rect">
            <a:avLst/>
          </a:prstGeom>
          <a:noFill/>
        </p:spPr>
        <p:txBody>
          <a:bodyPr wrap="square" rtlCol="0">
            <a:spAutoFit/>
          </a:bodyPr>
          <a:lstStyle/>
          <a:p>
            <a:r>
              <a:rPr lang="en-US" sz="800" dirty="0"/>
              <a:t>© 2018 – 2021 David K. Eckberg, Betts, Patterson &amp; Mines, P.S.</a:t>
            </a:r>
          </a:p>
          <a:p>
            <a:r>
              <a:rPr lang="en-US" sz="800" dirty="0"/>
              <a:t>Disclaimer: Legal information is not legal advice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 calcmode="lin" valueType="num">
                                      <p:cBhvr additive="base">
                                        <p:cTn id="11" dur="5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2">
                                            <p:txEl>
                                              <p:pRg st="0" end="0"/>
                                            </p:txEl>
                                          </p:spTgt>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 calcmode="lin" valueType="num">
                                      <p:cBhvr additive="base">
                                        <p:cTn id="15" dur="500" fill="hold"/>
                                        <p:tgtEl>
                                          <p:spTgt spid="2">
                                            <p:txEl>
                                              <p:pRg st="1" end="1"/>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2">
                                            <p:txEl>
                                              <p:pRg st="1" end="1"/>
                                            </p:txEl>
                                          </p:spTgt>
                                        </p:tgtEl>
                                        <p:attrNameLst>
                                          <p:attrName>ppt_y</p:attrName>
                                        </p:attrNameLst>
                                      </p:cBhvr>
                                      <p:tavLst>
                                        <p:tav tm="0">
                                          <p:val>
                                            <p:strVal val="#ppt_y"/>
                                          </p:val>
                                        </p:tav>
                                        <p:tav tm="100000">
                                          <p:val>
                                            <p:strVal val="#ppt_y"/>
                                          </p:val>
                                        </p:tav>
                                      </p:tavLst>
                                    </p:anim>
                                  </p:childTnLst>
                                </p:cTn>
                              </p:par>
                              <p:par>
                                <p:cTn id="17" presetID="2" presetClass="entr" presetSubtype="2" fill="hold" nodeType="with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ppt_y"/>
                                          </p:val>
                                        </p:tav>
                                        <p:tav tm="100000">
                                          <p:val>
                                            <p:strVal val="#ppt_y"/>
                                          </p:val>
                                        </p:tav>
                                      </p:tavLst>
                                    </p:anim>
                                  </p:childTnLst>
                                </p:cTn>
                              </p:par>
                              <p:par>
                                <p:cTn id="21" presetID="2" presetClass="entr" presetSubtype="2" fill="hold" nodeType="with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 calcmode="lin" valueType="num">
                                      <p:cBhvr additive="base">
                                        <p:cTn id="23" dur="500" fill="hold"/>
                                        <p:tgtEl>
                                          <p:spTgt spid="2">
                                            <p:txEl>
                                              <p:pRg st="3" end="3"/>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2">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441" y="792080"/>
            <a:ext cx="2852185" cy="1261872"/>
          </a:xfrm>
        </p:spPr>
        <p:txBody>
          <a:bodyPr anchor="b">
            <a:normAutofit/>
          </a:bodyPr>
          <a:lstStyle/>
          <a:p>
            <a:pPr>
              <a:defRPr/>
            </a:pPr>
            <a:r>
              <a:rPr lang="en-US"/>
              <a:t>Contract Phase</a:t>
            </a:r>
          </a:p>
        </p:txBody>
      </p:sp>
      <p:sp>
        <p:nvSpPr>
          <p:cNvPr id="2" name="Content Placeholder 1"/>
          <p:cNvSpPr>
            <a:spLocks noGrp="1"/>
          </p:cNvSpPr>
          <p:nvPr>
            <p:ph idx="1"/>
          </p:nvPr>
        </p:nvSpPr>
        <p:spPr>
          <a:xfrm>
            <a:off x="3961368" y="792080"/>
            <a:ext cx="7618016" cy="5577840"/>
          </a:xfrm>
        </p:spPr>
        <p:txBody>
          <a:bodyPr>
            <a:normAutofit/>
          </a:bodyPr>
          <a:lstStyle/>
          <a:p>
            <a:pPr eaLnBrk="1" hangingPunct="1">
              <a:buClr>
                <a:schemeClr val="accent2"/>
              </a:buClr>
            </a:pPr>
            <a:r>
              <a:rPr lang="en-US" b="1" dirty="0"/>
              <a:t>Clear Standard Contract Terms</a:t>
            </a:r>
            <a:endParaRPr lang="en-US" dirty="0"/>
          </a:p>
          <a:p>
            <a:pPr lvl="1" eaLnBrk="1" hangingPunct="1">
              <a:buClr>
                <a:schemeClr val="accent2"/>
              </a:buClr>
            </a:pPr>
            <a:r>
              <a:rPr lang="en-US" sz="3200" b="1"/>
              <a:t>When invoiced</a:t>
            </a:r>
            <a:endParaRPr lang="en-US" sz="3200"/>
          </a:p>
          <a:p>
            <a:pPr lvl="1" eaLnBrk="1" hangingPunct="1">
              <a:buClr>
                <a:schemeClr val="accent2"/>
              </a:buClr>
            </a:pPr>
            <a:r>
              <a:rPr lang="en-US" sz="3200" b="1"/>
              <a:t>When payment due</a:t>
            </a:r>
            <a:endParaRPr lang="en-US" sz="3200"/>
          </a:p>
          <a:p>
            <a:pPr lvl="1" eaLnBrk="1" hangingPunct="1">
              <a:buClr>
                <a:schemeClr val="accent2"/>
              </a:buClr>
            </a:pPr>
            <a:r>
              <a:rPr lang="en-US" sz="3200" b="1"/>
              <a:t>Interest or finance charge for late payment</a:t>
            </a:r>
            <a:endParaRPr lang="en-US" sz="3200"/>
          </a:p>
          <a:p>
            <a:pPr lvl="1" eaLnBrk="1" hangingPunct="1">
              <a:buClr>
                <a:schemeClr val="accent2"/>
              </a:buClr>
            </a:pPr>
            <a:r>
              <a:rPr lang="en-US" sz="3200" b="1"/>
              <a:t>Costs for collection, including attorneys fees</a:t>
            </a:r>
            <a:endParaRPr lang="en-US" sz="3200"/>
          </a:p>
        </p:txBody>
      </p:sp>
      <p:pic>
        <p:nvPicPr>
          <p:cNvPr id="6" name="Picture 5" descr="Woman signing contract">
            <a:extLst>
              <a:ext uri="{FF2B5EF4-FFF2-40B4-BE49-F238E27FC236}">
                <a16:creationId xmlns:a16="http://schemas.microsoft.com/office/drawing/2014/main" id="{FA128AEE-A4AC-4A37-B42A-AC117865918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9440" y="2630504"/>
            <a:ext cx="2852185" cy="1900992"/>
          </a:xfrm>
          <a:prstGeom prst="rect">
            <a:avLst/>
          </a:prstGeom>
        </p:spPr>
      </p:pic>
      <p:sp>
        <p:nvSpPr>
          <p:cNvPr id="9" name="TextBox 8">
            <a:extLst>
              <a:ext uri="{FF2B5EF4-FFF2-40B4-BE49-F238E27FC236}">
                <a16:creationId xmlns:a16="http://schemas.microsoft.com/office/drawing/2014/main" id="{0B22CD19-2392-418B-BF06-C5EA06843765}"/>
              </a:ext>
            </a:extLst>
          </p:cNvPr>
          <p:cNvSpPr txBox="1"/>
          <p:nvPr/>
        </p:nvSpPr>
        <p:spPr>
          <a:xfrm>
            <a:off x="150812" y="6400800"/>
            <a:ext cx="3200400" cy="338554"/>
          </a:xfrm>
          <a:prstGeom prst="rect">
            <a:avLst/>
          </a:prstGeom>
          <a:noFill/>
        </p:spPr>
        <p:txBody>
          <a:bodyPr wrap="square" rtlCol="0">
            <a:spAutoFit/>
          </a:bodyPr>
          <a:lstStyle/>
          <a:p>
            <a:r>
              <a:rPr lang="en-US" sz="800" dirty="0"/>
              <a:t>© 2018 – 2021 David K. Eckberg, Betts, Patterson &amp; Mines, P.S.</a:t>
            </a:r>
          </a:p>
          <a:p>
            <a:r>
              <a:rPr lang="en-US" sz="800" dirty="0"/>
              <a:t>Disclaimer: Legal information is not legal advice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 calcmode="lin" valueType="num">
                                      <p:cBhvr additive="base">
                                        <p:cTn id="23" dur="500" fill="hold"/>
                                        <p:tgtEl>
                                          <p:spTgt spid="2">
                                            <p:txEl>
                                              <p:pRg st="4" end="4"/>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2">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441" y="533400"/>
            <a:ext cx="10969943" cy="990600"/>
          </a:xfrm>
        </p:spPr>
        <p:txBody>
          <a:bodyPr anchor="ctr">
            <a:normAutofit/>
          </a:bodyPr>
          <a:lstStyle/>
          <a:p>
            <a:pPr>
              <a:defRPr/>
            </a:pPr>
            <a:r>
              <a:rPr lang="en-US"/>
              <a:t>Contract Phase</a:t>
            </a:r>
          </a:p>
        </p:txBody>
      </p:sp>
      <p:sp>
        <p:nvSpPr>
          <p:cNvPr id="2" name="Content Placeholder 1"/>
          <p:cNvSpPr>
            <a:spLocks noGrp="1"/>
          </p:cNvSpPr>
          <p:nvPr>
            <p:ph sz="half" idx="1"/>
          </p:nvPr>
        </p:nvSpPr>
        <p:spPr>
          <a:xfrm>
            <a:off x="609441" y="1673352"/>
            <a:ext cx="5383398" cy="4718304"/>
          </a:xfrm>
        </p:spPr>
        <p:txBody>
          <a:bodyPr>
            <a:normAutofit/>
          </a:bodyPr>
          <a:lstStyle/>
          <a:p>
            <a:pPr eaLnBrk="1" hangingPunct="1">
              <a:buClr>
                <a:schemeClr val="accent2"/>
              </a:buClr>
            </a:pPr>
            <a:r>
              <a:rPr lang="en-US" b="1" dirty="0"/>
              <a:t>Understand upfront the Client’s Billing Practice</a:t>
            </a:r>
            <a:endParaRPr lang="en-US" dirty="0"/>
          </a:p>
          <a:p>
            <a:pPr lvl="1" eaLnBrk="1" hangingPunct="1">
              <a:buClr>
                <a:schemeClr val="accent2"/>
              </a:buClr>
            </a:pPr>
            <a:r>
              <a:rPr lang="en-US" sz="2800" b="1"/>
              <a:t>Electronic billing procedures</a:t>
            </a:r>
            <a:endParaRPr lang="en-US" sz="2800"/>
          </a:p>
          <a:p>
            <a:pPr lvl="1" eaLnBrk="1" hangingPunct="1">
              <a:buClr>
                <a:schemeClr val="accent2"/>
              </a:buClr>
            </a:pPr>
            <a:r>
              <a:rPr lang="en-US" sz="2800" b="1"/>
              <a:t>Third party reviewers/payers</a:t>
            </a:r>
            <a:endParaRPr lang="en-US" sz="2800"/>
          </a:p>
          <a:p>
            <a:pPr lvl="2" eaLnBrk="1" hangingPunct="1"/>
            <a:r>
              <a:rPr lang="en-US" sz="2800" b="1"/>
              <a:t>Lenders</a:t>
            </a:r>
            <a:endParaRPr lang="en-US" sz="2800"/>
          </a:p>
          <a:p>
            <a:pPr lvl="2" eaLnBrk="1" hangingPunct="1"/>
            <a:r>
              <a:rPr lang="en-US" sz="2800" b="1"/>
              <a:t>Insurance companies</a:t>
            </a:r>
            <a:endParaRPr lang="en-US" sz="2800"/>
          </a:p>
          <a:p>
            <a:pPr lvl="2" eaLnBrk="1" hangingPunct="1"/>
            <a:r>
              <a:rPr lang="en-US" sz="2800" b="1"/>
              <a:t>Project investors</a:t>
            </a:r>
            <a:endParaRPr lang="en-US" sz="2800"/>
          </a:p>
        </p:txBody>
      </p:sp>
      <p:pic>
        <p:nvPicPr>
          <p:cNvPr id="3077" name="Picture 5" descr="C:\Documents and Settings\stephanie.correia\Local Settings\Temporary Internet Files\Content.IE5\VU3C80BD\MC900311022[1].wmf"/>
          <p:cNvPicPr>
            <a:picLocks noChangeAspect="1" noChangeArrowheads="1"/>
          </p:cNvPicPr>
          <p:nvPr/>
        </p:nvPicPr>
        <p:blipFill>
          <a:blip r:embed="rId3" cstate="print"/>
          <a:stretch>
            <a:fillRect/>
          </a:stretch>
        </p:blipFill>
        <p:spPr bwMode="auto">
          <a:xfrm>
            <a:off x="6195986" y="2024190"/>
            <a:ext cx="5383398" cy="4016628"/>
          </a:xfrm>
          <a:prstGeom prst="rect">
            <a:avLst/>
          </a:prstGeom>
          <a:noFill/>
          <a:ln w="9525">
            <a:noFill/>
            <a:miter lim="800000"/>
            <a:headEnd/>
            <a:tailEnd/>
          </a:ln>
        </p:spPr>
      </p:pic>
      <p:sp>
        <p:nvSpPr>
          <p:cNvPr id="6" name="TextBox 5">
            <a:extLst>
              <a:ext uri="{FF2B5EF4-FFF2-40B4-BE49-F238E27FC236}">
                <a16:creationId xmlns:a16="http://schemas.microsoft.com/office/drawing/2014/main" id="{AD428B92-E3C0-4378-BE2F-74F51B641170}"/>
              </a:ext>
            </a:extLst>
          </p:cNvPr>
          <p:cNvSpPr txBox="1"/>
          <p:nvPr/>
        </p:nvSpPr>
        <p:spPr>
          <a:xfrm>
            <a:off x="150812" y="6400800"/>
            <a:ext cx="3200400" cy="338554"/>
          </a:xfrm>
          <a:prstGeom prst="rect">
            <a:avLst/>
          </a:prstGeom>
          <a:noFill/>
        </p:spPr>
        <p:txBody>
          <a:bodyPr wrap="square" rtlCol="0">
            <a:spAutoFit/>
          </a:bodyPr>
          <a:lstStyle/>
          <a:p>
            <a:r>
              <a:rPr lang="en-US" sz="800" dirty="0"/>
              <a:t>© 2018 – 2021 David K. Eckberg, Betts, Patterson &amp; Mines, P.S.</a:t>
            </a:r>
          </a:p>
          <a:p>
            <a:r>
              <a:rPr lang="en-US" sz="800" dirty="0"/>
              <a:t>Disclaimer: Legal information is not legal advice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 calcmode="lin" valueType="num">
                                      <p:cBhvr additive="base">
                                        <p:cTn id="23" dur="500" fill="hold"/>
                                        <p:tgtEl>
                                          <p:spTgt spid="2">
                                            <p:txEl>
                                              <p:pRg st="4" end="4"/>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2">
                                            <p:txEl>
                                              <p:pRg st="4" end="4"/>
                                            </p:txEl>
                                          </p:spTgt>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 calcmode="lin" valueType="num">
                                      <p:cBhvr additive="base">
                                        <p:cTn id="27" dur="500" fill="hold"/>
                                        <p:tgtEl>
                                          <p:spTgt spid="2">
                                            <p:txEl>
                                              <p:pRg st="5" end="5"/>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2">
                                            <p:txEl>
                                              <p:pRg st="5" end="5"/>
                                            </p:txEl>
                                          </p:spTgt>
                                        </p:tgtEl>
                                        <p:attrNameLst>
                                          <p:attrName>ppt_y</p:attrName>
                                        </p:attrNameLst>
                                      </p:cBhvr>
                                      <p:tavLst>
                                        <p:tav tm="0">
                                          <p:val>
                                            <p:strVal val="#ppt_y"/>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077"/>
                                        </p:tgtEl>
                                        <p:attrNameLst>
                                          <p:attrName>style.visibility</p:attrName>
                                        </p:attrNameLst>
                                      </p:cBhvr>
                                      <p:to>
                                        <p:strVal val="visible"/>
                                      </p:to>
                                    </p:set>
                                    <p:anim calcmode="lin" valueType="num">
                                      <p:cBhvr additive="base">
                                        <p:cTn id="31" dur="500" fill="hold"/>
                                        <p:tgtEl>
                                          <p:spTgt spid="3077"/>
                                        </p:tgtEl>
                                        <p:attrNameLst>
                                          <p:attrName>ppt_x</p:attrName>
                                        </p:attrNameLst>
                                      </p:cBhvr>
                                      <p:tavLst>
                                        <p:tav tm="0">
                                          <p:val>
                                            <p:strVal val="#ppt_x"/>
                                          </p:val>
                                        </p:tav>
                                        <p:tav tm="100000">
                                          <p:val>
                                            <p:strVal val="#ppt_x"/>
                                          </p:val>
                                        </p:tav>
                                      </p:tavLst>
                                    </p:anim>
                                    <p:anim calcmode="lin" valueType="num">
                                      <p:cBhvr additive="base">
                                        <p:cTn id="32" dur="500" fill="hold"/>
                                        <p:tgtEl>
                                          <p:spTgt spid="307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eaLnBrk="1" hangingPunct="1">
              <a:buClr>
                <a:schemeClr val="accent2"/>
              </a:buClr>
            </a:pPr>
            <a:r>
              <a:rPr lang="en-US" b="1"/>
              <a:t>Other Contract Considerations</a:t>
            </a:r>
            <a:endParaRPr lang="en-US"/>
          </a:p>
          <a:p>
            <a:pPr lvl="1" eaLnBrk="1" hangingPunct="1">
              <a:buClr>
                <a:schemeClr val="accent2"/>
              </a:buClr>
            </a:pPr>
            <a:r>
              <a:rPr lang="en-US" b="1"/>
              <a:t>Advance Deposits</a:t>
            </a:r>
            <a:endParaRPr lang="en-US"/>
          </a:p>
          <a:p>
            <a:pPr lvl="1" eaLnBrk="1" hangingPunct="1">
              <a:buClr>
                <a:schemeClr val="accent2"/>
              </a:buClr>
            </a:pPr>
            <a:r>
              <a:rPr lang="en-US" b="1"/>
              <a:t>Security Arrangements </a:t>
            </a:r>
            <a:endParaRPr lang="en-US"/>
          </a:p>
          <a:p>
            <a:pPr lvl="1" eaLnBrk="1" hangingPunct="1">
              <a:buClr>
                <a:schemeClr val="accent2"/>
              </a:buClr>
            </a:pPr>
            <a:r>
              <a:rPr lang="en-US" b="1"/>
              <a:t>Guarantees</a:t>
            </a:r>
            <a:endParaRPr lang="en-US"/>
          </a:p>
          <a:p>
            <a:pPr lvl="1" eaLnBrk="1" hangingPunct="1">
              <a:buClr>
                <a:schemeClr val="accent2"/>
              </a:buClr>
            </a:pPr>
            <a:r>
              <a:rPr lang="en-US" b="1"/>
              <a:t>Right to Withhold Deliverables</a:t>
            </a:r>
            <a:endParaRPr lang="en-US"/>
          </a:p>
          <a:p>
            <a:pPr lvl="1" eaLnBrk="1" hangingPunct="1">
              <a:buClr>
                <a:schemeClr val="accent2"/>
              </a:buClr>
            </a:pPr>
            <a:r>
              <a:rPr lang="en-US" b="1"/>
              <a:t>Obligation to Work when Payment in Dispute?</a:t>
            </a:r>
            <a:endParaRPr lang="en-US" dirty="0"/>
          </a:p>
        </p:txBody>
      </p:sp>
      <p:sp>
        <p:nvSpPr>
          <p:cNvPr id="3" name="Title 2"/>
          <p:cNvSpPr>
            <a:spLocks noGrp="1"/>
          </p:cNvSpPr>
          <p:nvPr>
            <p:ph type="title"/>
          </p:nvPr>
        </p:nvSpPr>
        <p:spPr/>
        <p:txBody>
          <a:bodyPr/>
          <a:lstStyle/>
          <a:p>
            <a:pPr algn="ctr">
              <a:defRPr/>
            </a:pPr>
            <a:r>
              <a:rPr lang="en-US">
                <a:solidFill>
                  <a:srgbClr val="443C29"/>
                </a:solidFill>
              </a:rPr>
              <a:t>Contract Phase</a:t>
            </a:r>
            <a:endParaRPr lang="en-US" dirty="0">
              <a:solidFill>
                <a:srgbClr val="443C29"/>
              </a:solidFill>
            </a:endParaRPr>
          </a:p>
        </p:txBody>
      </p:sp>
      <p:sp>
        <p:nvSpPr>
          <p:cNvPr id="6" name="TextBox 5">
            <a:extLst>
              <a:ext uri="{FF2B5EF4-FFF2-40B4-BE49-F238E27FC236}">
                <a16:creationId xmlns:a16="http://schemas.microsoft.com/office/drawing/2014/main" id="{57442A69-0280-4CD3-8F72-756D51537B3A}"/>
              </a:ext>
            </a:extLst>
          </p:cNvPr>
          <p:cNvSpPr txBox="1"/>
          <p:nvPr/>
        </p:nvSpPr>
        <p:spPr>
          <a:xfrm>
            <a:off x="150812" y="6400800"/>
            <a:ext cx="3200400" cy="338554"/>
          </a:xfrm>
          <a:prstGeom prst="rect">
            <a:avLst/>
          </a:prstGeom>
          <a:noFill/>
        </p:spPr>
        <p:txBody>
          <a:bodyPr wrap="square" rtlCol="0">
            <a:spAutoFit/>
          </a:bodyPr>
          <a:lstStyle/>
          <a:p>
            <a:r>
              <a:rPr lang="en-US" sz="800" dirty="0"/>
              <a:t>© 2018 – 2021 David K. Eckberg, Betts, Patterson &amp; Mines, P.S.</a:t>
            </a:r>
          </a:p>
          <a:p>
            <a:r>
              <a:rPr lang="en-US" sz="800" dirty="0"/>
              <a:t>Disclaimer: Legal information is not legal advice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 calcmode="lin" valueType="num">
                                      <p:cBhvr additive="base">
                                        <p:cTn id="23" dur="500" fill="hold"/>
                                        <p:tgtEl>
                                          <p:spTgt spid="2">
                                            <p:txEl>
                                              <p:pRg st="4" end="4"/>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2">
                                            <p:txEl>
                                              <p:pRg st="4" end="4"/>
                                            </p:txEl>
                                          </p:spTgt>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 calcmode="lin" valueType="num">
                                      <p:cBhvr additive="base">
                                        <p:cTn id="27" dur="500" fill="hold"/>
                                        <p:tgtEl>
                                          <p:spTgt spid="2">
                                            <p:txEl>
                                              <p:pRg st="5" end="5"/>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2">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441" y="533400"/>
            <a:ext cx="10969943" cy="990600"/>
          </a:xfrm>
        </p:spPr>
        <p:txBody>
          <a:bodyPr anchor="ctr">
            <a:normAutofit/>
          </a:bodyPr>
          <a:lstStyle/>
          <a:p>
            <a:pPr>
              <a:defRPr/>
            </a:pPr>
            <a:r>
              <a:rPr lang="en-US"/>
              <a:t>Contract Phase</a:t>
            </a:r>
          </a:p>
        </p:txBody>
      </p:sp>
      <p:sp>
        <p:nvSpPr>
          <p:cNvPr id="2" name="Content Placeholder 1"/>
          <p:cNvSpPr>
            <a:spLocks noGrp="1"/>
          </p:cNvSpPr>
          <p:nvPr>
            <p:ph sz="half" idx="1"/>
          </p:nvPr>
        </p:nvSpPr>
        <p:spPr>
          <a:xfrm>
            <a:off x="609441" y="1673352"/>
            <a:ext cx="5383398" cy="4718304"/>
          </a:xfrm>
        </p:spPr>
        <p:txBody>
          <a:bodyPr>
            <a:normAutofit/>
          </a:bodyPr>
          <a:lstStyle/>
          <a:p>
            <a:pPr eaLnBrk="1" hangingPunct="1">
              <a:buClr>
                <a:schemeClr val="accent2"/>
              </a:buClr>
            </a:pPr>
            <a:r>
              <a:rPr lang="en-US" b="1" dirty="0"/>
              <a:t>Clauses with Significant Consequences</a:t>
            </a:r>
            <a:endParaRPr lang="en-US" dirty="0"/>
          </a:p>
          <a:p>
            <a:pPr lvl="1" eaLnBrk="1" hangingPunct="1">
              <a:buClr>
                <a:schemeClr val="accent2"/>
              </a:buClr>
            </a:pPr>
            <a:r>
              <a:rPr lang="en-US" sz="2800" b="1"/>
              <a:t>Pay-when-paid/Pay-if-paid</a:t>
            </a:r>
            <a:endParaRPr lang="en-US" sz="2800"/>
          </a:p>
          <a:p>
            <a:pPr lvl="2" eaLnBrk="1" hangingPunct="1"/>
            <a:r>
              <a:rPr lang="en-US" sz="2800" b="1"/>
              <a:t>Desired by Prime; Detested by Sub</a:t>
            </a:r>
            <a:endParaRPr lang="en-US" sz="2800"/>
          </a:p>
        </p:txBody>
      </p:sp>
      <p:pic>
        <p:nvPicPr>
          <p:cNvPr id="16388" name="Picture 4" descr="C:\Documents and Settings\stephanie.correia\Local Settings\Temporary Internet Files\Content.IE5\KK40B36X\MP900442381[1].jpg"/>
          <p:cNvPicPr>
            <a:picLocks noChangeAspect="1" noChangeArrowheads="1"/>
          </p:cNvPicPr>
          <p:nvPr/>
        </p:nvPicPr>
        <p:blipFill rotWithShape="1">
          <a:blip r:embed="rId3" cstate="print"/>
          <a:srcRect l="19347" r="4779"/>
          <a:stretch/>
        </p:blipFill>
        <p:spPr bwMode="auto">
          <a:xfrm>
            <a:off x="6195986" y="1673352"/>
            <a:ext cx="5383398" cy="4718304"/>
          </a:xfrm>
          <a:prstGeom prst="rect">
            <a:avLst/>
          </a:prstGeom>
          <a:noFill/>
          <a:ln w="9525">
            <a:noFill/>
            <a:miter lim="800000"/>
            <a:headEnd/>
            <a:tailEnd/>
          </a:ln>
        </p:spPr>
      </p:pic>
      <p:sp>
        <p:nvSpPr>
          <p:cNvPr id="6" name="TextBox 5">
            <a:extLst>
              <a:ext uri="{FF2B5EF4-FFF2-40B4-BE49-F238E27FC236}">
                <a16:creationId xmlns:a16="http://schemas.microsoft.com/office/drawing/2014/main" id="{F6AA7863-D8AA-472D-B22A-1B3E37EB55DE}"/>
              </a:ext>
            </a:extLst>
          </p:cNvPr>
          <p:cNvSpPr txBox="1"/>
          <p:nvPr/>
        </p:nvSpPr>
        <p:spPr>
          <a:xfrm>
            <a:off x="150812" y="6400800"/>
            <a:ext cx="3200400" cy="338554"/>
          </a:xfrm>
          <a:prstGeom prst="rect">
            <a:avLst/>
          </a:prstGeom>
          <a:noFill/>
        </p:spPr>
        <p:txBody>
          <a:bodyPr wrap="square" rtlCol="0">
            <a:spAutoFit/>
          </a:bodyPr>
          <a:lstStyle/>
          <a:p>
            <a:r>
              <a:rPr lang="en-US" sz="800" dirty="0"/>
              <a:t>© 2018 – 2021 David K. Eckberg, Betts, Patterson &amp; Mines, P.S.</a:t>
            </a:r>
          </a:p>
          <a:p>
            <a:r>
              <a:rPr lang="en-US" sz="800" dirty="0"/>
              <a:t>Disclaimer: Legal information is not legal advice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79612" y="1481138"/>
            <a:ext cx="8229600" cy="4843462"/>
          </a:xfrm>
        </p:spPr>
        <p:txBody>
          <a:bodyPr/>
          <a:lstStyle/>
          <a:p>
            <a:pPr lvl="2" eaLnBrk="1" hangingPunct="1"/>
            <a:r>
              <a:rPr lang="en-US" b="1"/>
              <a:t>Sample Clause:</a:t>
            </a:r>
            <a:endParaRPr lang="en-US"/>
          </a:p>
          <a:p>
            <a:pPr lvl="3" eaLnBrk="1" hangingPunct="1"/>
            <a:r>
              <a:rPr lang="en-US" b="1" u="sng"/>
              <a:t>Payment.</a:t>
            </a:r>
            <a:r>
              <a:rPr lang="en-US"/>
              <a:t>	Subcontractor shall submit its invoices by the ___ day of each month for services rendered during the prior month.  Architect shall review such invoices and upon approval process them for payment by including them in the next billing to the Owner.  Payment shall be made to Subcontractor within 10 days following receipt of payment from the Owner for Subcontractor’s work.  Subcontractor understands that it is accepting the risk of non-payment by the Owner and agrees that Architect’s obligation to make payment to Subcontractor is expressly conditioned upon Architect’s receipt of payment from the Owner for Subcontractor’s work.  This clause does not create an implied postponement of payment for any period of time, but rather expressly conditions payment to Subcontractor upon prior payment by the Owner.</a:t>
            </a:r>
          </a:p>
        </p:txBody>
      </p:sp>
      <p:sp>
        <p:nvSpPr>
          <p:cNvPr id="3" name="Title 2"/>
          <p:cNvSpPr>
            <a:spLocks noGrp="1"/>
          </p:cNvSpPr>
          <p:nvPr>
            <p:ph type="title"/>
          </p:nvPr>
        </p:nvSpPr>
        <p:spPr/>
        <p:txBody>
          <a:bodyPr/>
          <a:lstStyle/>
          <a:p>
            <a:pPr algn="ctr">
              <a:defRPr/>
            </a:pPr>
            <a:r>
              <a:rPr lang="en-US">
                <a:solidFill>
                  <a:srgbClr val="443C29"/>
                </a:solidFill>
              </a:rPr>
              <a:t>Contract Phase</a:t>
            </a:r>
            <a:endParaRPr lang="en-US" dirty="0">
              <a:solidFill>
                <a:srgbClr val="443C29"/>
              </a:solidFill>
            </a:endParaRPr>
          </a:p>
        </p:txBody>
      </p:sp>
      <p:sp>
        <p:nvSpPr>
          <p:cNvPr id="5" name="TextBox 4">
            <a:extLst>
              <a:ext uri="{FF2B5EF4-FFF2-40B4-BE49-F238E27FC236}">
                <a16:creationId xmlns:a16="http://schemas.microsoft.com/office/drawing/2014/main" id="{9F79F164-A71B-469C-A385-BFEB34E32E72}"/>
              </a:ext>
            </a:extLst>
          </p:cNvPr>
          <p:cNvSpPr txBox="1"/>
          <p:nvPr/>
        </p:nvSpPr>
        <p:spPr>
          <a:xfrm>
            <a:off x="150812" y="6400800"/>
            <a:ext cx="3200400" cy="338554"/>
          </a:xfrm>
          <a:prstGeom prst="rect">
            <a:avLst/>
          </a:prstGeom>
          <a:noFill/>
        </p:spPr>
        <p:txBody>
          <a:bodyPr wrap="square" rtlCol="0">
            <a:spAutoFit/>
          </a:bodyPr>
          <a:lstStyle/>
          <a:p>
            <a:r>
              <a:rPr lang="en-US" sz="800" dirty="0"/>
              <a:t>© 2018 – 2021 David K. Eckberg, Betts, Patterson &amp; Mines, P.S.</a:t>
            </a:r>
          </a:p>
          <a:p>
            <a:r>
              <a:rPr lang="en-US" sz="800" dirty="0"/>
              <a:t>Disclaimer: Legal information is not legal advice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16D7BA07601A14D91FEFDB99C53BACD" ma:contentTypeVersion="6" ma:contentTypeDescription="Create a new document." ma:contentTypeScope="" ma:versionID="8b3e2eccd25b7238a955c0955f695170">
  <xsd:schema xmlns:xsd="http://www.w3.org/2001/XMLSchema" xmlns:xs="http://www.w3.org/2001/XMLSchema" xmlns:p="http://schemas.microsoft.com/office/2006/metadata/properties" xmlns:ns2="0661163f-6308-46b8-b41a-d696100af637" targetNamespace="http://schemas.microsoft.com/office/2006/metadata/properties" ma:root="true" ma:fieldsID="a7865006e9c4440d05a2aa31134d3b81" ns2:_="">
    <xsd:import namespace="0661163f-6308-46b8-b41a-d696100af63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Designation" minOccurs="0"/>
                <xsd:element ref="ns2:Designation2"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661163f-6308-46b8-b41a-d696100af63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Designation" ma:index="12" nillable="true" ma:displayName="Designation" ma:format="Dropdown" ma:internalName="Designation">
      <xsd:simpleType>
        <xsd:restriction base="dms:Choice">
          <xsd:enumeration value="Choice 1"/>
          <xsd:enumeration value="Choice 2"/>
          <xsd:enumeration value="Choice 3"/>
        </xsd:restriction>
      </xsd:simpleType>
    </xsd:element>
    <xsd:element name="Designation2" ma:index="13" nillable="true" ma:displayName="Designation 2" ma:format="Dropdown" ma:internalName="Designation2">
      <xsd:simpleType>
        <xsd:restriction base="dms:Choice">
          <xsd:enumeration value="Mergers &amp; Acquisitions"/>
          <xsd:enumeration value="Environmental Law"/>
          <xsd:enumeration value="General Counsel"/>
          <xsd:enumeration value="Employment Matters"/>
          <xsd:enumeration value="Corporate Structuring"/>
          <xsd:enumeration value="Owner and Management Matters"/>
          <xsd:enumeration value="Ownership Transition"/>
          <xsd:enumeration value="Collections"/>
          <xsd:enumeration value="Intellectual Property"/>
          <xsd:enumeration value="Professional Licensing"/>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Designation2 xmlns="0661163f-6308-46b8-b41a-d696100af637" xsi:nil="true"/>
    <Designation xmlns="0661163f-6308-46b8-b41a-d696100af637" xsi:nil="true"/>
  </documentManagement>
</p:properties>
</file>

<file path=customXml/itemProps1.xml><?xml version="1.0" encoding="utf-8"?>
<ds:datastoreItem xmlns:ds="http://schemas.openxmlformats.org/officeDocument/2006/customXml" ds:itemID="{5C81D83C-AC06-4C85-AFCB-F657FDE6DCCA}"/>
</file>

<file path=customXml/itemProps2.xml><?xml version="1.0" encoding="utf-8"?>
<ds:datastoreItem xmlns:ds="http://schemas.openxmlformats.org/officeDocument/2006/customXml" ds:itemID="{2196D7B9-A47F-4350-A9E9-CE3D3BBB218F}"/>
</file>

<file path=customXml/itemProps3.xml><?xml version="1.0" encoding="utf-8"?>
<ds:datastoreItem xmlns:ds="http://schemas.openxmlformats.org/officeDocument/2006/customXml" ds:itemID="{87480C4E-48FD-4A6B-87FB-C70628AD92DA}"/>
</file>

<file path=docProps/app.xml><?xml version="1.0" encoding="utf-8"?>
<Properties xmlns="http://schemas.openxmlformats.org/officeDocument/2006/extended-properties" xmlns:vt="http://schemas.openxmlformats.org/officeDocument/2006/docPropsVTypes">
  <TotalTime>183</TotalTime>
  <Words>1636</Words>
  <Application>Microsoft Office PowerPoint</Application>
  <PresentationFormat>Custom</PresentationFormat>
  <Paragraphs>219</Paragraphs>
  <Slides>26</Slides>
  <Notes>26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Aharoni</vt:lpstr>
      <vt:lpstr>Arial</vt:lpstr>
      <vt:lpstr>Calibri</vt:lpstr>
      <vt:lpstr>Verdana</vt:lpstr>
      <vt:lpstr>Wingdings 3</vt:lpstr>
      <vt:lpstr>Clarity</vt:lpstr>
      <vt:lpstr>PROTECTING YOUR FEES Managing professional fees, risk management webinar</vt:lpstr>
      <vt:lpstr>Introduction/Overview</vt:lpstr>
      <vt:lpstr>Pre-Contract Phase</vt:lpstr>
      <vt:lpstr>Pre-Contract Phase</vt:lpstr>
      <vt:lpstr>Contract Phase</vt:lpstr>
      <vt:lpstr>Contract Phase</vt:lpstr>
      <vt:lpstr>Contract Phase</vt:lpstr>
      <vt:lpstr>Contract Phase</vt:lpstr>
      <vt:lpstr>Contract Phase</vt:lpstr>
      <vt:lpstr>Contract Phase</vt:lpstr>
      <vt:lpstr>Contract Phase</vt:lpstr>
      <vt:lpstr>Statutory Assistance on Federal Contracts</vt:lpstr>
      <vt:lpstr>Statutory Assistance on Federal Contracts</vt:lpstr>
      <vt:lpstr>Statutory Assistance on Federal Contracts</vt:lpstr>
      <vt:lpstr>Statutory Assistance on Federal Contracts</vt:lpstr>
      <vt:lpstr>Statutory Assistance on Federal Contracts</vt:lpstr>
      <vt:lpstr>Liens</vt:lpstr>
      <vt:lpstr>Liens</vt:lpstr>
      <vt:lpstr>Liens</vt:lpstr>
      <vt:lpstr>Post Contract Phase</vt:lpstr>
      <vt:lpstr>Post Contract Phase</vt:lpstr>
      <vt:lpstr>Post Contract Phase</vt:lpstr>
      <vt:lpstr>Litigation Risks</vt:lpstr>
      <vt:lpstr>Conclusion</vt:lpstr>
      <vt:lpstr>Conclusion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PROTECTING YOUR FEES Managing professional fees, risk management webinar</dc:title>
  <dc:creator>Elizabeth Kruh</dc:creator>
  <cp:lastModifiedBy>Elizabeth Kruh</cp:lastModifiedBy>
  <cp:revision>7</cp:revision>
  <dcterms:created xsi:type="dcterms:W3CDTF">2021-01-19T18:10:04Z</dcterms:created>
  <dcterms:modified xsi:type="dcterms:W3CDTF">2021-01-19T21:15:38Z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0x010100B16D7BA07601A14D91FEFDB99C53BACD</vt:lpwstr>
  </property>
</Properties>
</file>