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diagrams/data2.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3.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quickStyle3.xml" ContentType="application/vnd.openxmlformats-officedocument.drawingml.diagramStyle+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rawing2.xml" ContentType="application/vnd.ms-office.drawingml.diagramDrawing+xml"/>
  <Override PartName="/ppt/diagrams/colors3.xml" ContentType="application/vnd.openxmlformats-officedocument.drawingml.diagramColors+xml"/>
  <Override PartName="/ppt/diagrams/drawing3.xml" ContentType="application/vnd.ms-office.drawingml.diagramDrawing+xml"/>
  <Override PartName="/ppt/diagrams/layout3.xml" ContentType="application/vnd.openxmlformats-officedocument.drawingml.diagramLayout+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rawing4.xml" ContentType="application/vnd.ms-office.drawingml.diagramDrawing+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68" r:id="rId1"/>
  </p:sldMasterIdLst>
  <p:notesMasterIdLst>
    <p:notesMasterId r:id="rId27"/>
  </p:notesMasterIdLst>
  <p:handoutMasterIdLst>
    <p:handoutMasterId r:id="rId28"/>
  </p:handoutMasterIdLst>
  <p:sldIdLst>
    <p:sldId id="291" r:id="rId2"/>
    <p:sldId id="258" r:id="rId3"/>
    <p:sldId id="259" r:id="rId4"/>
    <p:sldId id="261"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92" r:id="rId19"/>
    <p:sldId id="293" r:id="rId20"/>
    <p:sldId id="277" r:id="rId21"/>
    <p:sldId id="294" r:id="rId22"/>
    <p:sldId id="278" r:id="rId23"/>
    <p:sldId id="279" r:id="rId24"/>
    <p:sldId id="280" r:id="rId25"/>
    <p:sldId id="284" r:id="rId26"/>
  </p:sldIdLst>
  <p:sldSz cx="12188825"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9C64"/>
    <a:srgbClr val="9DA25E"/>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39" autoAdjust="0"/>
  </p:normalViewPr>
  <p:slideViewPr>
    <p:cSldViewPr>
      <p:cViewPr varScale="1">
        <p:scale>
          <a:sx n="81" d="100"/>
          <a:sy n="81" d="100"/>
        </p:scale>
        <p:origin x="725" y="62"/>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F5E459-9E49-4CDA-94BC-121E8ACF4244}"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F562D0C-18AB-4E8A-8D16-FC84EB6615E7}">
      <dgm:prSet/>
      <dgm:spPr/>
      <dgm:t>
        <a:bodyPr/>
        <a:lstStyle/>
        <a:p>
          <a:r>
            <a:rPr lang="en-US"/>
            <a:t>Key Tools for Preventing Loss</a:t>
          </a:r>
        </a:p>
        <a:p>
          <a:br>
            <a:rPr lang="en-US"/>
          </a:br>
          <a:r>
            <a:rPr lang="en-US" err="1"/>
            <a:t>i</a:t>
          </a:r>
          <a:r>
            <a:rPr lang="en-US"/>
            <a:t>.	 Relationships</a:t>
          </a:r>
          <a:br>
            <a:rPr lang="en-US"/>
          </a:br>
          <a:r>
            <a:rPr lang="en-US"/>
            <a:t>ii.	 Communication</a:t>
          </a:r>
          <a:br>
            <a:rPr lang="en-US"/>
          </a:br>
          <a:r>
            <a:rPr lang="en-US"/>
            <a:t>iii. 	Contracts</a:t>
          </a:r>
          <a:br>
            <a:rPr lang="en-US"/>
          </a:br>
          <a:r>
            <a:rPr lang="en-US"/>
            <a:t>iv. 	Insurance</a:t>
          </a:r>
        </a:p>
      </dgm:t>
    </dgm:pt>
    <dgm:pt modelId="{4CC77311-0F30-4784-8405-52AEF15E971E}" type="parTrans" cxnId="{AD1347D9-0FE6-4030-9709-E69DFD337AFB}">
      <dgm:prSet/>
      <dgm:spPr/>
      <dgm:t>
        <a:bodyPr/>
        <a:lstStyle/>
        <a:p>
          <a:endParaRPr lang="en-US"/>
        </a:p>
      </dgm:t>
    </dgm:pt>
    <dgm:pt modelId="{864BED69-6E6D-447E-9F14-3F42BAAF9464}" type="sibTrans" cxnId="{AD1347D9-0FE6-4030-9709-E69DFD337AFB}">
      <dgm:prSet/>
      <dgm:spPr/>
      <dgm:t>
        <a:bodyPr/>
        <a:lstStyle/>
        <a:p>
          <a:endParaRPr lang="en-US"/>
        </a:p>
      </dgm:t>
    </dgm:pt>
    <dgm:pt modelId="{3C9C6E88-9C14-4359-8163-186C29745641}">
      <dgm:prSet/>
      <dgm:spPr/>
      <dgm:t>
        <a:bodyPr/>
        <a:lstStyle/>
        <a:p>
          <a:r>
            <a:rPr lang="en-US"/>
            <a:t>Focus Today—Contracts and Insurance</a:t>
          </a:r>
        </a:p>
      </dgm:t>
    </dgm:pt>
    <dgm:pt modelId="{0D6C2A49-6672-4CA1-A261-15DF4D92A18D}" type="parTrans" cxnId="{3685EA5A-1A7A-4484-A7F2-D0B7D25F7D30}">
      <dgm:prSet/>
      <dgm:spPr/>
      <dgm:t>
        <a:bodyPr/>
        <a:lstStyle/>
        <a:p>
          <a:endParaRPr lang="en-US"/>
        </a:p>
      </dgm:t>
    </dgm:pt>
    <dgm:pt modelId="{301964AF-9B51-4DFA-B1B7-9B43488F681B}" type="sibTrans" cxnId="{3685EA5A-1A7A-4484-A7F2-D0B7D25F7D30}">
      <dgm:prSet/>
      <dgm:spPr/>
      <dgm:t>
        <a:bodyPr/>
        <a:lstStyle/>
        <a:p>
          <a:endParaRPr lang="en-US"/>
        </a:p>
      </dgm:t>
    </dgm:pt>
    <dgm:pt modelId="{77D0A832-E096-4E1B-9F01-16F69456D33D}" type="pres">
      <dgm:prSet presAssocID="{CEF5E459-9E49-4CDA-94BC-121E8ACF4244}" presName="root" presStyleCnt="0">
        <dgm:presLayoutVars>
          <dgm:dir/>
          <dgm:resizeHandles val="exact"/>
        </dgm:presLayoutVars>
      </dgm:prSet>
      <dgm:spPr/>
    </dgm:pt>
    <dgm:pt modelId="{E3B205C9-61A4-4216-84F7-51E5DB4C4462}" type="pres">
      <dgm:prSet presAssocID="{EF562D0C-18AB-4E8A-8D16-FC84EB6615E7}" presName="compNode" presStyleCnt="0"/>
      <dgm:spPr/>
    </dgm:pt>
    <dgm:pt modelId="{83D39535-B102-449F-98C0-D2425742C10E}" type="pres">
      <dgm:prSet presAssocID="{EF562D0C-18AB-4E8A-8D16-FC84EB6615E7}" presName="bgRect" presStyleLbl="bgShp" presStyleIdx="0" presStyleCnt="2"/>
      <dgm:spPr/>
    </dgm:pt>
    <dgm:pt modelId="{663F13AA-ECEC-43A2-BA05-85E4C1BB2FE3}" type="pres">
      <dgm:prSet presAssocID="{EF562D0C-18AB-4E8A-8D16-FC84EB6615E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ey"/>
        </a:ext>
      </dgm:extLst>
    </dgm:pt>
    <dgm:pt modelId="{23B7ADD3-44A2-4DA1-BDB6-8E2F5F170DED}" type="pres">
      <dgm:prSet presAssocID="{EF562D0C-18AB-4E8A-8D16-FC84EB6615E7}" presName="spaceRect" presStyleCnt="0"/>
      <dgm:spPr/>
    </dgm:pt>
    <dgm:pt modelId="{1796F332-4D09-4350-967B-482AA2BC603E}" type="pres">
      <dgm:prSet presAssocID="{EF562D0C-18AB-4E8A-8D16-FC84EB6615E7}" presName="parTx" presStyleLbl="revTx" presStyleIdx="0" presStyleCnt="2">
        <dgm:presLayoutVars>
          <dgm:chMax val="0"/>
          <dgm:chPref val="0"/>
        </dgm:presLayoutVars>
      </dgm:prSet>
      <dgm:spPr/>
    </dgm:pt>
    <dgm:pt modelId="{01CF1F69-37E8-4F9B-9E8E-F596C45B9C82}" type="pres">
      <dgm:prSet presAssocID="{864BED69-6E6D-447E-9F14-3F42BAAF9464}" presName="sibTrans" presStyleCnt="0"/>
      <dgm:spPr/>
    </dgm:pt>
    <dgm:pt modelId="{96D9C726-40B2-408C-9F91-6DAE5364B03E}" type="pres">
      <dgm:prSet presAssocID="{3C9C6E88-9C14-4359-8163-186C29745641}" presName="compNode" presStyleCnt="0"/>
      <dgm:spPr/>
    </dgm:pt>
    <dgm:pt modelId="{C9E5D34B-04D3-4065-A96C-A9D69A504792}" type="pres">
      <dgm:prSet presAssocID="{3C9C6E88-9C14-4359-8163-186C29745641}" presName="bgRect" presStyleLbl="bgShp" presStyleIdx="1" presStyleCnt="2"/>
      <dgm:spPr/>
    </dgm:pt>
    <dgm:pt modelId="{9CC3BDE7-4DFB-4190-A8AB-C786608A59D7}" type="pres">
      <dgm:prSet presAssocID="{3C9C6E88-9C14-4359-8163-186C2974564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5ED259F4-F3A3-4DCA-A945-42853AE08F41}" type="pres">
      <dgm:prSet presAssocID="{3C9C6E88-9C14-4359-8163-186C29745641}" presName="spaceRect" presStyleCnt="0"/>
      <dgm:spPr/>
    </dgm:pt>
    <dgm:pt modelId="{A21CD75D-C043-47F9-9144-39AC1FA033F6}" type="pres">
      <dgm:prSet presAssocID="{3C9C6E88-9C14-4359-8163-186C29745641}" presName="parTx" presStyleLbl="revTx" presStyleIdx="1" presStyleCnt="2">
        <dgm:presLayoutVars>
          <dgm:chMax val="0"/>
          <dgm:chPref val="0"/>
        </dgm:presLayoutVars>
      </dgm:prSet>
      <dgm:spPr/>
    </dgm:pt>
  </dgm:ptLst>
  <dgm:cxnLst>
    <dgm:cxn modelId="{751E5418-60FD-48C1-8288-A6134625E2D1}" type="presOf" srcId="{3C9C6E88-9C14-4359-8163-186C29745641}" destId="{A21CD75D-C043-47F9-9144-39AC1FA033F6}" srcOrd="0" destOrd="0" presId="urn:microsoft.com/office/officeart/2018/2/layout/IconVerticalSolidList"/>
    <dgm:cxn modelId="{A3A0BD70-580E-4EC4-9DEA-E03960FD4716}" type="presOf" srcId="{CEF5E459-9E49-4CDA-94BC-121E8ACF4244}" destId="{77D0A832-E096-4E1B-9F01-16F69456D33D}" srcOrd="0" destOrd="0" presId="urn:microsoft.com/office/officeart/2018/2/layout/IconVerticalSolidList"/>
    <dgm:cxn modelId="{3685EA5A-1A7A-4484-A7F2-D0B7D25F7D30}" srcId="{CEF5E459-9E49-4CDA-94BC-121E8ACF4244}" destId="{3C9C6E88-9C14-4359-8163-186C29745641}" srcOrd="1" destOrd="0" parTransId="{0D6C2A49-6672-4CA1-A261-15DF4D92A18D}" sibTransId="{301964AF-9B51-4DFA-B1B7-9B43488F681B}"/>
    <dgm:cxn modelId="{6A413FC6-8D27-4AE7-94AD-63D6E273CCF3}" type="presOf" srcId="{EF562D0C-18AB-4E8A-8D16-FC84EB6615E7}" destId="{1796F332-4D09-4350-967B-482AA2BC603E}" srcOrd="0" destOrd="0" presId="urn:microsoft.com/office/officeart/2018/2/layout/IconVerticalSolidList"/>
    <dgm:cxn modelId="{AD1347D9-0FE6-4030-9709-E69DFD337AFB}" srcId="{CEF5E459-9E49-4CDA-94BC-121E8ACF4244}" destId="{EF562D0C-18AB-4E8A-8D16-FC84EB6615E7}" srcOrd="0" destOrd="0" parTransId="{4CC77311-0F30-4784-8405-52AEF15E971E}" sibTransId="{864BED69-6E6D-447E-9F14-3F42BAAF9464}"/>
    <dgm:cxn modelId="{3EE2A3AF-D3E6-43D0-8AE8-D81194B4C92E}" type="presParOf" srcId="{77D0A832-E096-4E1B-9F01-16F69456D33D}" destId="{E3B205C9-61A4-4216-84F7-51E5DB4C4462}" srcOrd="0" destOrd="0" presId="urn:microsoft.com/office/officeart/2018/2/layout/IconVerticalSolidList"/>
    <dgm:cxn modelId="{23920D10-A448-4B3B-9161-F6248ECD0377}" type="presParOf" srcId="{E3B205C9-61A4-4216-84F7-51E5DB4C4462}" destId="{83D39535-B102-449F-98C0-D2425742C10E}" srcOrd="0" destOrd="0" presId="urn:microsoft.com/office/officeart/2018/2/layout/IconVerticalSolidList"/>
    <dgm:cxn modelId="{C471FD54-B84E-4145-9878-1FC4E4BBCE7D}" type="presParOf" srcId="{E3B205C9-61A4-4216-84F7-51E5DB4C4462}" destId="{663F13AA-ECEC-43A2-BA05-85E4C1BB2FE3}" srcOrd="1" destOrd="0" presId="urn:microsoft.com/office/officeart/2018/2/layout/IconVerticalSolidList"/>
    <dgm:cxn modelId="{C58CD10B-F2A4-4990-A19D-93D5B5E49746}" type="presParOf" srcId="{E3B205C9-61A4-4216-84F7-51E5DB4C4462}" destId="{23B7ADD3-44A2-4DA1-BDB6-8E2F5F170DED}" srcOrd="2" destOrd="0" presId="urn:microsoft.com/office/officeart/2018/2/layout/IconVerticalSolidList"/>
    <dgm:cxn modelId="{F93D73FD-6365-471B-82F2-1728372D24BE}" type="presParOf" srcId="{E3B205C9-61A4-4216-84F7-51E5DB4C4462}" destId="{1796F332-4D09-4350-967B-482AA2BC603E}" srcOrd="3" destOrd="0" presId="urn:microsoft.com/office/officeart/2018/2/layout/IconVerticalSolidList"/>
    <dgm:cxn modelId="{FEC43E1E-3BC3-4209-BF39-C09EA902F756}" type="presParOf" srcId="{77D0A832-E096-4E1B-9F01-16F69456D33D}" destId="{01CF1F69-37E8-4F9B-9E8E-F596C45B9C82}" srcOrd="1" destOrd="0" presId="urn:microsoft.com/office/officeart/2018/2/layout/IconVerticalSolidList"/>
    <dgm:cxn modelId="{4CF7C7AA-75B5-4777-844F-99BEA90C0214}" type="presParOf" srcId="{77D0A832-E096-4E1B-9F01-16F69456D33D}" destId="{96D9C726-40B2-408C-9F91-6DAE5364B03E}" srcOrd="2" destOrd="0" presId="urn:microsoft.com/office/officeart/2018/2/layout/IconVerticalSolidList"/>
    <dgm:cxn modelId="{6833F764-C822-4FF3-9E69-2BBA9D976652}" type="presParOf" srcId="{96D9C726-40B2-408C-9F91-6DAE5364B03E}" destId="{C9E5D34B-04D3-4065-A96C-A9D69A504792}" srcOrd="0" destOrd="0" presId="urn:microsoft.com/office/officeart/2018/2/layout/IconVerticalSolidList"/>
    <dgm:cxn modelId="{A89D1AFF-8306-4C58-8B3E-851E9D5D5A31}" type="presParOf" srcId="{96D9C726-40B2-408C-9F91-6DAE5364B03E}" destId="{9CC3BDE7-4DFB-4190-A8AB-C786608A59D7}" srcOrd="1" destOrd="0" presId="urn:microsoft.com/office/officeart/2018/2/layout/IconVerticalSolidList"/>
    <dgm:cxn modelId="{F838CEC8-B81B-4060-B3D6-4EFB48C7B12C}" type="presParOf" srcId="{96D9C726-40B2-408C-9F91-6DAE5364B03E}" destId="{5ED259F4-F3A3-4DCA-A945-42853AE08F41}" srcOrd="2" destOrd="0" presId="urn:microsoft.com/office/officeart/2018/2/layout/IconVerticalSolidList"/>
    <dgm:cxn modelId="{FAA51285-4749-485D-8AFE-FA12253EDAE8}" type="presParOf" srcId="{96D9C726-40B2-408C-9F91-6DAE5364B03E}" destId="{A21CD75D-C043-47F9-9144-39AC1FA033F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E5D022-262A-45DE-B863-724A497AE21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AC9C2BE-071E-4D65-B7F1-A39FC243EA5B}">
      <dgm:prSet/>
      <dgm:spPr/>
      <dgm:t>
        <a:bodyPr/>
        <a:lstStyle/>
        <a:p>
          <a:r>
            <a:rPr lang="en-US"/>
            <a:t>a.	Offer</a:t>
          </a:r>
        </a:p>
      </dgm:t>
    </dgm:pt>
    <dgm:pt modelId="{35C55927-806B-41FE-8DD4-CEC3226B39F1}" type="parTrans" cxnId="{7E8F79B9-7859-4662-AF84-4C080B16D5A2}">
      <dgm:prSet/>
      <dgm:spPr/>
      <dgm:t>
        <a:bodyPr/>
        <a:lstStyle/>
        <a:p>
          <a:endParaRPr lang="en-US"/>
        </a:p>
      </dgm:t>
    </dgm:pt>
    <dgm:pt modelId="{5ABC6590-7F56-4D9A-B581-977EBBC83208}" type="sibTrans" cxnId="{7E8F79B9-7859-4662-AF84-4C080B16D5A2}">
      <dgm:prSet/>
      <dgm:spPr/>
      <dgm:t>
        <a:bodyPr/>
        <a:lstStyle/>
        <a:p>
          <a:endParaRPr lang="en-US"/>
        </a:p>
      </dgm:t>
    </dgm:pt>
    <dgm:pt modelId="{94003E34-D3F1-4346-9261-21A8467A9922}">
      <dgm:prSet/>
      <dgm:spPr/>
      <dgm:t>
        <a:bodyPr/>
        <a:lstStyle/>
        <a:p>
          <a:r>
            <a:rPr lang="en-US"/>
            <a:t>i.	Normally a proposal containing 	scope and cost with terms</a:t>
          </a:r>
        </a:p>
      </dgm:t>
    </dgm:pt>
    <dgm:pt modelId="{348FF565-66B0-46A2-B4F9-F59AE8B2CAFE}" type="parTrans" cxnId="{05FE5D33-F1D6-4425-9FFB-B88A336750F1}">
      <dgm:prSet/>
      <dgm:spPr/>
      <dgm:t>
        <a:bodyPr/>
        <a:lstStyle/>
        <a:p>
          <a:endParaRPr lang="en-US"/>
        </a:p>
      </dgm:t>
    </dgm:pt>
    <dgm:pt modelId="{EA66A69C-12B2-4C64-967C-A567BC4838DD}" type="sibTrans" cxnId="{05FE5D33-F1D6-4425-9FFB-B88A336750F1}">
      <dgm:prSet/>
      <dgm:spPr/>
      <dgm:t>
        <a:bodyPr/>
        <a:lstStyle/>
        <a:p>
          <a:endParaRPr lang="en-US"/>
        </a:p>
      </dgm:t>
    </dgm:pt>
    <dgm:pt modelId="{183B62A9-D556-44CD-8C63-59CB16192062}">
      <dgm:prSet/>
      <dgm:spPr/>
      <dgm:t>
        <a:bodyPr/>
        <a:lstStyle/>
        <a:p>
          <a:r>
            <a:rPr lang="en-US"/>
            <a:t>ii.	Response to solicitation</a:t>
          </a:r>
        </a:p>
      </dgm:t>
    </dgm:pt>
    <dgm:pt modelId="{3CAE7DFD-DC48-4BFA-8822-A9F228FC0F69}" type="parTrans" cxnId="{EE4546A5-35CD-4545-B20F-D4CB3D457A44}">
      <dgm:prSet/>
      <dgm:spPr/>
      <dgm:t>
        <a:bodyPr/>
        <a:lstStyle/>
        <a:p>
          <a:endParaRPr lang="en-US"/>
        </a:p>
      </dgm:t>
    </dgm:pt>
    <dgm:pt modelId="{89C57320-3D7D-4A53-95D5-5CAB8ECA5428}" type="sibTrans" cxnId="{EE4546A5-35CD-4545-B20F-D4CB3D457A44}">
      <dgm:prSet/>
      <dgm:spPr/>
      <dgm:t>
        <a:bodyPr/>
        <a:lstStyle/>
        <a:p>
          <a:endParaRPr lang="en-US"/>
        </a:p>
      </dgm:t>
    </dgm:pt>
    <dgm:pt modelId="{070C4F31-C3F7-4607-B69F-EFE22E18A135}">
      <dgm:prSet/>
      <dgm:spPr/>
      <dgm:t>
        <a:bodyPr/>
        <a:lstStyle/>
        <a:p>
          <a:r>
            <a:rPr lang="en-US"/>
            <a:t>b.	Acceptance	</a:t>
          </a:r>
        </a:p>
      </dgm:t>
    </dgm:pt>
    <dgm:pt modelId="{3D9A2CD0-625E-481F-B901-041C5A48574A}" type="parTrans" cxnId="{002A9D91-E50B-48CD-9369-7D832488D579}">
      <dgm:prSet/>
      <dgm:spPr/>
      <dgm:t>
        <a:bodyPr/>
        <a:lstStyle/>
        <a:p>
          <a:endParaRPr lang="en-US"/>
        </a:p>
      </dgm:t>
    </dgm:pt>
    <dgm:pt modelId="{145CBC3E-8409-423E-B7CA-9122F4631E53}" type="sibTrans" cxnId="{002A9D91-E50B-48CD-9369-7D832488D579}">
      <dgm:prSet/>
      <dgm:spPr/>
      <dgm:t>
        <a:bodyPr/>
        <a:lstStyle/>
        <a:p>
          <a:endParaRPr lang="en-US"/>
        </a:p>
      </dgm:t>
    </dgm:pt>
    <dgm:pt modelId="{55C00D83-7464-4997-90D5-20B45C0A1AB2}">
      <dgm:prSet/>
      <dgm:spPr/>
      <dgm:t>
        <a:bodyPr/>
        <a:lstStyle/>
        <a:p>
          <a:r>
            <a:rPr lang="en-US"/>
            <a:t>i.	Must “Mirror” the offer</a:t>
          </a:r>
        </a:p>
      </dgm:t>
    </dgm:pt>
    <dgm:pt modelId="{AEF748FA-B619-4E61-AF1C-49488AEFE78E}" type="parTrans" cxnId="{10E40103-7EAF-43FB-9047-C0551514689E}">
      <dgm:prSet/>
      <dgm:spPr/>
      <dgm:t>
        <a:bodyPr/>
        <a:lstStyle/>
        <a:p>
          <a:endParaRPr lang="en-US"/>
        </a:p>
      </dgm:t>
    </dgm:pt>
    <dgm:pt modelId="{D4E8671D-EA3F-49C4-A88E-9A5F4EE9A660}" type="sibTrans" cxnId="{10E40103-7EAF-43FB-9047-C0551514689E}">
      <dgm:prSet/>
      <dgm:spPr/>
      <dgm:t>
        <a:bodyPr/>
        <a:lstStyle/>
        <a:p>
          <a:endParaRPr lang="en-US"/>
        </a:p>
      </dgm:t>
    </dgm:pt>
    <dgm:pt modelId="{CC2CAFFA-D252-4162-8CEF-5851169ABB0D}">
      <dgm:prSet/>
      <dgm:spPr/>
      <dgm:t>
        <a:bodyPr/>
        <a:lstStyle/>
        <a:p>
          <a:r>
            <a:rPr lang="en-US"/>
            <a:t>ii.	Formed at time last party signs 	agreement</a:t>
          </a:r>
        </a:p>
      </dgm:t>
    </dgm:pt>
    <dgm:pt modelId="{F5BE0E54-F8CE-4646-9129-DAECF632F371}" type="parTrans" cxnId="{6B1809F6-D986-4972-9100-62F07D5C6416}">
      <dgm:prSet/>
      <dgm:spPr/>
      <dgm:t>
        <a:bodyPr/>
        <a:lstStyle/>
        <a:p>
          <a:endParaRPr lang="en-US"/>
        </a:p>
      </dgm:t>
    </dgm:pt>
    <dgm:pt modelId="{0A6C1EA1-E7D6-4780-BF13-8789F580C8B7}" type="sibTrans" cxnId="{6B1809F6-D986-4972-9100-62F07D5C6416}">
      <dgm:prSet/>
      <dgm:spPr/>
      <dgm:t>
        <a:bodyPr/>
        <a:lstStyle/>
        <a:p>
          <a:endParaRPr lang="en-US"/>
        </a:p>
      </dgm:t>
    </dgm:pt>
    <dgm:pt modelId="{88D6D775-AD6E-4F2F-A79A-7F094F97E7F4}">
      <dgm:prSet/>
      <dgm:spPr/>
      <dgm:t>
        <a:bodyPr/>
        <a:lstStyle/>
        <a:p>
          <a:r>
            <a:rPr lang="en-US"/>
            <a:t>iii.	Acceptance by conduct</a:t>
          </a:r>
        </a:p>
      </dgm:t>
    </dgm:pt>
    <dgm:pt modelId="{246597C7-09D2-4236-B3F6-F9839723A963}" type="parTrans" cxnId="{ADBEACB0-6657-4309-9B1E-248257E6E1BD}">
      <dgm:prSet/>
      <dgm:spPr/>
      <dgm:t>
        <a:bodyPr/>
        <a:lstStyle/>
        <a:p>
          <a:endParaRPr lang="en-US"/>
        </a:p>
      </dgm:t>
    </dgm:pt>
    <dgm:pt modelId="{AAABED79-2EE2-42D7-890B-D84F95F9D11D}" type="sibTrans" cxnId="{ADBEACB0-6657-4309-9B1E-248257E6E1BD}">
      <dgm:prSet/>
      <dgm:spPr/>
      <dgm:t>
        <a:bodyPr/>
        <a:lstStyle/>
        <a:p>
          <a:endParaRPr lang="en-US"/>
        </a:p>
      </dgm:t>
    </dgm:pt>
    <dgm:pt modelId="{CC1BF1BD-1D98-4E1D-B82D-55C0336C86B4}" type="pres">
      <dgm:prSet presAssocID="{8EE5D022-262A-45DE-B863-724A497AE215}" presName="linear" presStyleCnt="0">
        <dgm:presLayoutVars>
          <dgm:animLvl val="lvl"/>
          <dgm:resizeHandles val="exact"/>
        </dgm:presLayoutVars>
      </dgm:prSet>
      <dgm:spPr/>
    </dgm:pt>
    <dgm:pt modelId="{7C11E4B6-DE0A-4005-96A5-C2396112AACC}" type="pres">
      <dgm:prSet presAssocID="{4AC9C2BE-071E-4D65-B7F1-A39FC243EA5B}" presName="parentText" presStyleLbl="node1" presStyleIdx="0" presStyleCnt="2">
        <dgm:presLayoutVars>
          <dgm:chMax val="0"/>
          <dgm:bulletEnabled val="1"/>
        </dgm:presLayoutVars>
      </dgm:prSet>
      <dgm:spPr/>
    </dgm:pt>
    <dgm:pt modelId="{0FBB2284-ECDB-4968-AA98-4900C3347BB3}" type="pres">
      <dgm:prSet presAssocID="{4AC9C2BE-071E-4D65-B7F1-A39FC243EA5B}" presName="childText" presStyleLbl="revTx" presStyleIdx="0" presStyleCnt="2">
        <dgm:presLayoutVars>
          <dgm:bulletEnabled val="1"/>
        </dgm:presLayoutVars>
      </dgm:prSet>
      <dgm:spPr/>
    </dgm:pt>
    <dgm:pt modelId="{D2A86148-DF75-459D-88B0-3834F2B923CA}" type="pres">
      <dgm:prSet presAssocID="{070C4F31-C3F7-4607-B69F-EFE22E18A135}" presName="parentText" presStyleLbl="node1" presStyleIdx="1" presStyleCnt="2">
        <dgm:presLayoutVars>
          <dgm:chMax val="0"/>
          <dgm:bulletEnabled val="1"/>
        </dgm:presLayoutVars>
      </dgm:prSet>
      <dgm:spPr/>
    </dgm:pt>
    <dgm:pt modelId="{5C6FAD47-21D7-4234-A88D-96E24EBD5941}" type="pres">
      <dgm:prSet presAssocID="{070C4F31-C3F7-4607-B69F-EFE22E18A135}" presName="childText" presStyleLbl="revTx" presStyleIdx="1" presStyleCnt="2">
        <dgm:presLayoutVars>
          <dgm:bulletEnabled val="1"/>
        </dgm:presLayoutVars>
      </dgm:prSet>
      <dgm:spPr/>
    </dgm:pt>
  </dgm:ptLst>
  <dgm:cxnLst>
    <dgm:cxn modelId="{10E40103-7EAF-43FB-9047-C0551514689E}" srcId="{070C4F31-C3F7-4607-B69F-EFE22E18A135}" destId="{55C00D83-7464-4997-90D5-20B45C0A1AB2}" srcOrd="0" destOrd="0" parTransId="{AEF748FA-B619-4E61-AF1C-49488AEFE78E}" sibTransId="{D4E8671D-EA3F-49C4-A88E-9A5F4EE9A660}"/>
    <dgm:cxn modelId="{B996B305-76DA-4051-BBD8-21364DAE917F}" type="presOf" srcId="{183B62A9-D556-44CD-8C63-59CB16192062}" destId="{0FBB2284-ECDB-4968-AA98-4900C3347BB3}" srcOrd="0" destOrd="1" presId="urn:microsoft.com/office/officeart/2005/8/layout/vList2"/>
    <dgm:cxn modelId="{05FE5D33-F1D6-4425-9FFB-B88A336750F1}" srcId="{4AC9C2BE-071E-4D65-B7F1-A39FC243EA5B}" destId="{94003E34-D3F1-4346-9261-21A8467A9922}" srcOrd="0" destOrd="0" parTransId="{348FF565-66B0-46A2-B4F9-F59AE8B2CAFE}" sibTransId="{EA66A69C-12B2-4C64-967C-A567BC4838DD}"/>
    <dgm:cxn modelId="{4D841368-AFE5-4013-9C9E-A2C84EF924F5}" type="presOf" srcId="{8EE5D022-262A-45DE-B863-724A497AE215}" destId="{CC1BF1BD-1D98-4E1D-B82D-55C0336C86B4}" srcOrd="0" destOrd="0" presId="urn:microsoft.com/office/officeart/2005/8/layout/vList2"/>
    <dgm:cxn modelId="{76880183-E095-473F-BD85-EDD4F52A55CF}" type="presOf" srcId="{CC2CAFFA-D252-4162-8CEF-5851169ABB0D}" destId="{5C6FAD47-21D7-4234-A88D-96E24EBD5941}" srcOrd="0" destOrd="1" presId="urn:microsoft.com/office/officeart/2005/8/layout/vList2"/>
    <dgm:cxn modelId="{002A9D91-E50B-48CD-9369-7D832488D579}" srcId="{8EE5D022-262A-45DE-B863-724A497AE215}" destId="{070C4F31-C3F7-4607-B69F-EFE22E18A135}" srcOrd="1" destOrd="0" parTransId="{3D9A2CD0-625E-481F-B901-041C5A48574A}" sibTransId="{145CBC3E-8409-423E-B7CA-9122F4631E53}"/>
    <dgm:cxn modelId="{EE4546A5-35CD-4545-B20F-D4CB3D457A44}" srcId="{4AC9C2BE-071E-4D65-B7F1-A39FC243EA5B}" destId="{183B62A9-D556-44CD-8C63-59CB16192062}" srcOrd="1" destOrd="0" parTransId="{3CAE7DFD-DC48-4BFA-8822-A9F228FC0F69}" sibTransId="{89C57320-3D7D-4A53-95D5-5CAB8ECA5428}"/>
    <dgm:cxn modelId="{ADBEACB0-6657-4309-9B1E-248257E6E1BD}" srcId="{070C4F31-C3F7-4607-B69F-EFE22E18A135}" destId="{88D6D775-AD6E-4F2F-A79A-7F094F97E7F4}" srcOrd="2" destOrd="0" parTransId="{246597C7-09D2-4236-B3F6-F9839723A963}" sibTransId="{AAABED79-2EE2-42D7-890B-D84F95F9D11D}"/>
    <dgm:cxn modelId="{7E8F79B9-7859-4662-AF84-4C080B16D5A2}" srcId="{8EE5D022-262A-45DE-B863-724A497AE215}" destId="{4AC9C2BE-071E-4D65-B7F1-A39FC243EA5B}" srcOrd="0" destOrd="0" parTransId="{35C55927-806B-41FE-8DD4-CEC3226B39F1}" sibTransId="{5ABC6590-7F56-4D9A-B581-977EBBC83208}"/>
    <dgm:cxn modelId="{E1A4ABBE-E406-45FA-B21A-9C6DA0123921}" type="presOf" srcId="{4AC9C2BE-071E-4D65-B7F1-A39FC243EA5B}" destId="{7C11E4B6-DE0A-4005-96A5-C2396112AACC}" srcOrd="0" destOrd="0" presId="urn:microsoft.com/office/officeart/2005/8/layout/vList2"/>
    <dgm:cxn modelId="{06B33BC1-F6F7-4BB8-971C-DF0E78065034}" type="presOf" srcId="{55C00D83-7464-4997-90D5-20B45C0A1AB2}" destId="{5C6FAD47-21D7-4234-A88D-96E24EBD5941}" srcOrd="0" destOrd="0" presId="urn:microsoft.com/office/officeart/2005/8/layout/vList2"/>
    <dgm:cxn modelId="{A9AADFDE-4945-43A1-AFCA-FB40F806D314}" type="presOf" srcId="{94003E34-D3F1-4346-9261-21A8467A9922}" destId="{0FBB2284-ECDB-4968-AA98-4900C3347BB3}" srcOrd="0" destOrd="0" presId="urn:microsoft.com/office/officeart/2005/8/layout/vList2"/>
    <dgm:cxn modelId="{1D553BEA-6FEA-4D90-88C0-94D65AFC19B7}" type="presOf" srcId="{070C4F31-C3F7-4607-B69F-EFE22E18A135}" destId="{D2A86148-DF75-459D-88B0-3834F2B923CA}" srcOrd="0" destOrd="0" presId="urn:microsoft.com/office/officeart/2005/8/layout/vList2"/>
    <dgm:cxn modelId="{ECCEC4EB-BD46-42A1-90FD-64531B388069}" type="presOf" srcId="{88D6D775-AD6E-4F2F-A79A-7F094F97E7F4}" destId="{5C6FAD47-21D7-4234-A88D-96E24EBD5941}" srcOrd="0" destOrd="2" presId="urn:microsoft.com/office/officeart/2005/8/layout/vList2"/>
    <dgm:cxn modelId="{6B1809F6-D986-4972-9100-62F07D5C6416}" srcId="{070C4F31-C3F7-4607-B69F-EFE22E18A135}" destId="{CC2CAFFA-D252-4162-8CEF-5851169ABB0D}" srcOrd="1" destOrd="0" parTransId="{F5BE0E54-F8CE-4646-9129-DAECF632F371}" sibTransId="{0A6C1EA1-E7D6-4780-BF13-8789F580C8B7}"/>
    <dgm:cxn modelId="{62D0D493-C3EC-43AA-9B8C-ED8E2A3FD6A4}" type="presParOf" srcId="{CC1BF1BD-1D98-4E1D-B82D-55C0336C86B4}" destId="{7C11E4B6-DE0A-4005-96A5-C2396112AACC}" srcOrd="0" destOrd="0" presId="urn:microsoft.com/office/officeart/2005/8/layout/vList2"/>
    <dgm:cxn modelId="{F76B7147-BA64-4F47-8E8C-F4828D9C27D2}" type="presParOf" srcId="{CC1BF1BD-1D98-4E1D-B82D-55C0336C86B4}" destId="{0FBB2284-ECDB-4968-AA98-4900C3347BB3}" srcOrd="1" destOrd="0" presId="urn:microsoft.com/office/officeart/2005/8/layout/vList2"/>
    <dgm:cxn modelId="{90C713F2-9973-4A4F-BBB4-94B6F08F66FC}" type="presParOf" srcId="{CC1BF1BD-1D98-4E1D-B82D-55C0336C86B4}" destId="{D2A86148-DF75-459D-88B0-3834F2B923CA}" srcOrd="2" destOrd="0" presId="urn:microsoft.com/office/officeart/2005/8/layout/vList2"/>
    <dgm:cxn modelId="{5F931299-2FA3-4A7C-BE47-C9EBE5CA77F3}" type="presParOf" srcId="{CC1BF1BD-1D98-4E1D-B82D-55C0336C86B4}" destId="{5C6FAD47-21D7-4234-A88D-96E24EBD594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F632D7-982E-421D-A4A0-169D666445F0}" type="doc">
      <dgm:prSet loTypeId="urn:microsoft.com/office/officeart/2005/8/layout/hList1" loCatId="list" qsTypeId="urn:microsoft.com/office/officeart/2005/8/quickstyle/simple4" qsCatId="simple" csTypeId="urn:microsoft.com/office/officeart/2005/8/colors/accent2_2" csCatId="accent2" phldr="1"/>
      <dgm:spPr/>
      <dgm:t>
        <a:bodyPr/>
        <a:lstStyle/>
        <a:p>
          <a:endParaRPr lang="en-US"/>
        </a:p>
      </dgm:t>
    </dgm:pt>
    <dgm:pt modelId="{9447D88B-E24D-48C1-AB7E-096DF8927BA9}">
      <dgm:prSet/>
      <dgm:spPr/>
      <dgm:t>
        <a:bodyPr/>
        <a:lstStyle/>
        <a:p>
          <a:r>
            <a:rPr lang="en-US" dirty="0"/>
            <a:t>ii. </a:t>
          </a:r>
          <a:r>
            <a:rPr lang="en-US" i="1" dirty="0"/>
            <a:t>Duty or Standard of Care Defined</a:t>
          </a:r>
          <a:r>
            <a:rPr lang="en-US" dirty="0"/>
            <a:t>: </a:t>
          </a:r>
        </a:p>
      </dgm:t>
    </dgm:pt>
    <dgm:pt modelId="{79ABD002-9618-49F3-A3E0-9D5D49B2C476}" type="parTrans" cxnId="{D52E6A02-C375-41B4-8C32-3B780D059286}">
      <dgm:prSet/>
      <dgm:spPr/>
      <dgm:t>
        <a:bodyPr/>
        <a:lstStyle/>
        <a:p>
          <a:endParaRPr lang="en-US"/>
        </a:p>
      </dgm:t>
    </dgm:pt>
    <dgm:pt modelId="{7B4D73E7-AC1D-4E90-9CE0-20EC3FF932F3}" type="sibTrans" cxnId="{D52E6A02-C375-41B4-8C32-3B780D059286}">
      <dgm:prSet/>
      <dgm:spPr/>
      <dgm:t>
        <a:bodyPr/>
        <a:lstStyle/>
        <a:p>
          <a:endParaRPr lang="en-US"/>
        </a:p>
      </dgm:t>
    </dgm:pt>
    <dgm:pt modelId="{15ECFC3B-260F-4FDF-8E62-FE7A54610412}">
      <dgm:prSet/>
      <dgm:spPr/>
      <dgm:t>
        <a:bodyPr/>
        <a:lstStyle/>
        <a:p>
          <a:r>
            <a:rPr lang="en-US" dirty="0"/>
            <a:t>What a reasonable professional engineer would have done at that 	time under those circumstances within that locale</a:t>
          </a:r>
        </a:p>
      </dgm:t>
    </dgm:pt>
    <dgm:pt modelId="{47C23830-7095-4952-923E-FC1FC167FFC9}" type="parTrans" cxnId="{7148BB41-542C-4EA0-8327-174EFD6A5400}">
      <dgm:prSet/>
      <dgm:spPr/>
      <dgm:t>
        <a:bodyPr/>
        <a:lstStyle/>
        <a:p>
          <a:endParaRPr lang="en-US"/>
        </a:p>
      </dgm:t>
    </dgm:pt>
    <dgm:pt modelId="{8CE9B611-8E16-436C-9068-FACA7967C6C4}" type="sibTrans" cxnId="{7148BB41-542C-4EA0-8327-174EFD6A5400}">
      <dgm:prSet/>
      <dgm:spPr/>
      <dgm:t>
        <a:bodyPr/>
        <a:lstStyle/>
        <a:p>
          <a:endParaRPr lang="en-US"/>
        </a:p>
      </dgm:t>
    </dgm:pt>
    <dgm:pt modelId="{5A631779-6D2C-4593-AC6E-0AF389CB815F}">
      <dgm:prSet/>
      <dgm:spPr/>
      <dgm:t>
        <a:bodyPr/>
        <a:lstStyle/>
        <a:p>
          <a:r>
            <a:rPr lang="en-US" dirty="0" err="1"/>
            <a:t>iii.</a:t>
          </a:r>
          <a:r>
            <a:rPr lang="en-US" i="1" dirty="0" err="1"/>
            <a:t>Was</a:t>
          </a:r>
          <a:r>
            <a:rPr lang="en-US" i="1" dirty="0"/>
            <a:t> there a Breach of the Duty?</a:t>
          </a:r>
          <a:endParaRPr lang="en-US" dirty="0"/>
        </a:p>
      </dgm:t>
    </dgm:pt>
    <dgm:pt modelId="{6E029D80-313F-4F6E-BFCE-76B065849DF6}" type="parTrans" cxnId="{38519495-44A7-4A54-9C8E-BF05E5528F83}">
      <dgm:prSet/>
      <dgm:spPr/>
      <dgm:t>
        <a:bodyPr/>
        <a:lstStyle/>
        <a:p>
          <a:endParaRPr lang="en-US"/>
        </a:p>
      </dgm:t>
    </dgm:pt>
    <dgm:pt modelId="{21AB8D5C-64D4-4F68-9B9C-F2EC437DAA09}" type="sibTrans" cxnId="{38519495-44A7-4A54-9C8E-BF05E5528F83}">
      <dgm:prSet/>
      <dgm:spPr/>
      <dgm:t>
        <a:bodyPr/>
        <a:lstStyle/>
        <a:p>
          <a:endParaRPr lang="en-US"/>
        </a:p>
      </dgm:t>
    </dgm:pt>
    <dgm:pt modelId="{78350E10-9FE5-4CE9-9A9D-E69CA56C1A40}">
      <dgm:prSet/>
      <dgm:spPr/>
      <dgm:t>
        <a:bodyPr/>
        <a:lstStyle/>
        <a:p>
          <a:r>
            <a:rPr lang="en-US" dirty="0"/>
            <a:t>Expert testimony by person practicing in profession</a:t>
          </a:r>
        </a:p>
      </dgm:t>
    </dgm:pt>
    <dgm:pt modelId="{E4B69074-75F1-451F-BE7E-CC48B36F6EAB}" type="parTrans" cxnId="{5DAF25E9-19FC-4BD0-BC21-80BAAC0C7B31}">
      <dgm:prSet/>
      <dgm:spPr/>
      <dgm:t>
        <a:bodyPr/>
        <a:lstStyle/>
        <a:p>
          <a:endParaRPr lang="en-US"/>
        </a:p>
      </dgm:t>
    </dgm:pt>
    <dgm:pt modelId="{E69D019A-6568-42E6-888F-A578DD44D45C}" type="sibTrans" cxnId="{5DAF25E9-19FC-4BD0-BC21-80BAAC0C7B31}">
      <dgm:prSet/>
      <dgm:spPr/>
      <dgm:t>
        <a:bodyPr/>
        <a:lstStyle/>
        <a:p>
          <a:endParaRPr lang="en-US"/>
        </a:p>
      </dgm:t>
    </dgm:pt>
    <dgm:pt modelId="{24B75D94-8C9D-4598-BAB0-A0AB895EC134}">
      <dgm:prSet/>
      <dgm:spPr/>
      <dgm:t>
        <a:bodyPr/>
        <a:lstStyle/>
        <a:p>
          <a:r>
            <a:rPr lang="en-US"/>
            <a:t>New All Appropriate Inquiry Rules</a:t>
          </a:r>
        </a:p>
      </dgm:t>
    </dgm:pt>
    <dgm:pt modelId="{713DA251-8490-42E7-A973-E46221BF73D4}" type="parTrans" cxnId="{F47E158F-E9CA-4375-A84E-0CD4E6135D13}">
      <dgm:prSet/>
      <dgm:spPr/>
      <dgm:t>
        <a:bodyPr/>
        <a:lstStyle/>
        <a:p>
          <a:endParaRPr lang="en-US"/>
        </a:p>
      </dgm:t>
    </dgm:pt>
    <dgm:pt modelId="{BEE69C9A-6060-473A-B42A-A34B5D565575}" type="sibTrans" cxnId="{F47E158F-E9CA-4375-A84E-0CD4E6135D13}">
      <dgm:prSet/>
      <dgm:spPr/>
      <dgm:t>
        <a:bodyPr/>
        <a:lstStyle/>
        <a:p>
          <a:endParaRPr lang="en-US"/>
        </a:p>
      </dgm:t>
    </dgm:pt>
    <dgm:pt modelId="{CED4834A-6D6E-433B-B7B9-F88B432AC434}" type="pres">
      <dgm:prSet presAssocID="{D2F632D7-982E-421D-A4A0-169D666445F0}" presName="Name0" presStyleCnt="0">
        <dgm:presLayoutVars>
          <dgm:dir/>
          <dgm:animLvl val="lvl"/>
          <dgm:resizeHandles val="exact"/>
        </dgm:presLayoutVars>
      </dgm:prSet>
      <dgm:spPr/>
    </dgm:pt>
    <dgm:pt modelId="{DFA279C9-77EC-4641-9AD5-B7851443FD7C}" type="pres">
      <dgm:prSet presAssocID="{9447D88B-E24D-48C1-AB7E-096DF8927BA9}" presName="composite" presStyleCnt="0"/>
      <dgm:spPr/>
    </dgm:pt>
    <dgm:pt modelId="{9C2B80CC-4ED9-4109-8512-60070E19E05D}" type="pres">
      <dgm:prSet presAssocID="{9447D88B-E24D-48C1-AB7E-096DF8927BA9}" presName="parTx" presStyleLbl="alignNode1" presStyleIdx="0" presStyleCnt="2">
        <dgm:presLayoutVars>
          <dgm:chMax val="0"/>
          <dgm:chPref val="0"/>
          <dgm:bulletEnabled val="1"/>
        </dgm:presLayoutVars>
      </dgm:prSet>
      <dgm:spPr/>
    </dgm:pt>
    <dgm:pt modelId="{C854F7D5-45C4-4E2B-9793-962FD2C0D440}" type="pres">
      <dgm:prSet presAssocID="{9447D88B-E24D-48C1-AB7E-096DF8927BA9}" presName="desTx" presStyleLbl="alignAccFollowNode1" presStyleIdx="0" presStyleCnt="2" custScaleY="100526">
        <dgm:presLayoutVars>
          <dgm:bulletEnabled val="1"/>
        </dgm:presLayoutVars>
      </dgm:prSet>
      <dgm:spPr/>
    </dgm:pt>
    <dgm:pt modelId="{3365DC84-C351-4C56-8B29-EF4EE7CF3217}" type="pres">
      <dgm:prSet presAssocID="{7B4D73E7-AC1D-4E90-9CE0-20EC3FF932F3}" presName="space" presStyleCnt="0"/>
      <dgm:spPr/>
    </dgm:pt>
    <dgm:pt modelId="{70381FA5-37EC-4AB3-8719-2A7CDFB93303}" type="pres">
      <dgm:prSet presAssocID="{5A631779-6D2C-4593-AC6E-0AF389CB815F}" presName="composite" presStyleCnt="0"/>
      <dgm:spPr/>
    </dgm:pt>
    <dgm:pt modelId="{0C97E4C4-2D76-425E-A173-292C6579C5E0}" type="pres">
      <dgm:prSet presAssocID="{5A631779-6D2C-4593-AC6E-0AF389CB815F}" presName="parTx" presStyleLbl="alignNode1" presStyleIdx="1" presStyleCnt="2">
        <dgm:presLayoutVars>
          <dgm:chMax val="0"/>
          <dgm:chPref val="0"/>
          <dgm:bulletEnabled val="1"/>
        </dgm:presLayoutVars>
      </dgm:prSet>
      <dgm:spPr/>
    </dgm:pt>
    <dgm:pt modelId="{80B890DC-E758-44FA-BA92-0EA49B304E2A}" type="pres">
      <dgm:prSet presAssocID="{5A631779-6D2C-4593-AC6E-0AF389CB815F}" presName="desTx" presStyleLbl="alignAccFollowNode1" presStyleIdx="1" presStyleCnt="2">
        <dgm:presLayoutVars>
          <dgm:bulletEnabled val="1"/>
        </dgm:presLayoutVars>
      </dgm:prSet>
      <dgm:spPr/>
    </dgm:pt>
  </dgm:ptLst>
  <dgm:cxnLst>
    <dgm:cxn modelId="{D52E6A02-C375-41B4-8C32-3B780D059286}" srcId="{D2F632D7-982E-421D-A4A0-169D666445F0}" destId="{9447D88B-E24D-48C1-AB7E-096DF8927BA9}" srcOrd="0" destOrd="0" parTransId="{79ABD002-9618-49F3-A3E0-9D5D49B2C476}" sibTransId="{7B4D73E7-AC1D-4E90-9CE0-20EC3FF932F3}"/>
    <dgm:cxn modelId="{BEFC5C23-195B-405D-82C1-D10D47F2B5AE}" type="presOf" srcId="{5A631779-6D2C-4593-AC6E-0AF389CB815F}" destId="{0C97E4C4-2D76-425E-A173-292C6579C5E0}" srcOrd="0" destOrd="0" presId="urn:microsoft.com/office/officeart/2005/8/layout/hList1"/>
    <dgm:cxn modelId="{7148BB41-542C-4EA0-8327-174EFD6A5400}" srcId="{9447D88B-E24D-48C1-AB7E-096DF8927BA9}" destId="{15ECFC3B-260F-4FDF-8E62-FE7A54610412}" srcOrd="0" destOrd="0" parTransId="{47C23830-7095-4952-923E-FC1FC167FFC9}" sibTransId="{8CE9B611-8E16-436C-9068-FACA7967C6C4}"/>
    <dgm:cxn modelId="{C2857559-7E64-46DD-BEF2-D130B02D4C78}" type="presOf" srcId="{78350E10-9FE5-4CE9-9A9D-E69CA56C1A40}" destId="{80B890DC-E758-44FA-BA92-0EA49B304E2A}" srcOrd="0" destOrd="0" presId="urn:microsoft.com/office/officeart/2005/8/layout/hList1"/>
    <dgm:cxn modelId="{7A5B217A-F0E4-4B94-8D37-BA58DB56870A}" type="presOf" srcId="{9447D88B-E24D-48C1-AB7E-096DF8927BA9}" destId="{9C2B80CC-4ED9-4109-8512-60070E19E05D}" srcOrd="0" destOrd="0" presId="urn:microsoft.com/office/officeart/2005/8/layout/hList1"/>
    <dgm:cxn modelId="{F47E158F-E9CA-4375-A84E-0CD4E6135D13}" srcId="{5A631779-6D2C-4593-AC6E-0AF389CB815F}" destId="{24B75D94-8C9D-4598-BAB0-A0AB895EC134}" srcOrd="1" destOrd="0" parTransId="{713DA251-8490-42E7-A973-E46221BF73D4}" sibTransId="{BEE69C9A-6060-473A-B42A-A34B5D565575}"/>
    <dgm:cxn modelId="{38519495-44A7-4A54-9C8E-BF05E5528F83}" srcId="{D2F632D7-982E-421D-A4A0-169D666445F0}" destId="{5A631779-6D2C-4593-AC6E-0AF389CB815F}" srcOrd="1" destOrd="0" parTransId="{6E029D80-313F-4F6E-BFCE-76B065849DF6}" sibTransId="{21AB8D5C-64D4-4F68-9B9C-F2EC437DAA09}"/>
    <dgm:cxn modelId="{CE9152A1-CA7E-49F2-860A-A3E51AC785CA}" type="presOf" srcId="{D2F632D7-982E-421D-A4A0-169D666445F0}" destId="{CED4834A-6D6E-433B-B7B9-F88B432AC434}" srcOrd="0" destOrd="0" presId="urn:microsoft.com/office/officeart/2005/8/layout/hList1"/>
    <dgm:cxn modelId="{FCD54DA8-9E47-4510-BF99-C1C3FAA3D159}" type="presOf" srcId="{15ECFC3B-260F-4FDF-8E62-FE7A54610412}" destId="{C854F7D5-45C4-4E2B-9793-962FD2C0D440}" srcOrd="0" destOrd="0" presId="urn:microsoft.com/office/officeart/2005/8/layout/hList1"/>
    <dgm:cxn modelId="{C674BDB4-0D5D-46A9-9596-2BE7DB46FC6E}" type="presOf" srcId="{24B75D94-8C9D-4598-BAB0-A0AB895EC134}" destId="{80B890DC-E758-44FA-BA92-0EA49B304E2A}" srcOrd="0" destOrd="1" presId="urn:microsoft.com/office/officeart/2005/8/layout/hList1"/>
    <dgm:cxn modelId="{5DAF25E9-19FC-4BD0-BC21-80BAAC0C7B31}" srcId="{5A631779-6D2C-4593-AC6E-0AF389CB815F}" destId="{78350E10-9FE5-4CE9-9A9D-E69CA56C1A40}" srcOrd="0" destOrd="0" parTransId="{E4B69074-75F1-451F-BE7E-CC48B36F6EAB}" sibTransId="{E69D019A-6568-42E6-888F-A578DD44D45C}"/>
    <dgm:cxn modelId="{5363B6D5-0451-491E-BA12-CBB9B407632E}" type="presParOf" srcId="{CED4834A-6D6E-433B-B7B9-F88B432AC434}" destId="{DFA279C9-77EC-4641-9AD5-B7851443FD7C}" srcOrd="0" destOrd="0" presId="urn:microsoft.com/office/officeart/2005/8/layout/hList1"/>
    <dgm:cxn modelId="{9BD1B795-A6D0-4219-A804-7D296902E67C}" type="presParOf" srcId="{DFA279C9-77EC-4641-9AD5-B7851443FD7C}" destId="{9C2B80CC-4ED9-4109-8512-60070E19E05D}" srcOrd="0" destOrd="0" presId="urn:microsoft.com/office/officeart/2005/8/layout/hList1"/>
    <dgm:cxn modelId="{9B42F48B-0CCC-425C-821F-709FCBE7EDBF}" type="presParOf" srcId="{DFA279C9-77EC-4641-9AD5-B7851443FD7C}" destId="{C854F7D5-45C4-4E2B-9793-962FD2C0D440}" srcOrd="1" destOrd="0" presId="urn:microsoft.com/office/officeart/2005/8/layout/hList1"/>
    <dgm:cxn modelId="{552A95D5-FEF5-4E75-B66A-63D855574401}" type="presParOf" srcId="{CED4834A-6D6E-433B-B7B9-F88B432AC434}" destId="{3365DC84-C351-4C56-8B29-EF4EE7CF3217}" srcOrd="1" destOrd="0" presId="urn:microsoft.com/office/officeart/2005/8/layout/hList1"/>
    <dgm:cxn modelId="{7CF7C3A0-EA0A-475B-AD18-451118A80357}" type="presParOf" srcId="{CED4834A-6D6E-433B-B7B9-F88B432AC434}" destId="{70381FA5-37EC-4AB3-8719-2A7CDFB93303}" srcOrd="2" destOrd="0" presId="urn:microsoft.com/office/officeart/2005/8/layout/hList1"/>
    <dgm:cxn modelId="{36B6CBA8-20CE-4B6F-85B0-15623D2CA529}" type="presParOf" srcId="{70381FA5-37EC-4AB3-8719-2A7CDFB93303}" destId="{0C97E4C4-2D76-425E-A173-292C6579C5E0}" srcOrd="0" destOrd="0" presId="urn:microsoft.com/office/officeart/2005/8/layout/hList1"/>
    <dgm:cxn modelId="{C1E5B39B-E922-4028-9444-C1DECC91A185}" type="presParOf" srcId="{70381FA5-37EC-4AB3-8719-2A7CDFB93303}" destId="{80B890DC-E758-44FA-BA92-0EA49B304E2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BC99CF-583A-4821-B463-FDA16337A11E}"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en-US"/>
        </a:p>
      </dgm:t>
    </dgm:pt>
    <dgm:pt modelId="{913AC809-BD60-40D2-8627-38F7379C646D}">
      <dgm:prSet/>
      <dgm:spPr/>
      <dgm:t>
        <a:bodyPr/>
        <a:lstStyle/>
        <a:p>
          <a:r>
            <a:rPr lang="en-US"/>
            <a:t>d.	Breach of Warranty</a:t>
          </a:r>
        </a:p>
      </dgm:t>
    </dgm:pt>
    <dgm:pt modelId="{DF981143-C28D-4CDA-B5CB-934A6FA6598A}" type="parTrans" cxnId="{97BE085E-A0BC-4411-9DB0-658F1ED7C106}">
      <dgm:prSet/>
      <dgm:spPr/>
      <dgm:t>
        <a:bodyPr/>
        <a:lstStyle/>
        <a:p>
          <a:endParaRPr lang="en-US"/>
        </a:p>
      </dgm:t>
    </dgm:pt>
    <dgm:pt modelId="{FA7299B6-CB37-4F23-8674-84DDEC050E07}" type="sibTrans" cxnId="{97BE085E-A0BC-4411-9DB0-658F1ED7C106}">
      <dgm:prSet/>
      <dgm:spPr/>
      <dgm:t>
        <a:bodyPr/>
        <a:lstStyle/>
        <a:p>
          <a:endParaRPr lang="en-US"/>
        </a:p>
      </dgm:t>
    </dgm:pt>
    <dgm:pt modelId="{B3361360-DFB6-4364-A495-6FB63DF46396}">
      <dgm:prSet/>
      <dgm:spPr/>
      <dgm:t>
        <a:bodyPr/>
        <a:lstStyle/>
        <a:p>
          <a:r>
            <a:rPr lang="en-US"/>
            <a:t>i.	implied warranties regarding 	design</a:t>
          </a:r>
        </a:p>
      </dgm:t>
    </dgm:pt>
    <dgm:pt modelId="{DA112F8C-377E-47C5-AA7E-A3277D86736E}" type="parTrans" cxnId="{AF490735-4C8E-46DE-8D70-779E61DDE571}">
      <dgm:prSet/>
      <dgm:spPr/>
      <dgm:t>
        <a:bodyPr/>
        <a:lstStyle/>
        <a:p>
          <a:endParaRPr lang="en-US"/>
        </a:p>
      </dgm:t>
    </dgm:pt>
    <dgm:pt modelId="{CFC0699D-3465-4967-A3BA-231231A1CE09}" type="sibTrans" cxnId="{AF490735-4C8E-46DE-8D70-779E61DDE571}">
      <dgm:prSet/>
      <dgm:spPr/>
      <dgm:t>
        <a:bodyPr/>
        <a:lstStyle/>
        <a:p>
          <a:endParaRPr lang="en-US"/>
        </a:p>
      </dgm:t>
    </dgm:pt>
    <dgm:pt modelId="{8A3C1E25-7DEA-4A71-93ED-2B0DC056B5E7}">
      <dgm:prSet/>
      <dgm:spPr/>
      <dgm:t>
        <a:bodyPr/>
        <a:lstStyle/>
        <a:p>
          <a:r>
            <a:rPr lang="en-US" dirty="0"/>
            <a:t>ii.	expressly disclaim 	warranties</a:t>
          </a:r>
        </a:p>
      </dgm:t>
    </dgm:pt>
    <dgm:pt modelId="{30F67853-5AEE-4E97-8B1A-E6841901BAD1}" type="parTrans" cxnId="{C6A9776F-B2AF-4503-9D68-3AFC72DE68D7}">
      <dgm:prSet/>
      <dgm:spPr/>
      <dgm:t>
        <a:bodyPr/>
        <a:lstStyle/>
        <a:p>
          <a:endParaRPr lang="en-US"/>
        </a:p>
      </dgm:t>
    </dgm:pt>
    <dgm:pt modelId="{D28609CB-7F57-412E-AC13-7F1FD29B2BA4}" type="sibTrans" cxnId="{C6A9776F-B2AF-4503-9D68-3AFC72DE68D7}">
      <dgm:prSet/>
      <dgm:spPr/>
      <dgm:t>
        <a:bodyPr/>
        <a:lstStyle/>
        <a:p>
          <a:endParaRPr lang="en-US"/>
        </a:p>
      </dgm:t>
    </dgm:pt>
    <dgm:pt modelId="{C94417F8-30DB-4789-85A6-7C1C5B035352}">
      <dgm:prSet/>
      <dgm:spPr/>
      <dgm:t>
        <a:bodyPr/>
        <a:lstStyle/>
        <a:p>
          <a:r>
            <a:rPr lang="en-US"/>
            <a:t>e.	Strict Liability</a:t>
          </a:r>
        </a:p>
      </dgm:t>
    </dgm:pt>
    <dgm:pt modelId="{C7BE1263-3547-499C-AA78-F06F4B01F63B}" type="parTrans" cxnId="{C9B4B136-EF48-432E-9206-CB55B5F9DC3F}">
      <dgm:prSet/>
      <dgm:spPr/>
      <dgm:t>
        <a:bodyPr/>
        <a:lstStyle/>
        <a:p>
          <a:endParaRPr lang="en-US"/>
        </a:p>
      </dgm:t>
    </dgm:pt>
    <dgm:pt modelId="{F9480ACA-EEA6-4102-9184-481BA8844995}" type="sibTrans" cxnId="{C9B4B136-EF48-432E-9206-CB55B5F9DC3F}">
      <dgm:prSet/>
      <dgm:spPr/>
      <dgm:t>
        <a:bodyPr/>
        <a:lstStyle/>
        <a:p>
          <a:endParaRPr lang="en-US"/>
        </a:p>
      </dgm:t>
    </dgm:pt>
    <dgm:pt modelId="{30A1AF09-E2FF-457B-912E-2292547F1CA9}">
      <dgm:prSet/>
      <dgm:spPr/>
      <dgm:t>
        <a:bodyPr/>
        <a:lstStyle/>
        <a:p>
          <a:r>
            <a:rPr lang="en-US"/>
            <a:t>i.	Superfund type</a:t>
          </a:r>
        </a:p>
      </dgm:t>
    </dgm:pt>
    <dgm:pt modelId="{D1D25E5B-7C65-4580-94E4-4A868D5F9ADA}" type="parTrans" cxnId="{FAD33CC1-B48B-4FFE-BBB8-E1732A794739}">
      <dgm:prSet/>
      <dgm:spPr/>
      <dgm:t>
        <a:bodyPr/>
        <a:lstStyle/>
        <a:p>
          <a:endParaRPr lang="en-US"/>
        </a:p>
      </dgm:t>
    </dgm:pt>
    <dgm:pt modelId="{50C192D4-3C30-4483-ABC5-38575DD8B494}" type="sibTrans" cxnId="{FAD33CC1-B48B-4FFE-BBB8-E1732A794739}">
      <dgm:prSet/>
      <dgm:spPr/>
      <dgm:t>
        <a:bodyPr/>
        <a:lstStyle/>
        <a:p>
          <a:endParaRPr lang="en-US"/>
        </a:p>
      </dgm:t>
    </dgm:pt>
    <dgm:pt modelId="{85A78C11-C1F6-4E9E-B5E7-0053F74E81AE}">
      <dgm:prSet/>
      <dgm:spPr/>
      <dgm:t>
        <a:bodyPr/>
        <a:lstStyle/>
        <a:p>
          <a:r>
            <a:rPr lang="en-US"/>
            <a:t>ii.	Ultra-Hazardous Activity </a:t>
          </a:r>
        </a:p>
      </dgm:t>
    </dgm:pt>
    <dgm:pt modelId="{9F392854-CF3A-4340-9CBF-D3FC3469610D}" type="parTrans" cxnId="{F8C4DE42-D99D-44E4-9BAF-7F2EFD010529}">
      <dgm:prSet/>
      <dgm:spPr/>
      <dgm:t>
        <a:bodyPr/>
        <a:lstStyle/>
        <a:p>
          <a:endParaRPr lang="en-US"/>
        </a:p>
      </dgm:t>
    </dgm:pt>
    <dgm:pt modelId="{5B685E73-EC4B-4EBC-B24D-79A45BBA5EA2}" type="sibTrans" cxnId="{F8C4DE42-D99D-44E4-9BAF-7F2EFD010529}">
      <dgm:prSet/>
      <dgm:spPr/>
      <dgm:t>
        <a:bodyPr/>
        <a:lstStyle/>
        <a:p>
          <a:endParaRPr lang="en-US"/>
        </a:p>
      </dgm:t>
    </dgm:pt>
    <dgm:pt modelId="{396AFD49-2CD5-4D03-83BD-0FB9AFA8497C}" type="pres">
      <dgm:prSet presAssocID="{EBBC99CF-583A-4821-B463-FDA16337A11E}" presName="linear" presStyleCnt="0">
        <dgm:presLayoutVars>
          <dgm:dir/>
          <dgm:animLvl val="lvl"/>
          <dgm:resizeHandles val="exact"/>
        </dgm:presLayoutVars>
      </dgm:prSet>
      <dgm:spPr/>
    </dgm:pt>
    <dgm:pt modelId="{CABE77BC-24A4-4091-9F48-4BF8B2513385}" type="pres">
      <dgm:prSet presAssocID="{913AC809-BD60-40D2-8627-38F7379C646D}" presName="parentLin" presStyleCnt="0"/>
      <dgm:spPr/>
    </dgm:pt>
    <dgm:pt modelId="{01AEBE82-14CD-4CC9-9C0D-BDC59F9EA14C}" type="pres">
      <dgm:prSet presAssocID="{913AC809-BD60-40D2-8627-38F7379C646D}" presName="parentLeftMargin" presStyleLbl="node1" presStyleIdx="0" presStyleCnt="2"/>
      <dgm:spPr/>
    </dgm:pt>
    <dgm:pt modelId="{377EC8E5-00E5-4B33-98C1-F869D5115C8B}" type="pres">
      <dgm:prSet presAssocID="{913AC809-BD60-40D2-8627-38F7379C646D}" presName="parentText" presStyleLbl="node1" presStyleIdx="0" presStyleCnt="2">
        <dgm:presLayoutVars>
          <dgm:chMax val="0"/>
          <dgm:bulletEnabled val="1"/>
        </dgm:presLayoutVars>
      </dgm:prSet>
      <dgm:spPr/>
    </dgm:pt>
    <dgm:pt modelId="{6D9E43DC-2D40-4582-860A-337F6E95E783}" type="pres">
      <dgm:prSet presAssocID="{913AC809-BD60-40D2-8627-38F7379C646D}" presName="negativeSpace" presStyleCnt="0"/>
      <dgm:spPr/>
    </dgm:pt>
    <dgm:pt modelId="{8D4CACE0-1D81-4735-BA09-3A83E2DA1F61}" type="pres">
      <dgm:prSet presAssocID="{913AC809-BD60-40D2-8627-38F7379C646D}" presName="childText" presStyleLbl="conFgAcc1" presStyleIdx="0" presStyleCnt="2">
        <dgm:presLayoutVars>
          <dgm:bulletEnabled val="1"/>
        </dgm:presLayoutVars>
      </dgm:prSet>
      <dgm:spPr/>
    </dgm:pt>
    <dgm:pt modelId="{68AF2802-F975-40D2-A60F-2ACA66896991}" type="pres">
      <dgm:prSet presAssocID="{FA7299B6-CB37-4F23-8674-84DDEC050E07}" presName="spaceBetweenRectangles" presStyleCnt="0"/>
      <dgm:spPr/>
    </dgm:pt>
    <dgm:pt modelId="{9C59DD80-1020-46AD-8B7C-6E3F4669030C}" type="pres">
      <dgm:prSet presAssocID="{C94417F8-30DB-4789-85A6-7C1C5B035352}" presName="parentLin" presStyleCnt="0"/>
      <dgm:spPr/>
    </dgm:pt>
    <dgm:pt modelId="{8782F68F-C9DA-440C-BC68-D19FEA3203A3}" type="pres">
      <dgm:prSet presAssocID="{C94417F8-30DB-4789-85A6-7C1C5B035352}" presName="parentLeftMargin" presStyleLbl="node1" presStyleIdx="0" presStyleCnt="2"/>
      <dgm:spPr/>
    </dgm:pt>
    <dgm:pt modelId="{BEC4FD0A-B762-490D-9CD4-17996479488B}" type="pres">
      <dgm:prSet presAssocID="{C94417F8-30DB-4789-85A6-7C1C5B035352}" presName="parentText" presStyleLbl="node1" presStyleIdx="1" presStyleCnt="2">
        <dgm:presLayoutVars>
          <dgm:chMax val="0"/>
          <dgm:bulletEnabled val="1"/>
        </dgm:presLayoutVars>
      </dgm:prSet>
      <dgm:spPr/>
    </dgm:pt>
    <dgm:pt modelId="{8409E4AB-4FF7-4DA1-935B-49E17F52D331}" type="pres">
      <dgm:prSet presAssocID="{C94417F8-30DB-4789-85A6-7C1C5B035352}" presName="negativeSpace" presStyleCnt="0"/>
      <dgm:spPr/>
    </dgm:pt>
    <dgm:pt modelId="{1071C206-ACF2-49C1-BE6E-4E677786A723}" type="pres">
      <dgm:prSet presAssocID="{C94417F8-30DB-4789-85A6-7C1C5B035352}" presName="childText" presStyleLbl="conFgAcc1" presStyleIdx="1" presStyleCnt="2">
        <dgm:presLayoutVars>
          <dgm:bulletEnabled val="1"/>
        </dgm:presLayoutVars>
      </dgm:prSet>
      <dgm:spPr/>
    </dgm:pt>
  </dgm:ptLst>
  <dgm:cxnLst>
    <dgm:cxn modelId="{527F8118-1B10-4F53-B570-83515C438F7F}" type="presOf" srcId="{EBBC99CF-583A-4821-B463-FDA16337A11E}" destId="{396AFD49-2CD5-4D03-83BD-0FB9AFA8497C}" srcOrd="0" destOrd="0" presId="urn:microsoft.com/office/officeart/2005/8/layout/list1"/>
    <dgm:cxn modelId="{4432E61D-DDD8-4D9D-9C09-5A79FB529A6A}" type="presOf" srcId="{85A78C11-C1F6-4E9E-B5E7-0053F74E81AE}" destId="{1071C206-ACF2-49C1-BE6E-4E677786A723}" srcOrd="0" destOrd="1" presId="urn:microsoft.com/office/officeart/2005/8/layout/list1"/>
    <dgm:cxn modelId="{AF490735-4C8E-46DE-8D70-779E61DDE571}" srcId="{913AC809-BD60-40D2-8627-38F7379C646D}" destId="{B3361360-DFB6-4364-A495-6FB63DF46396}" srcOrd="0" destOrd="0" parTransId="{DA112F8C-377E-47C5-AA7E-A3277D86736E}" sibTransId="{CFC0699D-3465-4967-A3BA-231231A1CE09}"/>
    <dgm:cxn modelId="{C9B4B136-EF48-432E-9206-CB55B5F9DC3F}" srcId="{EBBC99CF-583A-4821-B463-FDA16337A11E}" destId="{C94417F8-30DB-4789-85A6-7C1C5B035352}" srcOrd="1" destOrd="0" parTransId="{C7BE1263-3547-499C-AA78-F06F4B01F63B}" sibTransId="{F9480ACA-EEA6-4102-9184-481BA8844995}"/>
    <dgm:cxn modelId="{97BE085E-A0BC-4411-9DB0-658F1ED7C106}" srcId="{EBBC99CF-583A-4821-B463-FDA16337A11E}" destId="{913AC809-BD60-40D2-8627-38F7379C646D}" srcOrd="0" destOrd="0" parTransId="{DF981143-C28D-4CDA-B5CB-934A6FA6598A}" sibTransId="{FA7299B6-CB37-4F23-8674-84DDEC050E07}"/>
    <dgm:cxn modelId="{F8C4DE42-D99D-44E4-9BAF-7F2EFD010529}" srcId="{C94417F8-30DB-4789-85A6-7C1C5B035352}" destId="{85A78C11-C1F6-4E9E-B5E7-0053F74E81AE}" srcOrd="1" destOrd="0" parTransId="{9F392854-CF3A-4340-9CBF-D3FC3469610D}" sibTransId="{5B685E73-EC4B-4EBC-B24D-79A45BBA5EA2}"/>
    <dgm:cxn modelId="{6EE6CB4D-7397-45C0-B194-4B4A6118CA29}" type="presOf" srcId="{913AC809-BD60-40D2-8627-38F7379C646D}" destId="{01AEBE82-14CD-4CC9-9C0D-BDC59F9EA14C}" srcOrd="0" destOrd="0" presId="urn:microsoft.com/office/officeart/2005/8/layout/list1"/>
    <dgm:cxn modelId="{C6A9776F-B2AF-4503-9D68-3AFC72DE68D7}" srcId="{913AC809-BD60-40D2-8627-38F7379C646D}" destId="{8A3C1E25-7DEA-4A71-93ED-2B0DC056B5E7}" srcOrd="1" destOrd="0" parTransId="{30F67853-5AEE-4E97-8B1A-E6841901BAD1}" sibTransId="{D28609CB-7F57-412E-AC13-7F1FD29B2BA4}"/>
    <dgm:cxn modelId="{28A6B78D-B8F7-41E7-8733-5E1A51074F5F}" type="presOf" srcId="{913AC809-BD60-40D2-8627-38F7379C646D}" destId="{377EC8E5-00E5-4B33-98C1-F869D5115C8B}" srcOrd="1" destOrd="0" presId="urn:microsoft.com/office/officeart/2005/8/layout/list1"/>
    <dgm:cxn modelId="{DE6D34A0-8003-4149-AF09-690D272B6113}" type="presOf" srcId="{8A3C1E25-7DEA-4A71-93ED-2B0DC056B5E7}" destId="{8D4CACE0-1D81-4735-BA09-3A83E2DA1F61}" srcOrd="0" destOrd="1" presId="urn:microsoft.com/office/officeart/2005/8/layout/list1"/>
    <dgm:cxn modelId="{E9C98DAD-F3A2-488D-A444-07D33C525239}" type="presOf" srcId="{C94417F8-30DB-4789-85A6-7C1C5B035352}" destId="{BEC4FD0A-B762-490D-9CD4-17996479488B}" srcOrd="1" destOrd="0" presId="urn:microsoft.com/office/officeart/2005/8/layout/list1"/>
    <dgm:cxn modelId="{FAD33CC1-B48B-4FFE-BBB8-E1732A794739}" srcId="{C94417F8-30DB-4789-85A6-7C1C5B035352}" destId="{30A1AF09-E2FF-457B-912E-2292547F1CA9}" srcOrd="0" destOrd="0" parTransId="{D1D25E5B-7C65-4580-94E4-4A868D5F9ADA}" sibTransId="{50C192D4-3C30-4483-ABC5-38575DD8B494}"/>
    <dgm:cxn modelId="{E13C78C3-8D61-4BED-967F-8A1353814500}" type="presOf" srcId="{B3361360-DFB6-4364-A495-6FB63DF46396}" destId="{8D4CACE0-1D81-4735-BA09-3A83E2DA1F61}" srcOrd="0" destOrd="0" presId="urn:microsoft.com/office/officeart/2005/8/layout/list1"/>
    <dgm:cxn modelId="{BFC02CC8-1391-4D4E-AA75-3BB112664380}" type="presOf" srcId="{30A1AF09-E2FF-457B-912E-2292547F1CA9}" destId="{1071C206-ACF2-49C1-BE6E-4E677786A723}" srcOrd="0" destOrd="0" presId="urn:microsoft.com/office/officeart/2005/8/layout/list1"/>
    <dgm:cxn modelId="{9717D9CA-D78E-4B3C-9E80-D090A4C320A3}" type="presOf" srcId="{C94417F8-30DB-4789-85A6-7C1C5B035352}" destId="{8782F68F-C9DA-440C-BC68-D19FEA3203A3}" srcOrd="0" destOrd="0" presId="urn:microsoft.com/office/officeart/2005/8/layout/list1"/>
    <dgm:cxn modelId="{C308842A-BC71-4C91-8E97-DF230D8EBB5C}" type="presParOf" srcId="{396AFD49-2CD5-4D03-83BD-0FB9AFA8497C}" destId="{CABE77BC-24A4-4091-9F48-4BF8B2513385}" srcOrd="0" destOrd="0" presId="urn:microsoft.com/office/officeart/2005/8/layout/list1"/>
    <dgm:cxn modelId="{9B3576D6-DE73-4442-B684-DCC093811C83}" type="presParOf" srcId="{CABE77BC-24A4-4091-9F48-4BF8B2513385}" destId="{01AEBE82-14CD-4CC9-9C0D-BDC59F9EA14C}" srcOrd="0" destOrd="0" presId="urn:microsoft.com/office/officeart/2005/8/layout/list1"/>
    <dgm:cxn modelId="{EA6B96CA-DB2D-44C5-A7D5-7A3ED26D835C}" type="presParOf" srcId="{CABE77BC-24A4-4091-9F48-4BF8B2513385}" destId="{377EC8E5-00E5-4B33-98C1-F869D5115C8B}" srcOrd="1" destOrd="0" presId="urn:microsoft.com/office/officeart/2005/8/layout/list1"/>
    <dgm:cxn modelId="{87F3DC9F-2335-4CE0-97EA-E62D3E592DB7}" type="presParOf" srcId="{396AFD49-2CD5-4D03-83BD-0FB9AFA8497C}" destId="{6D9E43DC-2D40-4582-860A-337F6E95E783}" srcOrd="1" destOrd="0" presId="urn:microsoft.com/office/officeart/2005/8/layout/list1"/>
    <dgm:cxn modelId="{B66B00F5-34AE-4493-81FE-C98DCADF3E4A}" type="presParOf" srcId="{396AFD49-2CD5-4D03-83BD-0FB9AFA8497C}" destId="{8D4CACE0-1D81-4735-BA09-3A83E2DA1F61}" srcOrd="2" destOrd="0" presId="urn:microsoft.com/office/officeart/2005/8/layout/list1"/>
    <dgm:cxn modelId="{18BBA87A-6D5E-4329-8469-44F81E96F91D}" type="presParOf" srcId="{396AFD49-2CD5-4D03-83BD-0FB9AFA8497C}" destId="{68AF2802-F975-40D2-A60F-2ACA66896991}" srcOrd="3" destOrd="0" presId="urn:microsoft.com/office/officeart/2005/8/layout/list1"/>
    <dgm:cxn modelId="{6F3DE2BE-8F9A-418E-94C2-F0FC2DBCF1B1}" type="presParOf" srcId="{396AFD49-2CD5-4D03-83BD-0FB9AFA8497C}" destId="{9C59DD80-1020-46AD-8B7C-6E3F4669030C}" srcOrd="4" destOrd="0" presId="urn:microsoft.com/office/officeart/2005/8/layout/list1"/>
    <dgm:cxn modelId="{6C614941-B5AD-4AF4-AA96-1D030DC55B46}" type="presParOf" srcId="{9C59DD80-1020-46AD-8B7C-6E3F4669030C}" destId="{8782F68F-C9DA-440C-BC68-D19FEA3203A3}" srcOrd="0" destOrd="0" presId="urn:microsoft.com/office/officeart/2005/8/layout/list1"/>
    <dgm:cxn modelId="{93698CE7-1185-42CD-87D3-51E77E04290C}" type="presParOf" srcId="{9C59DD80-1020-46AD-8B7C-6E3F4669030C}" destId="{BEC4FD0A-B762-490D-9CD4-17996479488B}" srcOrd="1" destOrd="0" presId="urn:microsoft.com/office/officeart/2005/8/layout/list1"/>
    <dgm:cxn modelId="{ED19E8A4-7AF9-4CCF-9DE9-5E2F376E1D41}" type="presParOf" srcId="{396AFD49-2CD5-4D03-83BD-0FB9AFA8497C}" destId="{8409E4AB-4FF7-4DA1-935B-49E17F52D331}" srcOrd="5" destOrd="0" presId="urn:microsoft.com/office/officeart/2005/8/layout/list1"/>
    <dgm:cxn modelId="{11719E02-B011-4178-B6DD-FFC4E0F58A9C}" type="presParOf" srcId="{396AFD49-2CD5-4D03-83BD-0FB9AFA8497C}" destId="{1071C206-ACF2-49C1-BE6E-4E677786A723}"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89D626-C326-4D6D-99DA-B8DED35BB73F}" type="doc">
      <dgm:prSet loTypeId="urn:microsoft.com/office/officeart/2005/8/layout/vProcess5" loCatId="process" qsTypeId="urn:microsoft.com/office/officeart/2005/8/quickstyle/simple2" qsCatId="simple" csTypeId="urn:microsoft.com/office/officeart/2005/8/colors/accent3_2" csCatId="accent3"/>
      <dgm:spPr/>
      <dgm:t>
        <a:bodyPr/>
        <a:lstStyle/>
        <a:p>
          <a:endParaRPr lang="en-US"/>
        </a:p>
      </dgm:t>
    </dgm:pt>
    <dgm:pt modelId="{674E33B3-0C42-4394-811C-AE23098370BC}">
      <dgm:prSet/>
      <dgm:spPr/>
      <dgm:t>
        <a:bodyPr/>
        <a:lstStyle/>
        <a:p>
          <a:r>
            <a:rPr lang="en-US"/>
            <a:t>a.	Commercial general liability vs. professional liability (certificates of insurance, Additional Insured).</a:t>
          </a:r>
        </a:p>
      </dgm:t>
    </dgm:pt>
    <dgm:pt modelId="{BC4B7698-9E27-408F-896A-4C92B85035BF}" type="parTrans" cxnId="{4BD53E53-A4DB-44C5-BCF5-78AB6DFFE169}">
      <dgm:prSet/>
      <dgm:spPr/>
      <dgm:t>
        <a:bodyPr/>
        <a:lstStyle/>
        <a:p>
          <a:endParaRPr lang="en-US"/>
        </a:p>
      </dgm:t>
    </dgm:pt>
    <dgm:pt modelId="{2715A353-F4D0-456B-9EC1-98D600E6FBA4}" type="sibTrans" cxnId="{4BD53E53-A4DB-44C5-BCF5-78AB6DFFE169}">
      <dgm:prSet/>
      <dgm:spPr/>
      <dgm:t>
        <a:bodyPr/>
        <a:lstStyle/>
        <a:p>
          <a:endParaRPr lang="en-US"/>
        </a:p>
      </dgm:t>
    </dgm:pt>
    <dgm:pt modelId="{40A04126-4F35-4473-82CE-414B41E5C2A4}">
      <dgm:prSet/>
      <dgm:spPr/>
      <dgm:t>
        <a:bodyPr/>
        <a:lstStyle/>
        <a:p>
          <a:r>
            <a:rPr lang="en-US"/>
            <a:t>b.	How to respond to a request to increase the firm's professional liability limits.</a:t>
          </a:r>
        </a:p>
      </dgm:t>
    </dgm:pt>
    <dgm:pt modelId="{5B417223-1415-499C-9180-060990676195}" type="parTrans" cxnId="{A47CE197-1FA9-4744-9F29-E83720583C17}">
      <dgm:prSet/>
      <dgm:spPr/>
      <dgm:t>
        <a:bodyPr/>
        <a:lstStyle/>
        <a:p>
          <a:endParaRPr lang="en-US"/>
        </a:p>
      </dgm:t>
    </dgm:pt>
    <dgm:pt modelId="{71EB7099-9B7C-4541-83E1-0ED575802FFA}" type="sibTrans" cxnId="{A47CE197-1FA9-4744-9F29-E83720583C17}">
      <dgm:prSet/>
      <dgm:spPr/>
      <dgm:t>
        <a:bodyPr/>
        <a:lstStyle/>
        <a:p>
          <a:endParaRPr lang="en-US"/>
        </a:p>
      </dgm:t>
    </dgm:pt>
    <dgm:pt modelId="{D088F7BF-5F65-4A78-B57B-A1E6862F259F}" type="pres">
      <dgm:prSet presAssocID="{7789D626-C326-4D6D-99DA-B8DED35BB73F}" presName="outerComposite" presStyleCnt="0">
        <dgm:presLayoutVars>
          <dgm:chMax val="5"/>
          <dgm:dir/>
          <dgm:resizeHandles val="exact"/>
        </dgm:presLayoutVars>
      </dgm:prSet>
      <dgm:spPr/>
    </dgm:pt>
    <dgm:pt modelId="{B6498001-8B80-4DAB-893D-3E89B38B28A7}" type="pres">
      <dgm:prSet presAssocID="{7789D626-C326-4D6D-99DA-B8DED35BB73F}" presName="dummyMaxCanvas" presStyleCnt="0">
        <dgm:presLayoutVars/>
      </dgm:prSet>
      <dgm:spPr/>
    </dgm:pt>
    <dgm:pt modelId="{548AFAF2-D852-4FFC-8ADD-4BAED65C0143}" type="pres">
      <dgm:prSet presAssocID="{7789D626-C326-4D6D-99DA-B8DED35BB73F}" presName="TwoNodes_1" presStyleLbl="node1" presStyleIdx="0" presStyleCnt="2">
        <dgm:presLayoutVars>
          <dgm:bulletEnabled val="1"/>
        </dgm:presLayoutVars>
      </dgm:prSet>
      <dgm:spPr/>
    </dgm:pt>
    <dgm:pt modelId="{A6C15097-56CB-4419-B43A-DFD1648655A9}" type="pres">
      <dgm:prSet presAssocID="{7789D626-C326-4D6D-99DA-B8DED35BB73F}" presName="TwoNodes_2" presStyleLbl="node1" presStyleIdx="1" presStyleCnt="2">
        <dgm:presLayoutVars>
          <dgm:bulletEnabled val="1"/>
        </dgm:presLayoutVars>
      </dgm:prSet>
      <dgm:spPr/>
    </dgm:pt>
    <dgm:pt modelId="{A6C65ED1-3316-40C7-B773-38E4BE2D3347}" type="pres">
      <dgm:prSet presAssocID="{7789D626-C326-4D6D-99DA-B8DED35BB73F}" presName="TwoConn_1-2" presStyleLbl="fgAccFollowNode1" presStyleIdx="0" presStyleCnt="1">
        <dgm:presLayoutVars>
          <dgm:bulletEnabled val="1"/>
        </dgm:presLayoutVars>
      </dgm:prSet>
      <dgm:spPr/>
    </dgm:pt>
    <dgm:pt modelId="{AAF800DF-E73E-446A-9B47-B74A4084398D}" type="pres">
      <dgm:prSet presAssocID="{7789D626-C326-4D6D-99DA-B8DED35BB73F}" presName="TwoNodes_1_text" presStyleLbl="node1" presStyleIdx="1" presStyleCnt="2">
        <dgm:presLayoutVars>
          <dgm:bulletEnabled val="1"/>
        </dgm:presLayoutVars>
      </dgm:prSet>
      <dgm:spPr/>
    </dgm:pt>
    <dgm:pt modelId="{0FDB40FD-BD95-48B4-8287-114E3B19B04B}" type="pres">
      <dgm:prSet presAssocID="{7789D626-C326-4D6D-99DA-B8DED35BB73F}" presName="TwoNodes_2_text" presStyleLbl="node1" presStyleIdx="1" presStyleCnt="2">
        <dgm:presLayoutVars>
          <dgm:bulletEnabled val="1"/>
        </dgm:presLayoutVars>
      </dgm:prSet>
      <dgm:spPr/>
    </dgm:pt>
  </dgm:ptLst>
  <dgm:cxnLst>
    <dgm:cxn modelId="{E3784E12-DD0A-472B-B1E1-52FF91744903}" type="presOf" srcId="{7789D626-C326-4D6D-99DA-B8DED35BB73F}" destId="{D088F7BF-5F65-4A78-B57B-A1E6862F259F}" srcOrd="0" destOrd="0" presId="urn:microsoft.com/office/officeart/2005/8/layout/vProcess5"/>
    <dgm:cxn modelId="{8557241A-380C-4371-9034-50E72D30EEFB}" type="presOf" srcId="{40A04126-4F35-4473-82CE-414B41E5C2A4}" destId="{0FDB40FD-BD95-48B4-8287-114E3B19B04B}" srcOrd="1" destOrd="0" presId="urn:microsoft.com/office/officeart/2005/8/layout/vProcess5"/>
    <dgm:cxn modelId="{4BD53E53-A4DB-44C5-BCF5-78AB6DFFE169}" srcId="{7789D626-C326-4D6D-99DA-B8DED35BB73F}" destId="{674E33B3-0C42-4394-811C-AE23098370BC}" srcOrd="0" destOrd="0" parTransId="{BC4B7698-9E27-408F-896A-4C92B85035BF}" sibTransId="{2715A353-F4D0-456B-9EC1-98D600E6FBA4}"/>
    <dgm:cxn modelId="{C4599D58-5779-4216-A889-5C6489041909}" type="presOf" srcId="{674E33B3-0C42-4394-811C-AE23098370BC}" destId="{AAF800DF-E73E-446A-9B47-B74A4084398D}" srcOrd="1" destOrd="0" presId="urn:microsoft.com/office/officeart/2005/8/layout/vProcess5"/>
    <dgm:cxn modelId="{A47CE197-1FA9-4744-9F29-E83720583C17}" srcId="{7789D626-C326-4D6D-99DA-B8DED35BB73F}" destId="{40A04126-4F35-4473-82CE-414B41E5C2A4}" srcOrd="1" destOrd="0" parTransId="{5B417223-1415-499C-9180-060990676195}" sibTransId="{71EB7099-9B7C-4541-83E1-0ED575802FFA}"/>
    <dgm:cxn modelId="{847264C0-C305-4BD3-97FD-75A3BE40B308}" type="presOf" srcId="{674E33B3-0C42-4394-811C-AE23098370BC}" destId="{548AFAF2-D852-4FFC-8ADD-4BAED65C0143}" srcOrd="0" destOrd="0" presId="urn:microsoft.com/office/officeart/2005/8/layout/vProcess5"/>
    <dgm:cxn modelId="{2CF965C7-FD2E-404B-B721-60A7AB8F001E}" type="presOf" srcId="{40A04126-4F35-4473-82CE-414B41E5C2A4}" destId="{A6C15097-56CB-4419-B43A-DFD1648655A9}" srcOrd="0" destOrd="0" presId="urn:microsoft.com/office/officeart/2005/8/layout/vProcess5"/>
    <dgm:cxn modelId="{1FFAE7E5-DB18-4F94-ACB3-156FF484D8E8}" type="presOf" srcId="{2715A353-F4D0-456B-9EC1-98D600E6FBA4}" destId="{A6C65ED1-3316-40C7-B773-38E4BE2D3347}" srcOrd="0" destOrd="0" presId="urn:microsoft.com/office/officeart/2005/8/layout/vProcess5"/>
    <dgm:cxn modelId="{77EE8B45-02CD-449A-B47D-867B7BBC6616}" type="presParOf" srcId="{D088F7BF-5F65-4A78-B57B-A1E6862F259F}" destId="{B6498001-8B80-4DAB-893D-3E89B38B28A7}" srcOrd="0" destOrd="0" presId="urn:microsoft.com/office/officeart/2005/8/layout/vProcess5"/>
    <dgm:cxn modelId="{A65EAC8D-4D85-4CD5-8720-5497A8F6B9F3}" type="presParOf" srcId="{D088F7BF-5F65-4A78-B57B-A1E6862F259F}" destId="{548AFAF2-D852-4FFC-8ADD-4BAED65C0143}" srcOrd="1" destOrd="0" presId="urn:microsoft.com/office/officeart/2005/8/layout/vProcess5"/>
    <dgm:cxn modelId="{BA830350-4942-45B2-9B35-9C0423B264D4}" type="presParOf" srcId="{D088F7BF-5F65-4A78-B57B-A1E6862F259F}" destId="{A6C15097-56CB-4419-B43A-DFD1648655A9}" srcOrd="2" destOrd="0" presId="urn:microsoft.com/office/officeart/2005/8/layout/vProcess5"/>
    <dgm:cxn modelId="{15C2AB3C-18D8-4C75-9DE4-1876C5DC7979}" type="presParOf" srcId="{D088F7BF-5F65-4A78-B57B-A1E6862F259F}" destId="{A6C65ED1-3316-40C7-B773-38E4BE2D3347}" srcOrd="3" destOrd="0" presId="urn:microsoft.com/office/officeart/2005/8/layout/vProcess5"/>
    <dgm:cxn modelId="{7FAE447B-880F-40C2-9A04-E45A8D9FAB07}" type="presParOf" srcId="{D088F7BF-5F65-4A78-B57B-A1E6862F259F}" destId="{AAF800DF-E73E-446A-9B47-B74A4084398D}" srcOrd="4" destOrd="0" presId="urn:microsoft.com/office/officeart/2005/8/layout/vProcess5"/>
    <dgm:cxn modelId="{430F86E0-4B3E-4B8C-8F2C-BBACC4D8F922}" type="presParOf" srcId="{D088F7BF-5F65-4A78-B57B-A1E6862F259F}" destId="{0FDB40FD-BD95-48B4-8287-114E3B19B04B}"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39535-B102-449F-98C0-D2425742C10E}">
      <dsp:nvSpPr>
        <dsp:cNvPr id="0" name=""/>
        <dsp:cNvSpPr/>
      </dsp:nvSpPr>
      <dsp:spPr>
        <a:xfrm>
          <a:off x="0" y="746759"/>
          <a:ext cx="10969943" cy="150876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3F13AA-ECEC-43A2-BA05-85E4C1BB2FE3}">
      <dsp:nvSpPr>
        <dsp:cNvPr id="0" name=""/>
        <dsp:cNvSpPr/>
      </dsp:nvSpPr>
      <dsp:spPr>
        <a:xfrm>
          <a:off x="456399" y="1086230"/>
          <a:ext cx="829818" cy="82981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642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796F332-4D09-4350-967B-482AA2BC603E}">
      <dsp:nvSpPr>
        <dsp:cNvPr id="0" name=""/>
        <dsp:cNvSpPr/>
      </dsp:nvSpPr>
      <dsp:spPr>
        <a:xfrm>
          <a:off x="1742617" y="746759"/>
          <a:ext cx="9227325" cy="150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677" tIns="159677" rIns="159677" bIns="159677" numCol="1" spcCol="1270" anchor="ctr" anchorCtr="0">
          <a:noAutofit/>
        </a:bodyPr>
        <a:lstStyle/>
        <a:p>
          <a:pPr marL="0" lvl="0" indent="0" algn="l" defTabSz="622300">
            <a:lnSpc>
              <a:spcPct val="90000"/>
            </a:lnSpc>
            <a:spcBef>
              <a:spcPct val="0"/>
            </a:spcBef>
            <a:spcAft>
              <a:spcPct val="35000"/>
            </a:spcAft>
            <a:buNone/>
          </a:pPr>
          <a:r>
            <a:rPr lang="en-US" sz="1400" kern="1200"/>
            <a:t>Key Tools for Preventing Loss</a:t>
          </a:r>
        </a:p>
        <a:p>
          <a:pPr marL="0" lvl="0" indent="0" algn="l" defTabSz="622300">
            <a:lnSpc>
              <a:spcPct val="90000"/>
            </a:lnSpc>
            <a:spcBef>
              <a:spcPct val="0"/>
            </a:spcBef>
            <a:spcAft>
              <a:spcPct val="35000"/>
            </a:spcAft>
            <a:buNone/>
          </a:pPr>
          <a:br>
            <a:rPr lang="en-US" sz="1400" kern="1200"/>
          </a:br>
          <a:r>
            <a:rPr lang="en-US" sz="1400" kern="1200" err="1"/>
            <a:t>i</a:t>
          </a:r>
          <a:r>
            <a:rPr lang="en-US" sz="1400" kern="1200"/>
            <a:t>.	 Relationships</a:t>
          </a:r>
          <a:br>
            <a:rPr lang="en-US" sz="1400" kern="1200"/>
          </a:br>
          <a:r>
            <a:rPr lang="en-US" sz="1400" kern="1200"/>
            <a:t>ii.	 Communication</a:t>
          </a:r>
          <a:br>
            <a:rPr lang="en-US" sz="1400" kern="1200"/>
          </a:br>
          <a:r>
            <a:rPr lang="en-US" sz="1400" kern="1200"/>
            <a:t>iii. 	Contracts</a:t>
          </a:r>
          <a:br>
            <a:rPr lang="en-US" sz="1400" kern="1200"/>
          </a:br>
          <a:r>
            <a:rPr lang="en-US" sz="1400" kern="1200"/>
            <a:t>iv. 	Insurance</a:t>
          </a:r>
        </a:p>
      </dsp:txBody>
      <dsp:txXfrm>
        <a:off x="1742617" y="746759"/>
        <a:ext cx="9227325" cy="1508760"/>
      </dsp:txXfrm>
    </dsp:sp>
    <dsp:sp modelId="{C9E5D34B-04D3-4065-A96C-A9D69A504792}">
      <dsp:nvSpPr>
        <dsp:cNvPr id="0" name=""/>
        <dsp:cNvSpPr/>
      </dsp:nvSpPr>
      <dsp:spPr>
        <a:xfrm>
          <a:off x="0" y="2621280"/>
          <a:ext cx="10969943" cy="150876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C3BDE7-4DFB-4190-A8AB-C786608A59D7}">
      <dsp:nvSpPr>
        <dsp:cNvPr id="0" name=""/>
        <dsp:cNvSpPr/>
      </dsp:nvSpPr>
      <dsp:spPr>
        <a:xfrm>
          <a:off x="456399" y="2960751"/>
          <a:ext cx="829818" cy="82981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642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21CD75D-C043-47F9-9144-39AC1FA033F6}">
      <dsp:nvSpPr>
        <dsp:cNvPr id="0" name=""/>
        <dsp:cNvSpPr/>
      </dsp:nvSpPr>
      <dsp:spPr>
        <a:xfrm>
          <a:off x="1742617" y="2621280"/>
          <a:ext cx="9227325" cy="150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677" tIns="159677" rIns="159677" bIns="159677" numCol="1" spcCol="1270" anchor="ctr" anchorCtr="0">
          <a:noAutofit/>
        </a:bodyPr>
        <a:lstStyle/>
        <a:p>
          <a:pPr marL="0" lvl="0" indent="0" algn="l" defTabSz="622300">
            <a:lnSpc>
              <a:spcPct val="90000"/>
            </a:lnSpc>
            <a:spcBef>
              <a:spcPct val="0"/>
            </a:spcBef>
            <a:spcAft>
              <a:spcPct val="35000"/>
            </a:spcAft>
            <a:buNone/>
          </a:pPr>
          <a:r>
            <a:rPr lang="en-US" sz="1400" kern="1200"/>
            <a:t>Focus Today—Contracts and Insurance</a:t>
          </a:r>
        </a:p>
      </dsp:txBody>
      <dsp:txXfrm>
        <a:off x="1742617" y="2621280"/>
        <a:ext cx="9227325" cy="15087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1E4B6-DE0A-4005-96A5-C2396112AACC}">
      <dsp:nvSpPr>
        <dsp:cNvPr id="0" name=""/>
        <dsp:cNvSpPr/>
      </dsp:nvSpPr>
      <dsp:spPr>
        <a:xfrm>
          <a:off x="0" y="89684"/>
          <a:ext cx="7618016" cy="9594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a.	Offer</a:t>
          </a:r>
        </a:p>
      </dsp:txBody>
      <dsp:txXfrm>
        <a:off x="46834" y="136518"/>
        <a:ext cx="7524348" cy="865732"/>
      </dsp:txXfrm>
    </dsp:sp>
    <dsp:sp modelId="{0FBB2284-ECDB-4968-AA98-4900C3347BB3}">
      <dsp:nvSpPr>
        <dsp:cNvPr id="0" name=""/>
        <dsp:cNvSpPr/>
      </dsp:nvSpPr>
      <dsp:spPr>
        <a:xfrm>
          <a:off x="0" y="1049084"/>
          <a:ext cx="7618016" cy="14852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72"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US" sz="3200" kern="1200"/>
            <a:t>i.	Normally a proposal containing 	scope and cost with terms</a:t>
          </a:r>
        </a:p>
        <a:p>
          <a:pPr marL="285750" lvl="1" indent="-285750" algn="l" defTabSz="1422400">
            <a:lnSpc>
              <a:spcPct val="90000"/>
            </a:lnSpc>
            <a:spcBef>
              <a:spcPct val="0"/>
            </a:spcBef>
            <a:spcAft>
              <a:spcPct val="20000"/>
            </a:spcAft>
            <a:buChar char="•"/>
          </a:pPr>
          <a:r>
            <a:rPr lang="en-US" sz="3200" kern="1200"/>
            <a:t>ii.	Response to solicitation</a:t>
          </a:r>
        </a:p>
      </dsp:txBody>
      <dsp:txXfrm>
        <a:off x="0" y="1049084"/>
        <a:ext cx="7618016" cy="1485225"/>
      </dsp:txXfrm>
    </dsp:sp>
    <dsp:sp modelId="{D2A86148-DF75-459D-88B0-3834F2B923CA}">
      <dsp:nvSpPr>
        <dsp:cNvPr id="0" name=""/>
        <dsp:cNvSpPr/>
      </dsp:nvSpPr>
      <dsp:spPr>
        <a:xfrm>
          <a:off x="0" y="2534309"/>
          <a:ext cx="7618016" cy="9594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b.	Acceptance	</a:t>
          </a:r>
        </a:p>
      </dsp:txBody>
      <dsp:txXfrm>
        <a:off x="46834" y="2581143"/>
        <a:ext cx="7524348" cy="865732"/>
      </dsp:txXfrm>
    </dsp:sp>
    <dsp:sp modelId="{5C6FAD47-21D7-4234-A88D-96E24EBD5941}">
      <dsp:nvSpPr>
        <dsp:cNvPr id="0" name=""/>
        <dsp:cNvSpPr/>
      </dsp:nvSpPr>
      <dsp:spPr>
        <a:xfrm>
          <a:off x="0" y="3493710"/>
          <a:ext cx="7618016" cy="1994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72"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US" sz="3200" kern="1200"/>
            <a:t>i.	Must “Mirror” the offer</a:t>
          </a:r>
        </a:p>
        <a:p>
          <a:pPr marL="285750" lvl="1" indent="-285750" algn="l" defTabSz="1422400">
            <a:lnSpc>
              <a:spcPct val="90000"/>
            </a:lnSpc>
            <a:spcBef>
              <a:spcPct val="0"/>
            </a:spcBef>
            <a:spcAft>
              <a:spcPct val="20000"/>
            </a:spcAft>
            <a:buChar char="•"/>
          </a:pPr>
          <a:r>
            <a:rPr lang="en-US" sz="3200" kern="1200"/>
            <a:t>ii.	Formed at time last party signs 	agreement</a:t>
          </a:r>
        </a:p>
        <a:p>
          <a:pPr marL="285750" lvl="1" indent="-285750" algn="l" defTabSz="1422400">
            <a:lnSpc>
              <a:spcPct val="90000"/>
            </a:lnSpc>
            <a:spcBef>
              <a:spcPct val="0"/>
            </a:spcBef>
            <a:spcAft>
              <a:spcPct val="20000"/>
            </a:spcAft>
            <a:buChar char="•"/>
          </a:pPr>
          <a:r>
            <a:rPr lang="en-US" sz="3200" kern="1200"/>
            <a:t>iii.	Acceptance by conduct</a:t>
          </a:r>
        </a:p>
      </dsp:txBody>
      <dsp:txXfrm>
        <a:off x="0" y="3493710"/>
        <a:ext cx="7618016" cy="19944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2B80CC-4ED9-4109-8512-60070E19E05D}">
      <dsp:nvSpPr>
        <dsp:cNvPr id="0" name=""/>
        <dsp:cNvSpPr/>
      </dsp:nvSpPr>
      <dsp:spPr>
        <a:xfrm>
          <a:off x="53" y="139149"/>
          <a:ext cx="5126091" cy="1258533"/>
        </a:xfrm>
        <a:prstGeom prst="rect">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w="9525"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a:t>ii. </a:t>
          </a:r>
          <a:r>
            <a:rPr lang="en-US" sz="3600" i="1" kern="1200" dirty="0"/>
            <a:t>Duty or Standard of Care Defined</a:t>
          </a:r>
          <a:r>
            <a:rPr lang="en-US" sz="3600" kern="1200" dirty="0"/>
            <a:t>: </a:t>
          </a:r>
        </a:p>
      </dsp:txBody>
      <dsp:txXfrm>
        <a:off x="53" y="139149"/>
        <a:ext cx="5126091" cy="1258533"/>
      </dsp:txXfrm>
    </dsp:sp>
    <dsp:sp modelId="{C854F7D5-45C4-4E2B-9793-962FD2C0D440}">
      <dsp:nvSpPr>
        <dsp:cNvPr id="0" name=""/>
        <dsp:cNvSpPr/>
      </dsp:nvSpPr>
      <dsp:spPr>
        <a:xfrm>
          <a:off x="53" y="1388921"/>
          <a:ext cx="5126091" cy="3348729"/>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kern="1200" dirty="0"/>
            <a:t>What a reasonable professional engineer would have done at that 	time under those circumstances within that locale</a:t>
          </a:r>
        </a:p>
      </dsp:txBody>
      <dsp:txXfrm>
        <a:off x="53" y="1388921"/>
        <a:ext cx="5126091" cy="3348729"/>
      </dsp:txXfrm>
    </dsp:sp>
    <dsp:sp modelId="{0C97E4C4-2D76-425E-A173-292C6579C5E0}">
      <dsp:nvSpPr>
        <dsp:cNvPr id="0" name=""/>
        <dsp:cNvSpPr/>
      </dsp:nvSpPr>
      <dsp:spPr>
        <a:xfrm>
          <a:off x="5843797" y="143529"/>
          <a:ext cx="5126091" cy="1258533"/>
        </a:xfrm>
        <a:prstGeom prst="rect">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w="9525"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56032" tIns="146304" rIns="256032" bIns="146304" numCol="1" spcCol="1270" anchor="ctr" anchorCtr="0">
          <a:noAutofit/>
        </a:bodyPr>
        <a:lstStyle/>
        <a:p>
          <a:pPr marL="0" lvl="0" indent="0" algn="ctr" defTabSz="1600200">
            <a:lnSpc>
              <a:spcPct val="90000"/>
            </a:lnSpc>
            <a:spcBef>
              <a:spcPct val="0"/>
            </a:spcBef>
            <a:spcAft>
              <a:spcPct val="35000"/>
            </a:spcAft>
            <a:buNone/>
          </a:pPr>
          <a:r>
            <a:rPr lang="en-US" sz="3600" kern="1200" dirty="0" err="1"/>
            <a:t>iii.</a:t>
          </a:r>
          <a:r>
            <a:rPr lang="en-US" sz="3600" i="1" kern="1200" dirty="0" err="1"/>
            <a:t>Was</a:t>
          </a:r>
          <a:r>
            <a:rPr lang="en-US" sz="3600" i="1" kern="1200" dirty="0"/>
            <a:t> there a Breach of the Duty?</a:t>
          </a:r>
          <a:endParaRPr lang="en-US" sz="3600" kern="1200" dirty="0"/>
        </a:p>
      </dsp:txBody>
      <dsp:txXfrm>
        <a:off x="5843797" y="143529"/>
        <a:ext cx="5126091" cy="1258533"/>
      </dsp:txXfrm>
    </dsp:sp>
    <dsp:sp modelId="{80B890DC-E758-44FA-BA92-0EA49B304E2A}">
      <dsp:nvSpPr>
        <dsp:cNvPr id="0" name=""/>
        <dsp:cNvSpPr/>
      </dsp:nvSpPr>
      <dsp:spPr>
        <a:xfrm>
          <a:off x="5843797" y="1402062"/>
          <a:ext cx="5126091" cy="3331207"/>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kern="1200" dirty="0"/>
            <a:t>Expert testimony by person practicing in profession</a:t>
          </a:r>
        </a:p>
        <a:p>
          <a:pPr marL="285750" lvl="1" indent="-285750" algn="l" defTabSz="1600200">
            <a:lnSpc>
              <a:spcPct val="90000"/>
            </a:lnSpc>
            <a:spcBef>
              <a:spcPct val="0"/>
            </a:spcBef>
            <a:spcAft>
              <a:spcPct val="15000"/>
            </a:spcAft>
            <a:buChar char="•"/>
          </a:pPr>
          <a:r>
            <a:rPr lang="en-US" sz="3600" kern="1200"/>
            <a:t>New All Appropriate Inquiry Rules</a:t>
          </a:r>
        </a:p>
      </dsp:txBody>
      <dsp:txXfrm>
        <a:off x="5843797" y="1402062"/>
        <a:ext cx="5126091" cy="33312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4CACE0-1D81-4735-BA09-3A83E2DA1F61}">
      <dsp:nvSpPr>
        <dsp:cNvPr id="0" name=""/>
        <dsp:cNvSpPr/>
      </dsp:nvSpPr>
      <dsp:spPr>
        <a:xfrm>
          <a:off x="0" y="532507"/>
          <a:ext cx="7618016" cy="2587725"/>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1243" tIns="645668" rIns="591243" bIns="220472" numCol="1" spcCol="1270" anchor="t" anchorCtr="0">
          <a:noAutofit/>
        </a:bodyPr>
        <a:lstStyle/>
        <a:p>
          <a:pPr marL="285750" lvl="1" indent="-285750" algn="l" defTabSz="1377950">
            <a:lnSpc>
              <a:spcPct val="90000"/>
            </a:lnSpc>
            <a:spcBef>
              <a:spcPct val="0"/>
            </a:spcBef>
            <a:spcAft>
              <a:spcPct val="15000"/>
            </a:spcAft>
            <a:buChar char="•"/>
          </a:pPr>
          <a:r>
            <a:rPr lang="en-US" sz="3100" kern="1200"/>
            <a:t>i.	implied warranties regarding 	design</a:t>
          </a:r>
        </a:p>
        <a:p>
          <a:pPr marL="285750" lvl="1" indent="-285750" algn="l" defTabSz="1377950">
            <a:lnSpc>
              <a:spcPct val="90000"/>
            </a:lnSpc>
            <a:spcBef>
              <a:spcPct val="0"/>
            </a:spcBef>
            <a:spcAft>
              <a:spcPct val="15000"/>
            </a:spcAft>
            <a:buChar char="•"/>
          </a:pPr>
          <a:r>
            <a:rPr lang="en-US" sz="3100" kern="1200" dirty="0"/>
            <a:t>ii.	expressly disclaim 	warranties</a:t>
          </a:r>
        </a:p>
      </dsp:txBody>
      <dsp:txXfrm>
        <a:off x="0" y="532507"/>
        <a:ext cx="7618016" cy="2587725"/>
      </dsp:txXfrm>
    </dsp:sp>
    <dsp:sp modelId="{377EC8E5-00E5-4B33-98C1-F869D5115C8B}">
      <dsp:nvSpPr>
        <dsp:cNvPr id="0" name=""/>
        <dsp:cNvSpPr/>
      </dsp:nvSpPr>
      <dsp:spPr>
        <a:xfrm>
          <a:off x="380900" y="74947"/>
          <a:ext cx="5332611" cy="915120"/>
        </a:xfrm>
        <a:prstGeom prst="roundRect">
          <a:avLst/>
        </a:prstGeom>
        <a:solidFill>
          <a:schemeClr val="accent1">
            <a:hueOff val="0"/>
            <a:satOff val="0"/>
            <a:lumOff val="0"/>
            <a:alphaOff val="0"/>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01560" tIns="0" rIns="201560" bIns="0" numCol="1" spcCol="1270" anchor="ctr" anchorCtr="0">
          <a:noAutofit/>
        </a:bodyPr>
        <a:lstStyle/>
        <a:p>
          <a:pPr marL="0" lvl="0" indent="0" algn="l" defTabSz="1377950">
            <a:lnSpc>
              <a:spcPct val="90000"/>
            </a:lnSpc>
            <a:spcBef>
              <a:spcPct val="0"/>
            </a:spcBef>
            <a:spcAft>
              <a:spcPct val="35000"/>
            </a:spcAft>
            <a:buNone/>
          </a:pPr>
          <a:r>
            <a:rPr lang="en-US" sz="3100" kern="1200"/>
            <a:t>d.	Breach of Warranty</a:t>
          </a:r>
        </a:p>
      </dsp:txBody>
      <dsp:txXfrm>
        <a:off x="425572" y="119619"/>
        <a:ext cx="5243267" cy="825776"/>
      </dsp:txXfrm>
    </dsp:sp>
    <dsp:sp modelId="{1071C206-ACF2-49C1-BE6E-4E677786A723}">
      <dsp:nvSpPr>
        <dsp:cNvPr id="0" name=""/>
        <dsp:cNvSpPr/>
      </dsp:nvSpPr>
      <dsp:spPr>
        <a:xfrm>
          <a:off x="0" y="3745192"/>
          <a:ext cx="7618016" cy="17577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1243" tIns="645668" rIns="591243" bIns="220472" numCol="1" spcCol="1270" anchor="t" anchorCtr="0">
          <a:noAutofit/>
        </a:bodyPr>
        <a:lstStyle/>
        <a:p>
          <a:pPr marL="285750" lvl="1" indent="-285750" algn="l" defTabSz="1377950">
            <a:lnSpc>
              <a:spcPct val="90000"/>
            </a:lnSpc>
            <a:spcBef>
              <a:spcPct val="0"/>
            </a:spcBef>
            <a:spcAft>
              <a:spcPct val="15000"/>
            </a:spcAft>
            <a:buChar char="•"/>
          </a:pPr>
          <a:r>
            <a:rPr lang="en-US" sz="3100" kern="1200"/>
            <a:t>i.	Superfund type</a:t>
          </a:r>
        </a:p>
        <a:p>
          <a:pPr marL="285750" lvl="1" indent="-285750" algn="l" defTabSz="1377950">
            <a:lnSpc>
              <a:spcPct val="90000"/>
            </a:lnSpc>
            <a:spcBef>
              <a:spcPct val="0"/>
            </a:spcBef>
            <a:spcAft>
              <a:spcPct val="15000"/>
            </a:spcAft>
            <a:buChar char="•"/>
          </a:pPr>
          <a:r>
            <a:rPr lang="en-US" sz="3100" kern="1200"/>
            <a:t>ii.	Ultra-Hazardous Activity </a:t>
          </a:r>
        </a:p>
      </dsp:txBody>
      <dsp:txXfrm>
        <a:off x="0" y="3745192"/>
        <a:ext cx="7618016" cy="1757700"/>
      </dsp:txXfrm>
    </dsp:sp>
    <dsp:sp modelId="{BEC4FD0A-B762-490D-9CD4-17996479488B}">
      <dsp:nvSpPr>
        <dsp:cNvPr id="0" name=""/>
        <dsp:cNvSpPr/>
      </dsp:nvSpPr>
      <dsp:spPr>
        <a:xfrm>
          <a:off x="380900" y="3287632"/>
          <a:ext cx="5332611" cy="915120"/>
        </a:xfrm>
        <a:prstGeom prst="roundRect">
          <a:avLst/>
        </a:prstGeom>
        <a:solidFill>
          <a:schemeClr val="accent1">
            <a:hueOff val="0"/>
            <a:satOff val="0"/>
            <a:lumOff val="0"/>
            <a:alphaOff val="0"/>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01560" tIns="0" rIns="201560" bIns="0" numCol="1" spcCol="1270" anchor="ctr" anchorCtr="0">
          <a:noAutofit/>
        </a:bodyPr>
        <a:lstStyle/>
        <a:p>
          <a:pPr marL="0" lvl="0" indent="0" algn="l" defTabSz="1377950">
            <a:lnSpc>
              <a:spcPct val="90000"/>
            </a:lnSpc>
            <a:spcBef>
              <a:spcPct val="0"/>
            </a:spcBef>
            <a:spcAft>
              <a:spcPct val="35000"/>
            </a:spcAft>
            <a:buNone/>
          </a:pPr>
          <a:r>
            <a:rPr lang="en-US" sz="3100" kern="1200"/>
            <a:t>e.	Strict Liability</a:t>
          </a:r>
        </a:p>
      </dsp:txBody>
      <dsp:txXfrm>
        <a:off x="425572" y="3332304"/>
        <a:ext cx="5243267" cy="8257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8AFAF2-D852-4FFC-8ADD-4BAED65C0143}">
      <dsp:nvSpPr>
        <dsp:cNvPr id="0" name=""/>
        <dsp:cNvSpPr/>
      </dsp:nvSpPr>
      <dsp:spPr>
        <a:xfrm>
          <a:off x="0" y="0"/>
          <a:ext cx="4575888" cy="2123236"/>
        </a:xfrm>
        <a:prstGeom prst="roundRect">
          <a:avLst>
            <a:gd name="adj" fmla="val 10000"/>
          </a:avLst>
        </a:prstGeom>
        <a:solidFill>
          <a:schemeClr val="accent3">
            <a:hueOff val="0"/>
            <a:satOff val="0"/>
            <a:lumOff val="0"/>
            <a:alphaOff val="0"/>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a.	Commercial general liability vs. professional liability (certificates of insurance, Additional Insured).</a:t>
          </a:r>
        </a:p>
      </dsp:txBody>
      <dsp:txXfrm>
        <a:off x="62187" y="62187"/>
        <a:ext cx="2381358" cy="1998862"/>
      </dsp:txXfrm>
    </dsp:sp>
    <dsp:sp modelId="{A6C15097-56CB-4419-B43A-DFD1648655A9}">
      <dsp:nvSpPr>
        <dsp:cNvPr id="0" name=""/>
        <dsp:cNvSpPr/>
      </dsp:nvSpPr>
      <dsp:spPr>
        <a:xfrm>
          <a:off x="807509" y="2595067"/>
          <a:ext cx="4575888" cy="2123236"/>
        </a:xfrm>
        <a:prstGeom prst="roundRect">
          <a:avLst>
            <a:gd name="adj" fmla="val 10000"/>
          </a:avLst>
        </a:prstGeom>
        <a:solidFill>
          <a:schemeClr val="accent3">
            <a:hueOff val="0"/>
            <a:satOff val="0"/>
            <a:lumOff val="0"/>
            <a:alphaOff val="0"/>
          </a:schemeClr>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b.	How to respond to a request to increase the firm's professional liability limits.</a:t>
          </a:r>
        </a:p>
      </dsp:txBody>
      <dsp:txXfrm>
        <a:off x="869696" y="2657254"/>
        <a:ext cx="2263900" cy="1998862"/>
      </dsp:txXfrm>
    </dsp:sp>
    <dsp:sp modelId="{A6C65ED1-3316-40C7-B773-38E4BE2D3347}">
      <dsp:nvSpPr>
        <dsp:cNvPr id="0" name=""/>
        <dsp:cNvSpPr/>
      </dsp:nvSpPr>
      <dsp:spPr>
        <a:xfrm>
          <a:off x="3195784" y="1669100"/>
          <a:ext cx="1380103" cy="1380103"/>
        </a:xfrm>
        <a:prstGeom prst="downArrow">
          <a:avLst>
            <a:gd name="adj1" fmla="val 55000"/>
            <a:gd name="adj2" fmla="val 45000"/>
          </a:avLst>
        </a:prstGeom>
        <a:solidFill>
          <a:schemeClr val="accent3">
            <a:alpha val="90000"/>
            <a:tint val="40000"/>
            <a:hueOff val="0"/>
            <a:satOff val="0"/>
            <a:lumOff val="0"/>
            <a:alphaOff val="0"/>
          </a:schemeClr>
        </a:solidFill>
        <a:ln w="2642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506307" y="1669100"/>
        <a:ext cx="759057" cy="103852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r>
              <a:rPr lang="en-US"/>
              <a:t>12/4/2018</a:t>
            </a:r>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8DF30DA1-1BF5-4BA3-97E9-663096DF2F23}" type="slidenum">
              <a:rPr lang="en-US" smtClean="0"/>
              <a:t>‹#›</a:t>
            </a:fld>
            <a:endParaRPr lang="en-US"/>
          </a:p>
        </p:txBody>
      </p:sp>
    </p:spTree>
    <p:extLst>
      <p:ext uri="{BB962C8B-B14F-4D97-AF65-F5344CB8AC3E}">
        <p14:creationId xmlns:p14="http://schemas.microsoft.com/office/powerpoint/2010/main" val="38525782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1440" tIns="45720" rIns="91440" bIns="45720" rtlCol="0"/>
          <a:lstStyle>
            <a:lvl1pPr algn="r">
              <a:defRPr sz="1200"/>
            </a:lvl1pPr>
          </a:lstStyle>
          <a:p>
            <a:r>
              <a:rPr lang="en-US"/>
              <a:t>12/4/2018</a:t>
            </a:r>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1440" tIns="45720" rIns="91440" bIns="45720" rtlCol="0" anchor="b"/>
          <a:lstStyle>
            <a:lvl1pPr algn="r">
              <a:defRPr sz="1200"/>
            </a:lvl1pPr>
          </a:lstStyle>
          <a:p>
            <a:fld id="{3DA35287-F8AE-421E-B682-6BA8CB211A61}" type="slidenum">
              <a:rPr lang="en-US" smtClean="0"/>
              <a:t>‹#›</a:t>
            </a:fld>
            <a:endParaRPr lang="en-US"/>
          </a:p>
        </p:txBody>
      </p:sp>
    </p:spTree>
    <p:extLst>
      <p:ext uri="{BB962C8B-B14F-4D97-AF65-F5344CB8AC3E}">
        <p14:creationId xmlns:p14="http://schemas.microsoft.com/office/powerpoint/2010/main" val="144462401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53B7EBC-7623-40FE-B3DE-DE7452B89005}"/>
              </a:ext>
            </a:extLst>
          </p:cNvPr>
          <p:cNvSpPr>
            <a:spLocks noGrp="1" noChangeArrowheads="1"/>
          </p:cNvSpPr>
          <p:nvPr>
            <p:ph type="sldNum" sz="quarter" idx="5"/>
          </p:nvPr>
        </p:nvSpPr>
        <p:spPr>
          <a:ln/>
        </p:spPr>
        <p:txBody>
          <a:bodyPr/>
          <a:lstStyle/>
          <a:p>
            <a:fld id="{B1CEF916-4ACE-4FF6-A8A7-FD4500DBBA37}" type="slidenum">
              <a:rPr lang="en-US" altLang="en-US"/>
              <a:pPr/>
              <a:t>1</a:t>
            </a:fld>
            <a:endParaRPr lang="en-US" altLang="en-US"/>
          </a:p>
        </p:txBody>
      </p:sp>
      <p:sp>
        <p:nvSpPr>
          <p:cNvPr id="8194" name="Rectangle 2">
            <a:extLst>
              <a:ext uri="{FF2B5EF4-FFF2-40B4-BE49-F238E27FC236}">
                <a16:creationId xmlns:a16="http://schemas.microsoft.com/office/drawing/2014/main" id="{FC7628BD-01C1-4DD3-8E44-8756C300E4C7}"/>
              </a:ext>
            </a:extLst>
          </p:cNvPr>
          <p:cNvSpPr>
            <a:spLocks noGrp="1" noRot="1" noChangeAspect="1" noChangeArrowheads="1" noTextEdit="1"/>
          </p:cNvSpPr>
          <p:nvPr>
            <p:ph type="sldImg"/>
          </p:nvPr>
        </p:nvSpPr>
        <p:spPr>
          <a:xfrm>
            <a:off x="438150" y="681038"/>
            <a:ext cx="6194425" cy="3486150"/>
          </a:xfrm>
          <a:ln/>
        </p:spPr>
      </p:sp>
      <p:sp>
        <p:nvSpPr>
          <p:cNvPr id="8195" name="Rectangle 3">
            <a:extLst>
              <a:ext uri="{FF2B5EF4-FFF2-40B4-BE49-F238E27FC236}">
                <a16:creationId xmlns:a16="http://schemas.microsoft.com/office/drawing/2014/main" id="{DC306EF6-31A7-4374-A5B5-08946447F9B0}"/>
              </a:ext>
            </a:extLst>
          </p:cNvPr>
          <p:cNvSpPr>
            <a:spLocks noGrp="1" noChangeArrowheads="1"/>
          </p:cNvSpPr>
          <p:nvPr>
            <p:ph type="body" idx="1"/>
          </p:nvPr>
        </p:nvSpPr>
        <p:spPr/>
        <p:txBody>
          <a:bodyPr/>
          <a:lstStyle/>
          <a:p>
            <a:r>
              <a:rPr lang="en-US" altLang="en-US"/>
              <a:t>Notes:</a:t>
            </a:r>
          </a:p>
          <a:p>
            <a:endParaRPr lang="en-US" altLang="en-US"/>
          </a:p>
          <a:p>
            <a:r>
              <a:rPr lang="en-US" alt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25</a:t>
            </a:fld>
            <a:endParaRPr lang="en-US"/>
          </a:p>
        </p:txBody>
      </p:sp>
    </p:spTree>
    <p:extLst>
      <p:ext uri="{BB962C8B-B14F-4D97-AF65-F5344CB8AC3E}">
        <p14:creationId xmlns:p14="http://schemas.microsoft.com/office/powerpoint/2010/main" val="1446408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1371601"/>
            <a:ext cx="10462075"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162" y="3505200"/>
            <a:ext cx="8532178"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6D8EB5-BBAC-47EF-A605-A33196B0AF64}" type="datetime1">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cxnSp>
        <p:nvCxnSpPr>
          <p:cNvPr id="8" name="Straight Connector 7"/>
          <p:cNvCxnSpPr/>
          <p:nvPr/>
        </p:nvCxnSpPr>
        <p:spPr>
          <a:xfrm>
            <a:off x="914162" y="3398520"/>
            <a:ext cx="104620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BC7486-C257-4D9B-AE88-D8DE8D69AE6F}" type="datetime1">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09600"/>
            <a:ext cx="2742486"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441" y="609600"/>
            <a:ext cx="802431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25EEA5-FC5A-469D-B2A4-3C8A79CD5DE8}" type="datetime1">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9F013C-68BC-4468-80A2-65566E938882}" type="datetime1">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2833" y="2362201"/>
            <a:ext cx="10360501"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2833" y="4626865"/>
            <a:ext cx="10360501"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D705F-AA9A-4AAA-ABAC-9D3003B3A055}" type="datetime1">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cxnSp>
        <p:nvCxnSpPr>
          <p:cNvPr id="7" name="Straight Connector 6"/>
          <p:cNvCxnSpPr/>
          <p:nvPr/>
        </p:nvCxnSpPr>
        <p:spPr>
          <a:xfrm>
            <a:off x="975106" y="4599432"/>
            <a:ext cx="104620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73352"/>
            <a:ext cx="5383398"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5986" y="1673352"/>
            <a:ext cx="5383398"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E2370-C384-46A7-985E-457967D776DF}" type="datetime1">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441" y="1676400"/>
            <a:ext cx="5241195"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438400"/>
            <a:ext cx="52411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8189" y="1676400"/>
            <a:ext cx="5241195"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8189" y="2438400"/>
            <a:ext cx="52411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3B2E96-C14F-462E-9ABD-299E858BC953}" type="datetime1">
              <a:rPr lang="en-US" smtClean="0"/>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86266E-BE17-4896-90DE-B742DFF12870}" type="slidenum">
              <a:rPr lang="en-US" smtClean="0"/>
              <a:t>‹#›</a:t>
            </a:fld>
            <a:endParaRPr lang="en-US"/>
          </a:p>
        </p:txBody>
      </p:sp>
      <p:cxnSp>
        <p:nvCxnSpPr>
          <p:cNvPr id="11" name="Straight Connector 10"/>
          <p:cNvCxnSpPr/>
          <p:nvPr/>
        </p:nvCxnSpPr>
        <p:spPr>
          <a:xfrm rot="5400000">
            <a:off x="3740362" y="4045691"/>
            <a:ext cx="4709160" cy="105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B25E3B-30B1-458C-8714-C060026B069C}" type="datetime1">
              <a:rPr lang="en-US" smtClean="0"/>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BACF9-FF08-41DB-8E75-11F01EF71DBA}" type="datetime1">
              <a:rPr lang="en-US" smtClean="0"/>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1" y="792080"/>
            <a:ext cx="2852185"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1368" y="792080"/>
            <a:ext cx="7618016"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443" y="2130553"/>
            <a:ext cx="2852185"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6556B3-E75A-4F0E-A8CD-7CC61D05AE5A}" type="datetime1">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266E-BE17-4896-90DE-B742DFF12870}" type="slidenum">
              <a:rPr lang="en-US" smtClean="0"/>
              <a:t>‹#›</a:t>
            </a:fld>
            <a:endParaRPr lang="en-US"/>
          </a:p>
        </p:txBody>
      </p:sp>
      <p:cxnSp>
        <p:nvCxnSpPr>
          <p:cNvPr id="9" name="Straight Connector 8"/>
          <p:cNvCxnSpPr/>
          <p:nvPr/>
        </p:nvCxnSpPr>
        <p:spPr>
          <a:xfrm rot="5400000">
            <a:off x="911188"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1" y="792480"/>
            <a:ext cx="2856163"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0487" y="838201"/>
            <a:ext cx="787047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441" y="2133600"/>
            <a:ext cx="2852185"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9DE2AC-028B-4C2A-A00A-956858E6A6CC}" type="datetime1">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88825"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441" y="533400"/>
            <a:ext cx="10969943"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441" y="1600200"/>
            <a:ext cx="10969943"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88825"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441" y="18288"/>
            <a:ext cx="3859795" cy="329184"/>
          </a:xfrm>
          <a:prstGeom prst="rect">
            <a:avLst/>
          </a:prstGeom>
        </p:spPr>
        <p:txBody>
          <a:bodyPr vert="horz" lIns="91440" tIns="45720" rIns="91440" bIns="45720" rtlCol="0" anchor="ctr"/>
          <a:lstStyle>
            <a:lvl1pPr algn="l">
              <a:defRPr sz="1200">
                <a:solidFill>
                  <a:srgbClr val="FFFFFF"/>
                </a:solidFill>
              </a:defRPr>
            </a:lvl1pPr>
          </a:lstStyle>
          <a:p>
            <a:fld id="{F549B4BC-9697-4843-B6AD-B5D4F7F88AB9}" type="datetime1">
              <a:rPr lang="en-US" smtClean="0"/>
              <a:t>1/19/2021</a:t>
            </a:fld>
            <a:endParaRPr lang="en-US"/>
          </a:p>
        </p:txBody>
      </p:sp>
      <p:sp>
        <p:nvSpPr>
          <p:cNvPr id="5" name="Footer Placeholder 4"/>
          <p:cNvSpPr>
            <a:spLocks noGrp="1"/>
          </p:cNvSpPr>
          <p:nvPr>
            <p:ph type="ftr" sz="quarter" idx="3"/>
          </p:nvPr>
        </p:nvSpPr>
        <p:spPr>
          <a:xfrm>
            <a:off x="4570810" y="18288"/>
            <a:ext cx="5484971"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10157354" y="18288"/>
            <a:ext cx="1422030" cy="329184"/>
          </a:xfrm>
          <a:prstGeom prst="rect">
            <a:avLst/>
          </a:prstGeom>
        </p:spPr>
        <p:txBody>
          <a:bodyPr vert="horz" lIns="91440" tIns="45720" rIns="91440" bIns="45720" rtlCol="0" anchor="ctr"/>
          <a:lstStyle>
            <a:lvl1pPr algn="l">
              <a:defRPr sz="1400" b="1">
                <a:solidFill>
                  <a:srgbClr val="FFFFFF"/>
                </a:solidFill>
              </a:defRPr>
            </a:lvl1pPr>
          </a:lstStyle>
          <a:p>
            <a:fld id="{1686266E-BE17-4896-90DE-B742DFF128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369" r:id="rId1"/>
    <p:sldLayoutId id="2147484370" r:id="rId2"/>
    <p:sldLayoutId id="2147484371" r:id="rId3"/>
    <p:sldLayoutId id="2147484372" r:id="rId4"/>
    <p:sldLayoutId id="2147484373" r:id="rId5"/>
    <p:sldLayoutId id="2147484374" r:id="rId6"/>
    <p:sldLayoutId id="2147484375" r:id="rId7"/>
    <p:sldLayoutId id="2147484376" r:id="rId8"/>
    <p:sldLayoutId id="2147484377" r:id="rId9"/>
    <p:sldLayoutId id="2147484378" r:id="rId10"/>
    <p:sldLayoutId id="2147484379"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jpeg"/><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D49EA14D-6027-426F-A671-73CB43031C8F}"/>
              </a:ext>
            </a:extLst>
          </p:cNvPr>
          <p:cNvPicPr>
            <a:picLocks noChangeAspect="1" noChangeArrowheads="1"/>
          </p:cNvPicPr>
          <p:nvPr/>
        </p:nvPicPr>
        <p:blipFill>
          <a:blip r:embed="rId3">
            <a:lum bright="12000"/>
            <a:extLst>
              <a:ext uri="{28A0092B-C50C-407E-A947-70E740481C1C}">
                <a14:useLocalDpi xmlns:a14="http://schemas.microsoft.com/office/drawing/2010/main" val="0"/>
              </a:ext>
            </a:extLst>
          </a:blip>
          <a:srcRect/>
          <a:stretch>
            <a:fillRect/>
          </a:stretch>
        </p:blipFill>
        <p:spPr bwMode="auto">
          <a:xfrm>
            <a:off x="1522412" y="533400"/>
            <a:ext cx="1588"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a:extLst>
              <a:ext uri="{FF2B5EF4-FFF2-40B4-BE49-F238E27FC236}">
                <a16:creationId xmlns:a16="http://schemas.microsoft.com/office/drawing/2014/main" id="{24FAC394-4D00-425B-9037-9B813A7D32C5}"/>
              </a:ext>
            </a:extLst>
          </p:cNvPr>
          <p:cNvSpPr>
            <a:spLocks noGrp="1" noChangeArrowheads="1"/>
          </p:cNvSpPr>
          <p:nvPr>
            <p:ph type="ctrTitle"/>
          </p:nvPr>
        </p:nvSpPr>
        <p:spPr>
          <a:xfrm>
            <a:off x="2208212" y="1066801"/>
            <a:ext cx="8001000" cy="2117725"/>
          </a:xfrm>
          <a:noFill/>
        </p:spPr>
        <p:txBody>
          <a:bodyPr anchor="t"/>
          <a:lstStyle/>
          <a:p>
            <a:pPr>
              <a:lnSpc>
                <a:spcPct val="80000"/>
              </a:lnSpc>
              <a:spcBef>
                <a:spcPct val="10000"/>
              </a:spcBef>
            </a:pPr>
            <a:r>
              <a:rPr lang="en-US" altLang="en-US" sz="4400" b="1" dirty="0"/>
              <a:t>NUTS AND BOLTS</a:t>
            </a:r>
            <a:br>
              <a:rPr lang="en-US" altLang="en-US" sz="4400" b="1" dirty="0"/>
            </a:br>
            <a:r>
              <a:rPr lang="en-US" altLang="en-US" sz="4400" b="1" dirty="0"/>
              <a:t>ON</a:t>
            </a:r>
            <a:br>
              <a:rPr lang="en-US" altLang="en-US" sz="4400" b="1" dirty="0"/>
            </a:br>
            <a:r>
              <a:rPr lang="en-US" altLang="en-US" sz="4400" b="1" dirty="0"/>
              <a:t>CONTRACTS AND INSURANCE</a:t>
            </a:r>
            <a:br>
              <a:rPr lang="en-US" altLang="en-US" sz="4000" b="1" dirty="0"/>
            </a:br>
            <a:br>
              <a:rPr lang="en-US" altLang="en-US" sz="4000" b="1" dirty="0"/>
            </a:br>
            <a:br>
              <a:rPr lang="en-US" altLang="en-US" sz="2000" b="1" dirty="0"/>
            </a:br>
            <a:endParaRPr lang="en-US" altLang="en-US" sz="2000" b="1" dirty="0">
              <a:solidFill>
                <a:schemeClr val="bg1"/>
              </a:solidFill>
            </a:endParaRPr>
          </a:p>
        </p:txBody>
      </p:sp>
      <p:sp>
        <p:nvSpPr>
          <p:cNvPr id="7173" name="Text Box 5">
            <a:extLst>
              <a:ext uri="{FF2B5EF4-FFF2-40B4-BE49-F238E27FC236}">
                <a16:creationId xmlns:a16="http://schemas.microsoft.com/office/drawing/2014/main" id="{C9147EE6-1B11-4281-9D9A-A5D247C5F98E}"/>
              </a:ext>
            </a:extLst>
          </p:cNvPr>
          <p:cNvSpPr txBox="1">
            <a:spLocks noChangeArrowheads="1"/>
          </p:cNvSpPr>
          <p:nvPr/>
        </p:nvSpPr>
        <p:spPr bwMode="auto">
          <a:xfrm>
            <a:off x="1903412" y="3810000"/>
            <a:ext cx="6019800" cy="7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80000"/>
              </a:lnSpc>
              <a:spcBef>
                <a:spcPct val="50000"/>
              </a:spcBef>
            </a:pPr>
            <a:r>
              <a:rPr lang="en-US" altLang="en-US" sz="2800" b="1" dirty="0"/>
              <a:t>David K. Eckberg</a:t>
            </a:r>
            <a:br>
              <a:rPr lang="en-US" altLang="en-US" sz="2800" b="1" dirty="0"/>
            </a:br>
            <a:endParaRPr lang="en-US" altLang="en-US" sz="2800" b="1" dirty="0"/>
          </a:p>
        </p:txBody>
      </p:sp>
      <p:pic>
        <p:nvPicPr>
          <p:cNvPr id="5" name="Picture 2" descr="C:\Users\dgreenberg\AppData\Local\Microsoft\Windows\Temporary Internet Files\Content.Outlook\0RPHXFTC\BPM Logo RGB (Color).jpg">
            <a:extLst>
              <a:ext uri="{FF2B5EF4-FFF2-40B4-BE49-F238E27FC236}">
                <a16:creationId xmlns:a16="http://schemas.microsoft.com/office/drawing/2014/main" id="{75A6D11C-D959-4A7A-B9EC-7E443A7AFD8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90012" y="4800600"/>
            <a:ext cx="2905222" cy="145261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64D5C59-9DF2-4EAA-9DBD-C32441B6BBBB}"/>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strips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84EB637-ED29-4F20-A9B3-0524F71070D8}"/>
              </a:ext>
            </a:extLst>
          </p:cNvPr>
          <p:cNvSpPr>
            <a:spLocks noGrp="1" noChangeArrowheads="1"/>
          </p:cNvSpPr>
          <p:nvPr>
            <p:ph type="title"/>
          </p:nvPr>
        </p:nvSpPr>
        <p:spPr>
          <a:xfrm>
            <a:off x="609441" y="792080"/>
            <a:ext cx="2852185" cy="1261872"/>
          </a:xfrm>
        </p:spPr>
        <p:txBody>
          <a:bodyPr anchor="b">
            <a:normAutofit/>
          </a:bodyPr>
          <a:lstStyle/>
          <a:p>
            <a:r>
              <a:rPr lang="en-US" altLang="en-US" sz="2200" b="1"/>
              <a:t>IV.	KEY LANDAU CONTRACT TERMS</a:t>
            </a:r>
          </a:p>
        </p:txBody>
      </p:sp>
      <p:sp>
        <p:nvSpPr>
          <p:cNvPr id="17411" name="Rectangle 3">
            <a:extLst>
              <a:ext uri="{FF2B5EF4-FFF2-40B4-BE49-F238E27FC236}">
                <a16:creationId xmlns:a16="http://schemas.microsoft.com/office/drawing/2014/main" id="{BE38F7B0-A3CA-4FFE-8DDE-BD2805EE6A0A}"/>
              </a:ext>
            </a:extLst>
          </p:cNvPr>
          <p:cNvSpPr>
            <a:spLocks noGrp="1" noChangeArrowheads="1"/>
          </p:cNvSpPr>
          <p:nvPr>
            <p:ph idx="1"/>
          </p:nvPr>
        </p:nvSpPr>
        <p:spPr>
          <a:xfrm>
            <a:off x="3961368" y="792080"/>
            <a:ext cx="7618016" cy="5577840"/>
          </a:xfrm>
        </p:spPr>
        <p:txBody>
          <a:bodyPr>
            <a:normAutofit/>
          </a:bodyPr>
          <a:lstStyle/>
          <a:p>
            <a:pPr>
              <a:buFontTx/>
              <a:buNone/>
            </a:pPr>
            <a:r>
              <a:rPr lang="en-US" altLang="en-US" dirty="0"/>
              <a:t>a.	Limitation of Liability</a:t>
            </a:r>
          </a:p>
          <a:p>
            <a:pPr>
              <a:buFontTx/>
              <a:buNone/>
            </a:pPr>
            <a:r>
              <a:rPr lang="en-US" altLang="en-US" dirty="0"/>
              <a:t>	</a:t>
            </a:r>
            <a:r>
              <a:rPr lang="en-US" altLang="en-US" dirty="0" err="1"/>
              <a:t>i</a:t>
            </a:r>
            <a:r>
              <a:rPr lang="en-US" altLang="en-US" dirty="0"/>
              <a:t>.	Only with Client</a:t>
            </a:r>
          </a:p>
          <a:p>
            <a:pPr>
              <a:buFontTx/>
              <a:buNone/>
            </a:pPr>
            <a:r>
              <a:rPr lang="en-US" altLang="en-US" dirty="0"/>
              <a:t>	ii.	Applies to all claims, including 	negligence</a:t>
            </a:r>
          </a:p>
          <a:p>
            <a:pPr>
              <a:buFontTx/>
              <a:buNone/>
            </a:pPr>
            <a:r>
              <a:rPr lang="en-US" altLang="en-US" dirty="0"/>
              <a:t>	iii.	Means of balancing risk</a:t>
            </a:r>
          </a:p>
          <a:p>
            <a:pPr>
              <a:buFontTx/>
              <a:buNone/>
            </a:pPr>
            <a:r>
              <a:rPr lang="en-US" altLang="en-US" dirty="0"/>
              <a:t>	iv.	Important to allow for negotiation</a:t>
            </a:r>
          </a:p>
          <a:p>
            <a:pPr>
              <a:buFontTx/>
              <a:buNone/>
            </a:pPr>
            <a:r>
              <a:rPr lang="en-US" altLang="en-US" dirty="0"/>
              <a:t>	v.	Opportunity to increase fee for any 	increased risk</a:t>
            </a:r>
          </a:p>
          <a:p>
            <a:pPr>
              <a:buFontTx/>
              <a:buNone/>
            </a:pPr>
            <a:r>
              <a:rPr lang="en-US" altLang="en-US" dirty="0"/>
              <a:t>	vi.	Enforceable in Washington </a:t>
            </a:r>
          </a:p>
        </p:txBody>
      </p:sp>
      <p:sp>
        <p:nvSpPr>
          <p:cNvPr id="72" name="Text Placeholder 3">
            <a:extLst>
              <a:ext uri="{FF2B5EF4-FFF2-40B4-BE49-F238E27FC236}">
                <a16:creationId xmlns:a16="http://schemas.microsoft.com/office/drawing/2014/main" id="{41AE1811-A532-47A9-A475-7D7503238AF0}"/>
              </a:ext>
            </a:extLst>
          </p:cNvPr>
          <p:cNvSpPr>
            <a:spLocks noGrp="1"/>
          </p:cNvSpPr>
          <p:nvPr>
            <p:ph type="body" sz="half" idx="2"/>
          </p:nvPr>
        </p:nvSpPr>
        <p:spPr>
          <a:xfrm>
            <a:off x="609443" y="2130553"/>
            <a:ext cx="2852185" cy="4243615"/>
          </a:xfrm>
        </p:spPr>
        <p:txBody>
          <a:bodyPr/>
          <a:lstStyle/>
          <a:p>
            <a:endParaRPr lang="en-US"/>
          </a:p>
        </p:txBody>
      </p:sp>
      <p:sp>
        <p:nvSpPr>
          <p:cNvPr id="5" name="TextBox 4">
            <a:extLst>
              <a:ext uri="{FF2B5EF4-FFF2-40B4-BE49-F238E27FC236}">
                <a16:creationId xmlns:a16="http://schemas.microsoft.com/office/drawing/2014/main" id="{3285D503-5E3F-4A1D-9F9F-C4793BF6D600}"/>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122604FF-2C6D-4786-B15A-A1E0115B88F3}"/>
              </a:ext>
            </a:extLst>
          </p:cNvPr>
          <p:cNvSpPr>
            <a:spLocks noGrp="1" noChangeArrowheads="1"/>
          </p:cNvSpPr>
          <p:nvPr>
            <p:ph type="title"/>
          </p:nvPr>
        </p:nvSpPr>
        <p:spPr/>
        <p:txBody>
          <a:bodyPr/>
          <a:lstStyle/>
          <a:p>
            <a:pPr algn="ctr"/>
            <a:r>
              <a:rPr lang="en-US" altLang="en-US" sz="3600" b="1"/>
              <a:t>IV.	KEY LANDAU CONTRACT TERMS</a:t>
            </a:r>
          </a:p>
        </p:txBody>
      </p:sp>
      <p:sp>
        <p:nvSpPr>
          <p:cNvPr id="18435" name="Rectangle 3">
            <a:extLst>
              <a:ext uri="{FF2B5EF4-FFF2-40B4-BE49-F238E27FC236}">
                <a16:creationId xmlns:a16="http://schemas.microsoft.com/office/drawing/2014/main" id="{2887DEFD-99B7-4C5F-8CF6-A1965BAF9CA3}"/>
              </a:ext>
            </a:extLst>
          </p:cNvPr>
          <p:cNvSpPr>
            <a:spLocks noGrp="1" noChangeArrowheads="1"/>
          </p:cNvSpPr>
          <p:nvPr>
            <p:ph type="body" idx="1"/>
          </p:nvPr>
        </p:nvSpPr>
        <p:spPr>
          <a:xfrm>
            <a:off x="2817812" y="2286000"/>
            <a:ext cx="7239000" cy="4114800"/>
          </a:xfrm>
        </p:spPr>
        <p:txBody>
          <a:bodyPr/>
          <a:lstStyle/>
          <a:p>
            <a:pPr>
              <a:lnSpc>
                <a:spcPct val="80000"/>
              </a:lnSpc>
              <a:buFontTx/>
              <a:buNone/>
            </a:pPr>
            <a:r>
              <a:rPr lang="en-US" altLang="en-US">
                <a:latin typeface="Arial" panose="020B0604020202020204" pitchFamily="34" charset="0"/>
              </a:rPr>
              <a:t>b.	Indemnification</a:t>
            </a:r>
          </a:p>
          <a:p>
            <a:pPr>
              <a:lnSpc>
                <a:spcPct val="80000"/>
              </a:lnSpc>
              <a:buFontTx/>
              <a:buNone/>
            </a:pPr>
            <a:r>
              <a:rPr lang="en-US" altLang="en-US">
                <a:latin typeface="Arial" panose="020B0604020202020204" pitchFamily="34" charset="0"/>
              </a:rPr>
              <a:t>	i.	One party steps in the shoes of 	another party and agrees to 	defend and pay for claims</a:t>
            </a:r>
          </a:p>
          <a:p>
            <a:pPr>
              <a:lnSpc>
                <a:spcPct val="80000"/>
              </a:lnSpc>
              <a:buFontTx/>
              <a:buNone/>
            </a:pPr>
            <a:r>
              <a:rPr lang="en-US" altLang="en-US">
                <a:latin typeface="Arial" panose="020B0604020202020204" pitchFamily="34" charset="0"/>
              </a:rPr>
              <a:t>	ii.	Requires Client to indemnify 	Landau for “pollution or 	contamination” related claims, 	unless Landau is negligent</a:t>
            </a:r>
          </a:p>
          <a:p>
            <a:pPr>
              <a:lnSpc>
                <a:spcPct val="80000"/>
              </a:lnSpc>
              <a:buFontTx/>
              <a:buNone/>
            </a:pPr>
            <a:r>
              <a:rPr lang="en-US" altLang="en-US">
                <a:latin typeface="Arial" panose="020B0604020202020204" pitchFamily="34" charset="0"/>
              </a:rPr>
              <a:t>	</a:t>
            </a:r>
          </a:p>
        </p:txBody>
      </p:sp>
      <p:sp>
        <p:nvSpPr>
          <p:cNvPr id="4" name="TextBox 3">
            <a:extLst>
              <a:ext uri="{FF2B5EF4-FFF2-40B4-BE49-F238E27FC236}">
                <a16:creationId xmlns:a16="http://schemas.microsoft.com/office/drawing/2014/main" id="{5ABFF366-FE29-411F-990C-21ED7F0E070F}"/>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37F2B76-6939-4B31-9A2C-9E85C69DF79F}"/>
              </a:ext>
            </a:extLst>
          </p:cNvPr>
          <p:cNvSpPr>
            <a:spLocks noGrp="1" noChangeArrowheads="1"/>
          </p:cNvSpPr>
          <p:nvPr>
            <p:ph type="title"/>
          </p:nvPr>
        </p:nvSpPr>
        <p:spPr/>
        <p:txBody>
          <a:bodyPr/>
          <a:lstStyle/>
          <a:p>
            <a:pPr algn="ctr"/>
            <a:r>
              <a:rPr lang="en-US" altLang="en-US" sz="3600" b="1"/>
              <a:t>IV.	KEY LANDAU CONTRACT TERMS</a:t>
            </a:r>
          </a:p>
        </p:txBody>
      </p:sp>
      <p:sp>
        <p:nvSpPr>
          <p:cNvPr id="19459" name="Rectangle 3">
            <a:extLst>
              <a:ext uri="{FF2B5EF4-FFF2-40B4-BE49-F238E27FC236}">
                <a16:creationId xmlns:a16="http://schemas.microsoft.com/office/drawing/2014/main" id="{FBD90A66-6E1F-4D89-849E-143FFDE270E1}"/>
              </a:ext>
            </a:extLst>
          </p:cNvPr>
          <p:cNvSpPr>
            <a:spLocks noGrp="1" noChangeArrowheads="1"/>
          </p:cNvSpPr>
          <p:nvPr>
            <p:ph type="body" idx="1"/>
          </p:nvPr>
        </p:nvSpPr>
        <p:spPr/>
        <p:txBody>
          <a:bodyPr/>
          <a:lstStyle/>
          <a:p>
            <a:pPr>
              <a:lnSpc>
                <a:spcPct val="80000"/>
              </a:lnSpc>
              <a:buNone/>
              <a:tabLst>
                <a:tab pos="914400" algn="l"/>
              </a:tabLst>
            </a:pPr>
            <a:r>
              <a:rPr lang="en-US" altLang="en-US">
                <a:latin typeface="Arial" panose="020B0604020202020204" pitchFamily="34" charset="0"/>
              </a:rPr>
              <a:t>	iii. Washington anti-indemnity 	statute prohibits one party from 	indemnifying another party for 	that party’s negligence in most 	circumstances relating to Landau 	work.</a:t>
            </a:r>
          </a:p>
          <a:p>
            <a:pPr>
              <a:lnSpc>
                <a:spcPct val="80000"/>
              </a:lnSpc>
              <a:buNone/>
              <a:tabLst>
                <a:tab pos="914400" algn="l"/>
              </a:tabLst>
            </a:pPr>
            <a:endParaRPr lang="en-US" altLang="en-US">
              <a:latin typeface="Arial" panose="020B0604020202020204" pitchFamily="34" charset="0"/>
            </a:endParaRPr>
          </a:p>
        </p:txBody>
      </p:sp>
      <p:sp>
        <p:nvSpPr>
          <p:cNvPr id="4" name="TextBox 3">
            <a:extLst>
              <a:ext uri="{FF2B5EF4-FFF2-40B4-BE49-F238E27FC236}">
                <a16:creationId xmlns:a16="http://schemas.microsoft.com/office/drawing/2014/main" id="{A59F6CA8-9D9D-4DC3-9784-03F11A6397C9}"/>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20D2B20-10F5-40A8-B91C-01D9FED26857}"/>
              </a:ext>
            </a:extLst>
          </p:cNvPr>
          <p:cNvSpPr>
            <a:spLocks noGrp="1" noChangeArrowheads="1"/>
          </p:cNvSpPr>
          <p:nvPr>
            <p:ph type="title"/>
          </p:nvPr>
        </p:nvSpPr>
        <p:spPr/>
        <p:txBody>
          <a:bodyPr/>
          <a:lstStyle/>
          <a:p>
            <a:pPr algn="ctr"/>
            <a:r>
              <a:rPr lang="en-US" altLang="en-US" sz="3600" b="1"/>
              <a:t>IV.	KEY LANDAU CONTRACT TERMS</a:t>
            </a:r>
          </a:p>
        </p:txBody>
      </p:sp>
      <p:sp>
        <p:nvSpPr>
          <p:cNvPr id="20483" name="Rectangle 3">
            <a:extLst>
              <a:ext uri="{FF2B5EF4-FFF2-40B4-BE49-F238E27FC236}">
                <a16:creationId xmlns:a16="http://schemas.microsoft.com/office/drawing/2014/main" id="{DC82AA1D-D3F0-45FD-9221-294E2CCC4FFC}"/>
              </a:ext>
            </a:extLst>
          </p:cNvPr>
          <p:cNvSpPr>
            <a:spLocks noGrp="1" noChangeArrowheads="1"/>
          </p:cNvSpPr>
          <p:nvPr>
            <p:ph type="body" idx="1"/>
          </p:nvPr>
        </p:nvSpPr>
        <p:spPr>
          <a:xfrm>
            <a:off x="2741612" y="2286000"/>
            <a:ext cx="7239000" cy="4114800"/>
          </a:xfrm>
        </p:spPr>
        <p:txBody>
          <a:bodyPr/>
          <a:lstStyle/>
          <a:p>
            <a:pPr>
              <a:lnSpc>
                <a:spcPct val="80000"/>
              </a:lnSpc>
              <a:buNone/>
              <a:tabLst>
                <a:tab pos="914400" algn="l"/>
              </a:tabLst>
            </a:pPr>
            <a:r>
              <a:rPr lang="en-US" altLang="en-US" dirty="0">
                <a:latin typeface="Arial" panose="020B0604020202020204" pitchFamily="34" charset="0"/>
              </a:rPr>
              <a:t>iv.	Client contracts</a:t>
            </a:r>
          </a:p>
          <a:p>
            <a:pPr>
              <a:lnSpc>
                <a:spcPct val="80000"/>
              </a:lnSpc>
              <a:buNone/>
              <a:tabLst>
                <a:tab pos="914400" algn="l"/>
              </a:tabLst>
            </a:pPr>
            <a:r>
              <a:rPr lang="en-US" altLang="en-US" dirty="0">
                <a:latin typeface="Arial" panose="020B0604020202020204" pitchFamily="34" charset="0"/>
              </a:rPr>
              <a:t>	-	typically requires Landau to 	indemnify Client beyond fault or 	negligence of Landau</a:t>
            </a:r>
          </a:p>
          <a:p>
            <a:pPr>
              <a:lnSpc>
                <a:spcPct val="80000"/>
              </a:lnSpc>
              <a:buNone/>
              <a:tabLst>
                <a:tab pos="914400" algn="l"/>
              </a:tabLst>
            </a:pPr>
            <a:r>
              <a:rPr lang="en-US" altLang="en-US" dirty="0">
                <a:latin typeface="Arial" panose="020B0604020202020204" pitchFamily="34" charset="0"/>
              </a:rPr>
              <a:t>	-	assume defense of actions</a:t>
            </a:r>
          </a:p>
          <a:p>
            <a:pPr>
              <a:lnSpc>
                <a:spcPct val="80000"/>
              </a:lnSpc>
              <a:buNone/>
              <a:tabLst>
                <a:tab pos="914400" algn="l"/>
              </a:tabLst>
            </a:pPr>
            <a:r>
              <a:rPr lang="en-US" altLang="en-US" dirty="0">
                <a:latin typeface="Arial" panose="020B0604020202020204" pitchFamily="34" charset="0"/>
              </a:rPr>
              <a:t>	-	see insurance coverage</a:t>
            </a:r>
          </a:p>
          <a:p>
            <a:pPr>
              <a:lnSpc>
                <a:spcPct val="80000"/>
              </a:lnSpc>
              <a:buNone/>
              <a:tabLst>
                <a:tab pos="914400" algn="l"/>
              </a:tabLst>
            </a:pPr>
            <a:r>
              <a:rPr lang="en-US" altLang="en-US" dirty="0">
                <a:latin typeface="Arial" panose="020B0604020202020204" pitchFamily="34" charset="0"/>
              </a:rPr>
              <a:t>	-	goal to limit to negligence of 	Landau</a:t>
            </a:r>
          </a:p>
        </p:txBody>
      </p:sp>
      <p:sp>
        <p:nvSpPr>
          <p:cNvPr id="4" name="TextBox 3">
            <a:extLst>
              <a:ext uri="{FF2B5EF4-FFF2-40B4-BE49-F238E27FC236}">
                <a16:creationId xmlns:a16="http://schemas.microsoft.com/office/drawing/2014/main" id="{03DD8BD8-1E9A-43F3-AC2D-FEAFC5455AD9}"/>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B7A927B-0732-4DD1-B552-55E9B4ACA01C}"/>
              </a:ext>
            </a:extLst>
          </p:cNvPr>
          <p:cNvSpPr>
            <a:spLocks noGrp="1" noChangeArrowheads="1"/>
          </p:cNvSpPr>
          <p:nvPr>
            <p:ph type="title"/>
          </p:nvPr>
        </p:nvSpPr>
        <p:spPr/>
        <p:txBody>
          <a:bodyPr/>
          <a:lstStyle/>
          <a:p>
            <a:pPr algn="ctr"/>
            <a:r>
              <a:rPr lang="en-US" altLang="en-US" sz="3600" b="1"/>
              <a:t>IV.	KEY LANDAU CONTRACT TERMS</a:t>
            </a:r>
          </a:p>
        </p:txBody>
      </p:sp>
      <p:sp>
        <p:nvSpPr>
          <p:cNvPr id="21507" name="Rectangle 3">
            <a:extLst>
              <a:ext uri="{FF2B5EF4-FFF2-40B4-BE49-F238E27FC236}">
                <a16:creationId xmlns:a16="http://schemas.microsoft.com/office/drawing/2014/main" id="{0280C330-0459-4740-8312-FCB2A2E6ECC7}"/>
              </a:ext>
            </a:extLst>
          </p:cNvPr>
          <p:cNvSpPr>
            <a:spLocks noGrp="1" noChangeArrowheads="1"/>
          </p:cNvSpPr>
          <p:nvPr>
            <p:ph type="body" idx="1"/>
          </p:nvPr>
        </p:nvSpPr>
        <p:spPr>
          <a:xfrm>
            <a:off x="2741612" y="2286000"/>
            <a:ext cx="7239000" cy="4114800"/>
          </a:xfrm>
        </p:spPr>
        <p:txBody>
          <a:bodyPr/>
          <a:lstStyle/>
          <a:p>
            <a:pPr>
              <a:lnSpc>
                <a:spcPct val="80000"/>
              </a:lnSpc>
              <a:buNone/>
              <a:tabLst>
                <a:tab pos="914400" algn="l"/>
              </a:tabLst>
            </a:pPr>
            <a:r>
              <a:rPr lang="en-US" altLang="en-US">
                <a:latin typeface="Arial" panose="020B0604020202020204" pitchFamily="34" charset="0"/>
              </a:rPr>
              <a:t>c.	Time Bar</a:t>
            </a:r>
          </a:p>
          <a:p>
            <a:pPr>
              <a:lnSpc>
                <a:spcPct val="80000"/>
              </a:lnSpc>
              <a:buNone/>
              <a:tabLst>
                <a:tab pos="914400" algn="l"/>
              </a:tabLst>
            </a:pPr>
            <a:r>
              <a:rPr lang="en-US" altLang="en-US">
                <a:latin typeface="Arial" panose="020B0604020202020204" pitchFamily="34" charset="0"/>
              </a:rPr>
              <a:t>	i.	Two years after completion of 	services</a:t>
            </a:r>
          </a:p>
          <a:p>
            <a:pPr>
              <a:lnSpc>
                <a:spcPct val="80000"/>
              </a:lnSpc>
              <a:buNone/>
              <a:tabLst>
                <a:tab pos="914400" algn="l"/>
              </a:tabLst>
            </a:pPr>
            <a:r>
              <a:rPr lang="en-US" altLang="en-US">
                <a:latin typeface="Arial" panose="020B0604020202020204" pitchFamily="34" charset="0"/>
              </a:rPr>
              <a:t>	ii.	Effective deterrent to lawsuits</a:t>
            </a:r>
          </a:p>
          <a:p>
            <a:pPr>
              <a:lnSpc>
                <a:spcPct val="80000"/>
              </a:lnSpc>
              <a:buNone/>
              <a:tabLst>
                <a:tab pos="914400" algn="l"/>
              </a:tabLst>
            </a:pPr>
            <a:r>
              <a:rPr lang="en-US" altLang="en-US">
                <a:latin typeface="Arial" panose="020B0604020202020204" pitchFamily="34" charset="0"/>
              </a:rPr>
              <a:t>	iii.	Normally 6 years after substantial 	completion of the project (not 	completion of Landau work)</a:t>
            </a:r>
          </a:p>
          <a:p>
            <a:pPr>
              <a:lnSpc>
                <a:spcPct val="80000"/>
              </a:lnSpc>
              <a:buNone/>
              <a:tabLst>
                <a:tab pos="914400" algn="l"/>
              </a:tabLst>
            </a:pPr>
            <a:r>
              <a:rPr lang="en-US" altLang="en-US">
                <a:latin typeface="Arial" panose="020B0604020202020204" pitchFamily="34" charset="0"/>
              </a:rPr>
              <a:t>	iv.	Client contracts—extend time 	period?</a:t>
            </a:r>
          </a:p>
          <a:p>
            <a:pPr>
              <a:lnSpc>
                <a:spcPct val="80000"/>
              </a:lnSpc>
              <a:buNone/>
              <a:tabLst>
                <a:tab pos="914400" algn="l"/>
              </a:tabLst>
            </a:pPr>
            <a:endParaRPr lang="en-US" altLang="en-US">
              <a:latin typeface="Arial" panose="020B0604020202020204" pitchFamily="34" charset="0"/>
            </a:endParaRPr>
          </a:p>
          <a:p>
            <a:pPr>
              <a:lnSpc>
                <a:spcPct val="80000"/>
              </a:lnSpc>
              <a:buNone/>
              <a:tabLst>
                <a:tab pos="914400" algn="l"/>
              </a:tabLst>
            </a:pPr>
            <a:endParaRPr lang="en-US" altLang="en-US">
              <a:latin typeface="Arial" panose="020B0604020202020204" pitchFamily="34" charset="0"/>
            </a:endParaRPr>
          </a:p>
        </p:txBody>
      </p:sp>
      <p:sp>
        <p:nvSpPr>
          <p:cNvPr id="4" name="TextBox 3">
            <a:extLst>
              <a:ext uri="{FF2B5EF4-FFF2-40B4-BE49-F238E27FC236}">
                <a16:creationId xmlns:a16="http://schemas.microsoft.com/office/drawing/2014/main" id="{6F4109D5-0E8E-4468-93F4-EE6EF7C83525}"/>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FA26670-AEA7-4E97-9B9C-F9CD00911277}"/>
              </a:ext>
            </a:extLst>
          </p:cNvPr>
          <p:cNvSpPr>
            <a:spLocks noGrp="1" noChangeArrowheads="1"/>
          </p:cNvSpPr>
          <p:nvPr>
            <p:ph type="title"/>
          </p:nvPr>
        </p:nvSpPr>
        <p:spPr/>
        <p:txBody>
          <a:bodyPr/>
          <a:lstStyle/>
          <a:p>
            <a:pPr algn="ctr"/>
            <a:r>
              <a:rPr lang="en-US" altLang="en-US" b="1"/>
              <a:t>V.	SUBCONTRACTS</a:t>
            </a:r>
          </a:p>
        </p:txBody>
      </p:sp>
      <p:sp>
        <p:nvSpPr>
          <p:cNvPr id="22531" name="Rectangle 3">
            <a:extLst>
              <a:ext uri="{FF2B5EF4-FFF2-40B4-BE49-F238E27FC236}">
                <a16:creationId xmlns:a16="http://schemas.microsoft.com/office/drawing/2014/main" id="{B65BE2BF-F09A-4BFB-B461-9C801410BF75}"/>
              </a:ext>
            </a:extLst>
          </p:cNvPr>
          <p:cNvSpPr>
            <a:spLocks noGrp="1" noChangeArrowheads="1"/>
          </p:cNvSpPr>
          <p:nvPr>
            <p:ph type="body" idx="1"/>
          </p:nvPr>
        </p:nvSpPr>
        <p:spPr/>
        <p:txBody>
          <a:bodyPr/>
          <a:lstStyle/>
          <a:p>
            <a:pPr marL="466725" indent="-466725">
              <a:lnSpc>
                <a:spcPct val="80000"/>
              </a:lnSpc>
              <a:buFontTx/>
              <a:buAutoNum type="alphaLcPeriod"/>
            </a:pPr>
            <a:r>
              <a:rPr lang="en-US" altLang="en-US">
                <a:latin typeface="Arial" panose="020B0604020202020204" pitchFamily="34" charset="0"/>
              </a:rPr>
              <a:t>Vicarious Responsibility for acts of subs</a:t>
            </a:r>
          </a:p>
          <a:p>
            <a:pPr marL="466725" indent="-466725">
              <a:lnSpc>
                <a:spcPct val="50000"/>
              </a:lnSpc>
              <a:buNone/>
            </a:pPr>
            <a:endParaRPr lang="en-US" altLang="en-US">
              <a:latin typeface="Arial" panose="020B0604020202020204" pitchFamily="34" charset="0"/>
            </a:endParaRPr>
          </a:p>
          <a:p>
            <a:pPr marL="466725" indent="-466725">
              <a:lnSpc>
                <a:spcPct val="80000"/>
              </a:lnSpc>
              <a:buNone/>
            </a:pPr>
            <a:r>
              <a:rPr lang="en-US" altLang="en-US">
                <a:latin typeface="Arial" panose="020B0604020202020204" pitchFamily="34" charset="0"/>
              </a:rPr>
              <a:t>b.	Two types of Subcontracts for Landau:</a:t>
            </a:r>
          </a:p>
          <a:p>
            <a:pPr marL="466725" indent="-466725">
              <a:lnSpc>
                <a:spcPct val="80000"/>
              </a:lnSpc>
              <a:buNone/>
            </a:pPr>
            <a:r>
              <a:rPr lang="en-US" altLang="en-US">
                <a:latin typeface="Arial" panose="020B0604020202020204" pitchFamily="34" charset="0"/>
              </a:rPr>
              <a:t>	i.	Contractors</a:t>
            </a:r>
          </a:p>
          <a:p>
            <a:pPr marL="466725" indent="-466725">
              <a:lnSpc>
                <a:spcPct val="80000"/>
              </a:lnSpc>
              <a:buNone/>
            </a:pPr>
            <a:r>
              <a:rPr lang="en-US" altLang="en-US">
                <a:latin typeface="Arial" panose="020B0604020202020204" pitchFamily="34" charset="0"/>
              </a:rPr>
              <a:t>	ii.	Consultants, Engineers and other 	Professionals</a:t>
            </a:r>
          </a:p>
          <a:p>
            <a:pPr marL="466725" indent="-466725">
              <a:lnSpc>
                <a:spcPct val="80000"/>
              </a:lnSpc>
              <a:buNone/>
            </a:pPr>
            <a:r>
              <a:rPr lang="en-US" altLang="en-US">
                <a:latin typeface="Arial" panose="020B0604020202020204" pitchFamily="34" charset="0"/>
              </a:rPr>
              <a:t>	iii.	Important to finalize and execute 	the agreement</a:t>
            </a:r>
          </a:p>
        </p:txBody>
      </p:sp>
      <p:sp>
        <p:nvSpPr>
          <p:cNvPr id="4" name="TextBox 3">
            <a:extLst>
              <a:ext uri="{FF2B5EF4-FFF2-40B4-BE49-F238E27FC236}">
                <a16:creationId xmlns:a16="http://schemas.microsoft.com/office/drawing/2014/main" id="{7A3BD099-32F8-4480-97D6-E05EA1563BD8}"/>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940A293-C498-41FD-AB1E-EA227DDA49A7}"/>
              </a:ext>
            </a:extLst>
          </p:cNvPr>
          <p:cNvSpPr>
            <a:spLocks noGrp="1" noChangeArrowheads="1"/>
          </p:cNvSpPr>
          <p:nvPr>
            <p:ph type="title"/>
          </p:nvPr>
        </p:nvSpPr>
        <p:spPr>
          <a:xfrm>
            <a:off x="609441" y="533400"/>
            <a:ext cx="10969943" cy="990600"/>
          </a:xfrm>
        </p:spPr>
        <p:txBody>
          <a:bodyPr anchor="ctr">
            <a:normAutofit/>
          </a:bodyPr>
          <a:lstStyle/>
          <a:p>
            <a:r>
              <a:rPr lang="en-US" altLang="en-US" sz="3700" b="1"/>
              <a:t>VI.	LANDAU CURRENT INSURANCE PROGRAM</a:t>
            </a:r>
            <a:r>
              <a:rPr lang="en-US" altLang="en-US" sz="3700"/>
              <a:t> </a:t>
            </a:r>
          </a:p>
        </p:txBody>
      </p:sp>
      <p:sp>
        <p:nvSpPr>
          <p:cNvPr id="73" name="Content Placeholder 3">
            <a:extLst>
              <a:ext uri="{FF2B5EF4-FFF2-40B4-BE49-F238E27FC236}">
                <a16:creationId xmlns:a16="http://schemas.microsoft.com/office/drawing/2014/main" id="{4A9F7AD9-6408-4835-AE76-40191B85902B}"/>
              </a:ext>
            </a:extLst>
          </p:cNvPr>
          <p:cNvSpPr>
            <a:spLocks noGrp="1"/>
          </p:cNvSpPr>
          <p:nvPr>
            <p:ph sz="half" idx="2"/>
          </p:nvPr>
        </p:nvSpPr>
        <p:spPr>
          <a:xfrm>
            <a:off x="6195986" y="1673352"/>
            <a:ext cx="5383398" cy="4718304"/>
          </a:xfrm>
        </p:spPr>
        <p:txBody>
          <a:bodyPr/>
          <a:lstStyle/>
          <a:p>
            <a:endParaRPr lang="en-US"/>
          </a:p>
        </p:txBody>
      </p:sp>
      <p:graphicFrame>
        <p:nvGraphicFramePr>
          <p:cNvPr id="23557" name="Rectangle 3">
            <a:extLst>
              <a:ext uri="{FF2B5EF4-FFF2-40B4-BE49-F238E27FC236}">
                <a16:creationId xmlns:a16="http://schemas.microsoft.com/office/drawing/2014/main" id="{EE164FE8-D71F-4FC3-9212-A87E4C76666B}"/>
              </a:ext>
            </a:extLst>
          </p:cNvPr>
          <p:cNvGraphicFramePr/>
          <p:nvPr>
            <p:extLst>
              <p:ext uri="{D42A27DB-BD31-4B8C-83A1-F6EECF244321}">
                <p14:modId xmlns:p14="http://schemas.microsoft.com/office/powerpoint/2010/main" val="1171995676"/>
              </p:ext>
            </p:extLst>
          </p:nvPr>
        </p:nvGraphicFramePr>
        <p:xfrm>
          <a:off x="609441" y="1673352"/>
          <a:ext cx="5383398" cy="4718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515FBF6A-7340-448F-AEB5-2EC68E7D8402}"/>
              </a:ext>
            </a:extLst>
          </p:cNvPr>
          <p:cNvSpPr txBox="1"/>
          <p:nvPr/>
        </p:nvSpPr>
        <p:spPr>
          <a:xfrm>
            <a:off x="379412" y="6494157"/>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3C0DC03-E111-4AAC-9FEB-E182C1DB966A}"/>
              </a:ext>
            </a:extLst>
          </p:cNvPr>
          <p:cNvSpPr>
            <a:spLocks noGrp="1" noChangeArrowheads="1"/>
          </p:cNvSpPr>
          <p:nvPr>
            <p:ph type="title"/>
          </p:nvPr>
        </p:nvSpPr>
        <p:spPr/>
        <p:txBody>
          <a:bodyPr/>
          <a:lstStyle/>
          <a:p>
            <a:pPr algn="ctr"/>
            <a:r>
              <a:rPr lang="en-US" altLang="en-US" sz="3600" b="1"/>
              <a:t>VI.	LANDAU CURRENT INSURANCE PROGRAM</a:t>
            </a:r>
            <a:r>
              <a:rPr lang="en-US" altLang="en-US" sz="3600"/>
              <a:t> </a:t>
            </a:r>
          </a:p>
        </p:txBody>
      </p:sp>
      <p:sp>
        <p:nvSpPr>
          <p:cNvPr id="24579" name="Rectangle 3">
            <a:extLst>
              <a:ext uri="{FF2B5EF4-FFF2-40B4-BE49-F238E27FC236}">
                <a16:creationId xmlns:a16="http://schemas.microsoft.com/office/drawing/2014/main" id="{DF53E431-A508-4780-8454-CE64E579E026}"/>
              </a:ext>
            </a:extLst>
          </p:cNvPr>
          <p:cNvSpPr>
            <a:spLocks noGrp="1" noChangeArrowheads="1"/>
          </p:cNvSpPr>
          <p:nvPr>
            <p:ph type="body" idx="1"/>
          </p:nvPr>
        </p:nvSpPr>
        <p:spPr/>
        <p:txBody>
          <a:bodyPr/>
          <a:lstStyle/>
          <a:p>
            <a:pPr>
              <a:lnSpc>
                <a:spcPct val="90000"/>
              </a:lnSpc>
              <a:buFontTx/>
              <a:buNone/>
            </a:pPr>
            <a:r>
              <a:rPr lang="en-US" altLang="en-US">
                <a:latin typeface="Arial" panose="020B0604020202020204" pitchFamily="34" charset="0"/>
              </a:rPr>
              <a:t>c.	What does professional liability cover?</a:t>
            </a:r>
          </a:p>
          <a:p>
            <a:pPr>
              <a:lnSpc>
                <a:spcPct val="90000"/>
              </a:lnSpc>
              <a:buFontTx/>
              <a:buNone/>
            </a:pPr>
            <a:r>
              <a:rPr lang="en-US" altLang="en-US">
                <a:latin typeface="Arial" panose="020B0604020202020204" pitchFamily="34" charset="0"/>
              </a:rPr>
              <a:t>   	i.	Breach of professional duty.</a:t>
            </a:r>
          </a:p>
          <a:p>
            <a:pPr>
              <a:lnSpc>
                <a:spcPct val="90000"/>
              </a:lnSpc>
              <a:buFontTx/>
              <a:buNone/>
            </a:pPr>
            <a:r>
              <a:rPr lang="en-US" altLang="en-US">
                <a:latin typeface="Arial" panose="020B0604020202020204" pitchFamily="34" charset="0"/>
              </a:rPr>
              <a:t>	ii.	Bodily injury, property 	damage or environmental 	damage caused by pollution 	conditions.</a:t>
            </a:r>
          </a:p>
          <a:p>
            <a:pPr>
              <a:lnSpc>
                <a:spcPct val="80000"/>
              </a:lnSpc>
              <a:buFontTx/>
              <a:buNone/>
            </a:pPr>
            <a:endParaRPr lang="en-US" altLang="en-US"/>
          </a:p>
        </p:txBody>
      </p:sp>
      <p:sp>
        <p:nvSpPr>
          <p:cNvPr id="4" name="TextBox 3">
            <a:extLst>
              <a:ext uri="{FF2B5EF4-FFF2-40B4-BE49-F238E27FC236}">
                <a16:creationId xmlns:a16="http://schemas.microsoft.com/office/drawing/2014/main" id="{908E13E6-3CF5-40A3-8C1C-ECA288CAB454}"/>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88B8E2E-4FC1-43EF-87BB-E9B5322E52A3}"/>
              </a:ext>
            </a:extLst>
          </p:cNvPr>
          <p:cNvSpPr>
            <a:spLocks noGrp="1" noChangeArrowheads="1"/>
          </p:cNvSpPr>
          <p:nvPr>
            <p:ph type="title"/>
          </p:nvPr>
        </p:nvSpPr>
        <p:spPr/>
        <p:txBody>
          <a:bodyPr/>
          <a:lstStyle/>
          <a:p>
            <a:pPr algn="ctr"/>
            <a:r>
              <a:rPr lang="en-US" altLang="en-US" sz="3600" b="1"/>
              <a:t>VI.	LANDAU CURRENT INSURANCE PROGRAM</a:t>
            </a:r>
            <a:r>
              <a:rPr lang="en-US" altLang="en-US" sz="3600"/>
              <a:t> </a:t>
            </a:r>
          </a:p>
        </p:txBody>
      </p:sp>
      <p:sp>
        <p:nvSpPr>
          <p:cNvPr id="25603" name="Rectangle 3">
            <a:extLst>
              <a:ext uri="{FF2B5EF4-FFF2-40B4-BE49-F238E27FC236}">
                <a16:creationId xmlns:a16="http://schemas.microsoft.com/office/drawing/2014/main" id="{C64E103F-A318-4829-A6D9-E1B9783A9673}"/>
              </a:ext>
            </a:extLst>
          </p:cNvPr>
          <p:cNvSpPr>
            <a:spLocks noGrp="1" noChangeArrowheads="1"/>
          </p:cNvSpPr>
          <p:nvPr>
            <p:ph type="body" idx="1"/>
          </p:nvPr>
        </p:nvSpPr>
        <p:spPr/>
        <p:txBody>
          <a:bodyPr/>
          <a:lstStyle/>
          <a:p>
            <a:pPr>
              <a:lnSpc>
                <a:spcPct val="80000"/>
              </a:lnSpc>
              <a:buFontTx/>
              <a:buNone/>
            </a:pPr>
            <a:r>
              <a:rPr lang="en-US" altLang="en-US" sz="1600">
                <a:latin typeface="Arial" panose="020B0604020202020204" pitchFamily="34" charset="0"/>
              </a:rPr>
              <a:t> </a:t>
            </a:r>
            <a:r>
              <a:rPr lang="en-US" altLang="en-US">
                <a:latin typeface="Arial" panose="020B0604020202020204" pitchFamily="34" charset="0"/>
              </a:rPr>
              <a:t>d.	"Limited " contractual liability insurance</a:t>
            </a:r>
          </a:p>
          <a:p>
            <a:pPr>
              <a:lnSpc>
                <a:spcPct val="50000"/>
              </a:lnSpc>
              <a:buFontTx/>
              <a:buNone/>
            </a:pPr>
            <a:r>
              <a:rPr lang="en-US" altLang="en-US" sz="3600">
                <a:latin typeface="Arial" panose="020B0604020202020204" pitchFamily="34" charset="0"/>
              </a:rPr>
              <a:t> </a:t>
            </a:r>
          </a:p>
          <a:p>
            <a:pPr>
              <a:lnSpc>
                <a:spcPct val="80000"/>
              </a:lnSpc>
            </a:pPr>
            <a:r>
              <a:rPr lang="en-US" altLang="en-US">
                <a:latin typeface="Arial" panose="020B0604020202020204" pitchFamily="34" charset="0"/>
              </a:rPr>
              <a:t>There is no insurance for the liability of others assumed by any Insured under any contract or agreement except this</a:t>
            </a:r>
            <a:r>
              <a:rPr lang="en-US" altLang="en-US" i="1">
                <a:latin typeface="Arial" panose="020B0604020202020204" pitchFamily="34" charset="0"/>
              </a:rPr>
              <a:t> exclusion does not apply</a:t>
            </a:r>
            <a:r>
              <a:rPr lang="en-US" altLang="en-US">
                <a:latin typeface="Arial" panose="020B0604020202020204" pitchFamily="34" charset="0"/>
              </a:rPr>
              <a:t> to liability:</a:t>
            </a:r>
          </a:p>
          <a:p>
            <a:pPr>
              <a:lnSpc>
                <a:spcPct val="80000"/>
              </a:lnSpc>
              <a:buFontTx/>
              <a:buNone/>
            </a:pPr>
            <a:endParaRPr lang="en-US" altLang="en-US">
              <a:latin typeface="Arial" panose="020B0604020202020204" pitchFamily="34" charset="0"/>
            </a:endParaRPr>
          </a:p>
        </p:txBody>
      </p:sp>
      <p:sp>
        <p:nvSpPr>
          <p:cNvPr id="4" name="TextBox 3">
            <a:extLst>
              <a:ext uri="{FF2B5EF4-FFF2-40B4-BE49-F238E27FC236}">
                <a16:creationId xmlns:a16="http://schemas.microsoft.com/office/drawing/2014/main" id="{058DCADB-93BC-4DC7-8D03-502C80624734}"/>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81A71FD-02E3-4141-9FC8-A1C231DE9A2E}"/>
              </a:ext>
            </a:extLst>
          </p:cNvPr>
          <p:cNvSpPr>
            <a:spLocks noGrp="1" noChangeArrowheads="1"/>
          </p:cNvSpPr>
          <p:nvPr>
            <p:ph type="title"/>
          </p:nvPr>
        </p:nvSpPr>
        <p:spPr/>
        <p:txBody>
          <a:bodyPr/>
          <a:lstStyle/>
          <a:p>
            <a:pPr algn="ctr"/>
            <a:r>
              <a:rPr lang="en-US" altLang="en-US" sz="3600" b="1"/>
              <a:t>VI.	LANDAU CURRENT INSURANCE PROGRAM</a:t>
            </a:r>
            <a:r>
              <a:rPr lang="en-US" altLang="en-US" sz="3600"/>
              <a:t> </a:t>
            </a:r>
          </a:p>
        </p:txBody>
      </p:sp>
      <p:sp>
        <p:nvSpPr>
          <p:cNvPr id="26627" name="Rectangle 3">
            <a:extLst>
              <a:ext uri="{FF2B5EF4-FFF2-40B4-BE49-F238E27FC236}">
                <a16:creationId xmlns:a16="http://schemas.microsoft.com/office/drawing/2014/main" id="{6577AE61-37B9-4673-891A-1A0CDF043D7B}"/>
              </a:ext>
            </a:extLst>
          </p:cNvPr>
          <p:cNvSpPr>
            <a:spLocks noGrp="1" noChangeArrowheads="1"/>
          </p:cNvSpPr>
          <p:nvPr>
            <p:ph type="body" idx="1"/>
          </p:nvPr>
        </p:nvSpPr>
        <p:spPr/>
        <p:txBody>
          <a:bodyPr/>
          <a:lstStyle/>
          <a:p>
            <a:pPr>
              <a:lnSpc>
                <a:spcPct val="80000"/>
              </a:lnSpc>
              <a:buFontTx/>
              <a:buNone/>
            </a:pPr>
            <a:r>
              <a:rPr lang="en-US" altLang="en-US" dirty="0">
                <a:latin typeface="Arial" panose="020B0604020202020204" pitchFamily="34" charset="0"/>
              </a:rPr>
              <a:t>	</a:t>
            </a:r>
            <a:r>
              <a:rPr lang="en-US" altLang="en-US" dirty="0" err="1">
                <a:latin typeface="Arial" panose="020B0604020202020204" pitchFamily="34" charset="0"/>
              </a:rPr>
              <a:t>i</a:t>
            </a:r>
            <a:r>
              <a:rPr lang="en-US" altLang="en-US" dirty="0">
                <a:latin typeface="Arial" panose="020B0604020202020204" pitchFamily="34" charset="0"/>
              </a:rPr>
              <a:t>.	for a breach of professional duty 	in the rendering or failure to 	render professional services to 	others by the Insured or for which 	the Insured is legally liable as the result of the performance of 	others.</a:t>
            </a:r>
          </a:p>
          <a:p>
            <a:pPr>
              <a:lnSpc>
                <a:spcPct val="50000"/>
              </a:lnSpc>
              <a:buFontTx/>
              <a:buNone/>
            </a:pPr>
            <a:r>
              <a:rPr lang="en-US" altLang="en-US" dirty="0">
                <a:latin typeface="Arial" panose="020B0604020202020204" pitchFamily="34" charset="0"/>
              </a:rPr>
              <a:t> </a:t>
            </a:r>
          </a:p>
          <a:p>
            <a:pPr>
              <a:lnSpc>
                <a:spcPct val="80000"/>
              </a:lnSpc>
              <a:buFontTx/>
              <a:buNone/>
            </a:pPr>
            <a:r>
              <a:rPr lang="en-US" altLang="en-US" dirty="0">
                <a:latin typeface="Arial" panose="020B0604020202020204" pitchFamily="34" charset="0"/>
              </a:rPr>
              <a:t>	ii.	that the Insured would have in the absence of the contract or 	agreement.</a:t>
            </a:r>
          </a:p>
          <a:p>
            <a:pPr>
              <a:lnSpc>
                <a:spcPct val="80000"/>
              </a:lnSpc>
              <a:buFontTx/>
              <a:buNone/>
            </a:pPr>
            <a:endParaRPr lang="en-US" altLang="en-US" dirty="0">
              <a:latin typeface="Arial" panose="020B0604020202020204" pitchFamily="34" charset="0"/>
            </a:endParaRPr>
          </a:p>
          <a:p>
            <a:pPr>
              <a:lnSpc>
                <a:spcPct val="80000"/>
              </a:lnSpc>
            </a:pPr>
            <a:r>
              <a:rPr lang="en-US" altLang="en-US" sz="800" dirty="0"/>
              <a:t> </a:t>
            </a:r>
            <a:endParaRPr lang="en-US" altLang="en-US" sz="1200" dirty="0">
              <a:latin typeface="Arial" panose="020B0604020202020204" pitchFamily="34" charset="0"/>
            </a:endParaRPr>
          </a:p>
          <a:p>
            <a:pPr>
              <a:lnSpc>
                <a:spcPct val="80000"/>
              </a:lnSpc>
              <a:buFontTx/>
              <a:buNone/>
            </a:pPr>
            <a:endParaRPr lang="en-US" altLang="en-US" sz="800" dirty="0">
              <a:latin typeface="Arial" panose="020B0604020202020204" pitchFamily="34" charset="0"/>
            </a:endParaRPr>
          </a:p>
        </p:txBody>
      </p:sp>
      <p:sp>
        <p:nvSpPr>
          <p:cNvPr id="4" name="TextBox 3">
            <a:extLst>
              <a:ext uri="{FF2B5EF4-FFF2-40B4-BE49-F238E27FC236}">
                <a16:creationId xmlns:a16="http://schemas.microsoft.com/office/drawing/2014/main" id="{BE87CC32-FCD0-46F3-9DBE-D409C5E3605B}"/>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A7807D9-0C37-4E78-8CDE-A34CB12AB840}"/>
              </a:ext>
            </a:extLst>
          </p:cNvPr>
          <p:cNvSpPr>
            <a:spLocks noGrp="1" noChangeArrowheads="1"/>
          </p:cNvSpPr>
          <p:nvPr>
            <p:ph type="title"/>
          </p:nvPr>
        </p:nvSpPr>
        <p:spPr>
          <a:xfrm>
            <a:off x="609441" y="533400"/>
            <a:ext cx="10969943" cy="990600"/>
          </a:xfrm>
        </p:spPr>
        <p:txBody>
          <a:bodyPr anchor="ctr">
            <a:normAutofit/>
          </a:bodyPr>
          <a:lstStyle/>
          <a:p>
            <a:pPr>
              <a:lnSpc>
                <a:spcPct val="90000"/>
              </a:lnSpc>
            </a:pPr>
            <a:r>
              <a:rPr lang="en-US" altLang="en-US" sz="3100" b="1"/>
              <a:t>I.	INTRODUCTION</a:t>
            </a:r>
            <a:br>
              <a:rPr lang="en-US" altLang="en-US" sz="3100"/>
            </a:br>
            <a:r>
              <a:rPr lang="en-US" altLang="en-US" sz="3100"/>
              <a:t>	</a:t>
            </a:r>
          </a:p>
        </p:txBody>
      </p:sp>
      <p:graphicFrame>
        <p:nvGraphicFramePr>
          <p:cNvPr id="9221" name="Rectangle 3">
            <a:extLst>
              <a:ext uri="{FF2B5EF4-FFF2-40B4-BE49-F238E27FC236}">
                <a16:creationId xmlns:a16="http://schemas.microsoft.com/office/drawing/2014/main" id="{EC247CEE-5D87-4DD0-AB0B-A0A36A048487}"/>
              </a:ext>
            </a:extLst>
          </p:cNvPr>
          <p:cNvGraphicFramePr/>
          <p:nvPr>
            <p:extLst>
              <p:ext uri="{D42A27DB-BD31-4B8C-83A1-F6EECF244321}">
                <p14:modId xmlns:p14="http://schemas.microsoft.com/office/powerpoint/2010/main" val="1323958205"/>
              </p:ext>
            </p:extLst>
          </p:nvPr>
        </p:nvGraphicFramePr>
        <p:xfrm>
          <a:off x="609441" y="1600200"/>
          <a:ext cx="10969943"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8AE6F15D-0030-4C5B-9C5F-9BB17A3D5A7B}"/>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C372BB87-0BD2-4094-9AB7-6A9137317523}"/>
              </a:ext>
            </a:extLst>
          </p:cNvPr>
          <p:cNvSpPr>
            <a:spLocks noGrp="1" noChangeArrowheads="1"/>
          </p:cNvSpPr>
          <p:nvPr>
            <p:ph type="title"/>
          </p:nvPr>
        </p:nvSpPr>
        <p:spPr/>
        <p:txBody>
          <a:bodyPr/>
          <a:lstStyle/>
          <a:p>
            <a:pPr algn="ctr"/>
            <a:r>
              <a:rPr lang="en-US" altLang="en-US" sz="3600" b="1"/>
              <a:t>VI.	LANDAU CURRENT INSURANCE PROGRAM</a:t>
            </a:r>
            <a:r>
              <a:rPr lang="en-US" altLang="en-US" sz="3600"/>
              <a:t> </a:t>
            </a:r>
          </a:p>
        </p:txBody>
      </p:sp>
      <p:sp>
        <p:nvSpPr>
          <p:cNvPr id="28675" name="Rectangle 3">
            <a:extLst>
              <a:ext uri="{FF2B5EF4-FFF2-40B4-BE49-F238E27FC236}">
                <a16:creationId xmlns:a16="http://schemas.microsoft.com/office/drawing/2014/main" id="{82F951CA-32BD-4A08-B185-580B5A71319F}"/>
              </a:ext>
            </a:extLst>
          </p:cNvPr>
          <p:cNvSpPr>
            <a:spLocks noGrp="1" noChangeArrowheads="1"/>
          </p:cNvSpPr>
          <p:nvPr>
            <p:ph type="body" idx="1"/>
          </p:nvPr>
        </p:nvSpPr>
        <p:spPr/>
        <p:txBody>
          <a:bodyPr/>
          <a:lstStyle/>
          <a:p>
            <a:pPr>
              <a:lnSpc>
                <a:spcPct val="80000"/>
              </a:lnSpc>
              <a:buFontTx/>
              <a:buNone/>
            </a:pPr>
            <a:r>
              <a:rPr lang="en-US" altLang="en-US">
                <a:latin typeface="Arial" panose="020B0604020202020204" pitchFamily="34" charset="0"/>
              </a:rPr>
              <a:t>e.	 </a:t>
            </a:r>
            <a:r>
              <a:rPr lang="en-US" altLang="en-US" u="sng">
                <a:latin typeface="Arial" panose="020B0604020202020204" pitchFamily="34" charset="0"/>
              </a:rPr>
              <a:t>Red Flags</a:t>
            </a:r>
            <a:endParaRPr lang="en-US" altLang="en-US">
              <a:latin typeface="Arial" panose="020B0604020202020204" pitchFamily="34" charset="0"/>
            </a:endParaRPr>
          </a:p>
          <a:p>
            <a:pPr>
              <a:lnSpc>
                <a:spcPct val="50000"/>
              </a:lnSpc>
              <a:buFontTx/>
              <a:buNone/>
            </a:pPr>
            <a:r>
              <a:rPr lang="en-US" altLang="en-US">
                <a:latin typeface="Arial" panose="020B0604020202020204" pitchFamily="34" charset="0"/>
              </a:rPr>
              <a:t> </a:t>
            </a:r>
          </a:p>
          <a:p>
            <a:pPr>
              <a:lnSpc>
                <a:spcPct val="80000"/>
              </a:lnSpc>
              <a:buFontTx/>
              <a:buNone/>
            </a:pPr>
            <a:r>
              <a:rPr lang="en-US" altLang="en-US">
                <a:latin typeface="Arial" panose="020B0604020202020204" pitchFamily="34" charset="0"/>
              </a:rPr>
              <a:t>     - Warranties, guarantees</a:t>
            </a:r>
          </a:p>
          <a:p>
            <a:pPr>
              <a:lnSpc>
                <a:spcPct val="80000"/>
              </a:lnSpc>
              <a:buFontTx/>
              <a:buNone/>
            </a:pPr>
            <a:r>
              <a:rPr lang="en-US" altLang="en-US">
                <a:latin typeface="Arial" panose="020B0604020202020204" pitchFamily="34" charset="0"/>
              </a:rPr>
              <a:t>      - Highest standard of care, best, 	other superlatives</a:t>
            </a:r>
          </a:p>
          <a:p>
            <a:pPr>
              <a:lnSpc>
                <a:spcPct val="80000"/>
              </a:lnSpc>
              <a:buFontTx/>
              <a:buNone/>
            </a:pPr>
            <a:r>
              <a:rPr lang="en-US" altLang="en-US">
                <a:latin typeface="Arial" panose="020B0604020202020204" pitchFamily="34" charset="0"/>
              </a:rPr>
              <a:t> 	- Landau will be responsible for any 	and all acts except Owner's </a:t>
            </a:r>
            <a:r>
              <a:rPr lang="en-US" altLang="en-US" u="sng">
                <a:latin typeface="Arial" panose="020B0604020202020204" pitchFamily="34" charset="0"/>
              </a:rPr>
              <a:t>sole </a:t>
            </a:r>
            <a:r>
              <a:rPr lang="en-US" altLang="en-US">
                <a:latin typeface="Arial" panose="020B0604020202020204" pitchFamily="34" charset="0"/>
              </a:rPr>
              <a:t>	negligence</a:t>
            </a:r>
          </a:p>
          <a:p>
            <a:pPr>
              <a:lnSpc>
                <a:spcPct val="80000"/>
              </a:lnSpc>
              <a:buFontTx/>
              <a:buNone/>
            </a:pPr>
            <a:r>
              <a:rPr lang="en-US" altLang="en-US">
                <a:latin typeface="Arial" panose="020B0604020202020204" pitchFamily="34" charset="0"/>
              </a:rPr>
              <a:t>     - Assumption of defense</a:t>
            </a:r>
          </a:p>
        </p:txBody>
      </p:sp>
      <p:sp>
        <p:nvSpPr>
          <p:cNvPr id="4" name="TextBox 3">
            <a:extLst>
              <a:ext uri="{FF2B5EF4-FFF2-40B4-BE49-F238E27FC236}">
                <a16:creationId xmlns:a16="http://schemas.microsoft.com/office/drawing/2014/main" id="{A8E93A19-FA75-43A1-AC6C-8EE98C40FA5A}"/>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48C2A1A2-765D-4D4D-B650-8A29D66976E8}"/>
              </a:ext>
            </a:extLst>
          </p:cNvPr>
          <p:cNvSpPr>
            <a:spLocks noGrp="1" noChangeArrowheads="1"/>
          </p:cNvSpPr>
          <p:nvPr>
            <p:ph type="title"/>
          </p:nvPr>
        </p:nvSpPr>
        <p:spPr/>
        <p:txBody>
          <a:bodyPr/>
          <a:lstStyle/>
          <a:p>
            <a:pPr algn="ctr"/>
            <a:r>
              <a:rPr lang="en-US" altLang="en-US" b="1"/>
              <a:t>VII.	CLAIM AVOIDANCE</a:t>
            </a:r>
          </a:p>
        </p:txBody>
      </p:sp>
      <p:sp>
        <p:nvSpPr>
          <p:cNvPr id="27651" name="Rectangle 3">
            <a:extLst>
              <a:ext uri="{FF2B5EF4-FFF2-40B4-BE49-F238E27FC236}">
                <a16:creationId xmlns:a16="http://schemas.microsoft.com/office/drawing/2014/main" id="{1E839ABC-884A-4066-955B-91D9993BC01D}"/>
              </a:ext>
            </a:extLst>
          </p:cNvPr>
          <p:cNvSpPr>
            <a:spLocks noGrp="1" noChangeArrowheads="1"/>
          </p:cNvSpPr>
          <p:nvPr>
            <p:ph type="body" idx="1"/>
          </p:nvPr>
        </p:nvSpPr>
        <p:spPr/>
        <p:txBody>
          <a:bodyPr/>
          <a:lstStyle/>
          <a:p>
            <a:pPr>
              <a:lnSpc>
                <a:spcPct val="80000"/>
              </a:lnSpc>
              <a:buFontTx/>
              <a:buNone/>
            </a:pPr>
            <a:r>
              <a:rPr lang="en-US" altLang="en-US">
                <a:latin typeface="Arial" panose="020B0604020202020204" pitchFamily="34" charset="0"/>
              </a:rPr>
              <a:t>a.	Relationships—The Cornerstone to Loss Prevention</a:t>
            </a:r>
          </a:p>
          <a:p>
            <a:pPr>
              <a:lnSpc>
                <a:spcPct val="80000"/>
              </a:lnSpc>
              <a:buFontTx/>
              <a:buNone/>
            </a:pPr>
            <a:r>
              <a:rPr lang="en-US" altLang="en-US">
                <a:latin typeface="Arial" panose="020B0604020202020204" pitchFamily="34" charset="0"/>
              </a:rPr>
              <a:t>	i. 	Client selection</a:t>
            </a:r>
          </a:p>
          <a:p>
            <a:pPr>
              <a:lnSpc>
                <a:spcPct val="80000"/>
              </a:lnSpc>
              <a:buFontTx/>
              <a:buNone/>
            </a:pPr>
            <a:r>
              <a:rPr lang="en-US" altLang="en-US">
                <a:latin typeface="Arial" panose="020B0604020202020204" pitchFamily="34" charset="0"/>
              </a:rPr>
              <a:t>	ii.	Project selection</a:t>
            </a:r>
          </a:p>
          <a:p>
            <a:pPr>
              <a:lnSpc>
                <a:spcPct val="80000"/>
              </a:lnSpc>
              <a:buFontTx/>
              <a:buNone/>
            </a:pPr>
            <a:r>
              <a:rPr lang="en-US" altLang="en-US">
                <a:latin typeface="Arial" panose="020B0604020202020204" pitchFamily="34" charset="0"/>
              </a:rPr>
              <a:t>	iii.	Project team, including 	Contractors and Subcontractors</a:t>
            </a:r>
          </a:p>
          <a:p>
            <a:pPr>
              <a:lnSpc>
                <a:spcPct val="80000"/>
              </a:lnSpc>
              <a:buFontTx/>
              <a:buNone/>
            </a:pPr>
            <a:r>
              <a:rPr lang="en-US" altLang="en-US">
                <a:latin typeface="Arial" panose="020B0604020202020204" pitchFamily="34" charset="0"/>
              </a:rPr>
              <a:t>	iv.	Build trust</a:t>
            </a:r>
          </a:p>
          <a:p>
            <a:pPr>
              <a:lnSpc>
                <a:spcPct val="80000"/>
              </a:lnSpc>
              <a:buFontTx/>
              <a:buNone/>
            </a:pPr>
            <a:endParaRPr lang="en-US" altLang="en-US">
              <a:latin typeface="Arial" panose="020B0604020202020204" pitchFamily="34" charset="0"/>
            </a:endParaRPr>
          </a:p>
          <a:p>
            <a:endParaRPr lang="en-US" altLang="en-US"/>
          </a:p>
        </p:txBody>
      </p:sp>
      <p:sp>
        <p:nvSpPr>
          <p:cNvPr id="4" name="TextBox 3">
            <a:extLst>
              <a:ext uri="{FF2B5EF4-FFF2-40B4-BE49-F238E27FC236}">
                <a16:creationId xmlns:a16="http://schemas.microsoft.com/office/drawing/2014/main" id="{06DCA5F5-B497-4782-9143-DA37D30BAA6E}"/>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8A3A3BB6-6811-481E-AAB9-B60641D97F87}"/>
              </a:ext>
            </a:extLst>
          </p:cNvPr>
          <p:cNvSpPr>
            <a:spLocks noGrp="1" noChangeArrowheads="1"/>
          </p:cNvSpPr>
          <p:nvPr>
            <p:ph type="title"/>
          </p:nvPr>
        </p:nvSpPr>
        <p:spPr/>
        <p:txBody>
          <a:bodyPr/>
          <a:lstStyle/>
          <a:p>
            <a:pPr algn="ctr"/>
            <a:r>
              <a:rPr lang="en-US" altLang="en-US" b="1"/>
              <a:t>VII.	CLAIM AVOIDANCE</a:t>
            </a:r>
          </a:p>
        </p:txBody>
      </p:sp>
      <p:sp>
        <p:nvSpPr>
          <p:cNvPr id="29699" name="Rectangle 3">
            <a:extLst>
              <a:ext uri="{FF2B5EF4-FFF2-40B4-BE49-F238E27FC236}">
                <a16:creationId xmlns:a16="http://schemas.microsoft.com/office/drawing/2014/main" id="{A9A644C0-1911-4B8A-8365-FF2F77ED46C8}"/>
              </a:ext>
            </a:extLst>
          </p:cNvPr>
          <p:cNvSpPr>
            <a:spLocks noGrp="1" noChangeArrowheads="1"/>
          </p:cNvSpPr>
          <p:nvPr>
            <p:ph type="body" idx="1"/>
          </p:nvPr>
        </p:nvSpPr>
        <p:spPr/>
        <p:txBody>
          <a:bodyPr/>
          <a:lstStyle/>
          <a:p>
            <a:pPr>
              <a:lnSpc>
                <a:spcPct val="80000"/>
              </a:lnSpc>
              <a:buFontTx/>
              <a:buNone/>
            </a:pPr>
            <a:r>
              <a:rPr lang="en-US" altLang="en-US">
                <a:latin typeface="Arial" panose="020B0604020202020204" pitchFamily="34" charset="0"/>
              </a:rPr>
              <a:t>b.	Communication</a:t>
            </a:r>
          </a:p>
          <a:p>
            <a:pPr>
              <a:lnSpc>
                <a:spcPct val="80000"/>
              </a:lnSpc>
              <a:buFontTx/>
              <a:buNone/>
            </a:pPr>
            <a:r>
              <a:rPr lang="en-US" altLang="en-US">
                <a:latin typeface="Arial" panose="020B0604020202020204" pitchFamily="34" charset="0"/>
              </a:rPr>
              <a:t>	i.  Continuous v. sporadic</a:t>
            </a:r>
          </a:p>
          <a:p>
            <a:pPr>
              <a:lnSpc>
                <a:spcPct val="80000"/>
              </a:lnSpc>
              <a:buFontTx/>
              <a:buNone/>
            </a:pPr>
            <a:r>
              <a:rPr lang="en-US" altLang="en-US">
                <a:latin typeface="Arial" panose="020B0604020202020204" pitchFamily="34" charset="0"/>
              </a:rPr>
              <a:t>	ii.	Documentation</a:t>
            </a:r>
          </a:p>
          <a:p>
            <a:pPr>
              <a:lnSpc>
                <a:spcPct val="80000"/>
              </a:lnSpc>
              <a:buFontTx/>
              <a:buNone/>
            </a:pPr>
            <a:r>
              <a:rPr lang="en-US" altLang="en-US">
                <a:latin typeface="Arial" panose="020B0604020202020204" pitchFamily="34" charset="0"/>
              </a:rPr>
              <a:t>	iii.	Proper wording in reports 		and correspondence</a:t>
            </a:r>
          </a:p>
          <a:p>
            <a:pPr>
              <a:lnSpc>
                <a:spcPct val="80000"/>
              </a:lnSpc>
              <a:buFontTx/>
              <a:buNone/>
            </a:pPr>
            <a:r>
              <a:rPr lang="en-US" altLang="en-US">
                <a:latin typeface="Arial" panose="020B0604020202020204" pitchFamily="34" charset="0"/>
              </a:rPr>
              <a:t>	iv.	Use of e-mails</a:t>
            </a:r>
          </a:p>
        </p:txBody>
      </p:sp>
      <p:sp>
        <p:nvSpPr>
          <p:cNvPr id="4" name="TextBox 3">
            <a:extLst>
              <a:ext uri="{FF2B5EF4-FFF2-40B4-BE49-F238E27FC236}">
                <a16:creationId xmlns:a16="http://schemas.microsoft.com/office/drawing/2014/main" id="{F7431002-1618-407F-A7BE-05E7F5F174C6}"/>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DA631E3-FFBD-476E-9E0A-E84CD8CFAB0C}"/>
              </a:ext>
            </a:extLst>
          </p:cNvPr>
          <p:cNvSpPr>
            <a:spLocks noGrp="1" noChangeArrowheads="1"/>
          </p:cNvSpPr>
          <p:nvPr>
            <p:ph type="title"/>
          </p:nvPr>
        </p:nvSpPr>
        <p:spPr/>
        <p:txBody>
          <a:bodyPr/>
          <a:lstStyle/>
          <a:p>
            <a:pPr algn="ctr"/>
            <a:r>
              <a:rPr lang="en-US" altLang="en-US" b="1"/>
              <a:t>VII.	CLAIM AVOIDANCE</a:t>
            </a:r>
          </a:p>
        </p:txBody>
      </p:sp>
      <p:sp>
        <p:nvSpPr>
          <p:cNvPr id="30723" name="Rectangle 3">
            <a:extLst>
              <a:ext uri="{FF2B5EF4-FFF2-40B4-BE49-F238E27FC236}">
                <a16:creationId xmlns:a16="http://schemas.microsoft.com/office/drawing/2014/main" id="{23BDD73C-83C7-402E-9B54-06C56656920F}"/>
              </a:ext>
            </a:extLst>
          </p:cNvPr>
          <p:cNvSpPr>
            <a:spLocks noGrp="1" noChangeArrowheads="1"/>
          </p:cNvSpPr>
          <p:nvPr>
            <p:ph type="body" idx="1"/>
          </p:nvPr>
        </p:nvSpPr>
        <p:spPr/>
        <p:txBody>
          <a:bodyPr/>
          <a:lstStyle/>
          <a:p>
            <a:pPr>
              <a:lnSpc>
                <a:spcPct val="80000"/>
              </a:lnSpc>
              <a:buFontTx/>
              <a:buNone/>
            </a:pPr>
            <a:r>
              <a:rPr lang="en-US" altLang="en-US">
                <a:latin typeface="Arial" panose="020B0604020202020204" pitchFamily="34" charset="0"/>
              </a:rPr>
              <a:t>c.	Signed Contracts</a:t>
            </a:r>
          </a:p>
          <a:p>
            <a:pPr>
              <a:lnSpc>
                <a:spcPct val="80000"/>
              </a:lnSpc>
              <a:buFontTx/>
              <a:buNone/>
            </a:pPr>
            <a:r>
              <a:rPr lang="en-US" altLang="en-US">
                <a:latin typeface="Arial" panose="020B0604020202020204" pitchFamily="34" charset="0"/>
              </a:rPr>
              <a:t>	i.	acceptable terms and 	conditions</a:t>
            </a:r>
          </a:p>
          <a:p>
            <a:pPr>
              <a:lnSpc>
                <a:spcPct val="80000"/>
              </a:lnSpc>
              <a:buFontTx/>
              <a:buNone/>
            </a:pPr>
            <a:r>
              <a:rPr lang="en-US" altLang="en-US">
                <a:latin typeface="Arial" panose="020B0604020202020204" pitchFamily="34" charset="0"/>
              </a:rPr>
              <a:t>	ii.	scoping and pricing</a:t>
            </a:r>
          </a:p>
          <a:p>
            <a:pPr>
              <a:lnSpc>
                <a:spcPct val="80000"/>
              </a:lnSpc>
              <a:buFontTx/>
              <a:buNone/>
            </a:pPr>
            <a:r>
              <a:rPr lang="en-US" altLang="en-US">
                <a:latin typeface="Arial" panose="020B0604020202020204" pitchFamily="34" charset="0"/>
              </a:rPr>
              <a:t>	iii.	understanding contract and 	roles/responsibilities</a:t>
            </a:r>
          </a:p>
          <a:p>
            <a:pPr>
              <a:lnSpc>
                <a:spcPct val="80000"/>
              </a:lnSpc>
              <a:buFontTx/>
              <a:buNone/>
            </a:pPr>
            <a:r>
              <a:rPr lang="en-US" altLang="en-US">
                <a:latin typeface="Arial" panose="020B0604020202020204" pitchFamily="34" charset="0"/>
              </a:rPr>
              <a:t>d.	Insurance</a:t>
            </a:r>
          </a:p>
          <a:p>
            <a:pPr>
              <a:lnSpc>
                <a:spcPct val="80000"/>
              </a:lnSpc>
              <a:buFontTx/>
              <a:buNone/>
            </a:pPr>
            <a:endParaRPr lang="en-US" altLang="en-US">
              <a:latin typeface="Arial" panose="020B0604020202020204" pitchFamily="34" charset="0"/>
            </a:endParaRPr>
          </a:p>
        </p:txBody>
      </p:sp>
      <p:sp>
        <p:nvSpPr>
          <p:cNvPr id="4" name="TextBox 3">
            <a:extLst>
              <a:ext uri="{FF2B5EF4-FFF2-40B4-BE49-F238E27FC236}">
                <a16:creationId xmlns:a16="http://schemas.microsoft.com/office/drawing/2014/main" id="{2779635E-AC2C-4421-945C-11A1826D1B13}"/>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7CC52E82-247C-47B2-A5B3-311BBF5C7E28}"/>
              </a:ext>
            </a:extLst>
          </p:cNvPr>
          <p:cNvSpPr>
            <a:spLocks noGrp="1" noChangeArrowheads="1"/>
          </p:cNvSpPr>
          <p:nvPr>
            <p:ph type="title"/>
          </p:nvPr>
        </p:nvSpPr>
        <p:spPr/>
        <p:txBody>
          <a:bodyPr/>
          <a:lstStyle/>
          <a:p>
            <a:pPr algn="ctr"/>
            <a:r>
              <a:rPr lang="en-US" altLang="en-US" b="1"/>
              <a:t>VIII.  CASE HISTORIES</a:t>
            </a:r>
          </a:p>
        </p:txBody>
      </p:sp>
      <p:sp>
        <p:nvSpPr>
          <p:cNvPr id="31747" name="Rectangle 3">
            <a:extLst>
              <a:ext uri="{FF2B5EF4-FFF2-40B4-BE49-F238E27FC236}">
                <a16:creationId xmlns:a16="http://schemas.microsoft.com/office/drawing/2014/main" id="{F80BD4CC-F86D-4647-86E2-AF97693349FF}"/>
              </a:ext>
            </a:extLst>
          </p:cNvPr>
          <p:cNvSpPr>
            <a:spLocks noGrp="1" noChangeArrowheads="1"/>
          </p:cNvSpPr>
          <p:nvPr>
            <p:ph type="body" idx="1"/>
          </p:nvPr>
        </p:nvSpPr>
        <p:spPr>
          <a:xfrm>
            <a:off x="609441" y="1511431"/>
            <a:ext cx="10969943" cy="4876800"/>
          </a:xfrm>
        </p:spPr>
        <p:txBody>
          <a:bodyPr/>
          <a:lstStyle/>
          <a:p>
            <a:pPr>
              <a:buFontTx/>
              <a:buNone/>
            </a:pPr>
            <a:endParaRPr lang="en-US" altLang="en-US" dirty="0"/>
          </a:p>
        </p:txBody>
      </p:sp>
      <p:sp>
        <p:nvSpPr>
          <p:cNvPr id="5" name="TextBox 4">
            <a:extLst>
              <a:ext uri="{FF2B5EF4-FFF2-40B4-BE49-F238E27FC236}">
                <a16:creationId xmlns:a16="http://schemas.microsoft.com/office/drawing/2014/main" id="{B0B58075-DB74-4D21-B61B-BBFC9445EA2A}"/>
              </a:ext>
            </a:extLst>
          </p:cNvPr>
          <p:cNvSpPr txBox="1"/>
          <p:nvPr/>
        </p:nvSpPr>
        <p:spPr>
          <a:xfrm>
            <a:off x="303212" y="6418083"/>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5912" b="20063"/>
          <a:stretch/>
        </p:blipFill>
        <p:spPr bwMode="auto">
          <a:xfrm>
            <a:off x="4189412" y="581023"/>
            <a:ext cx="5087938" cy="3257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02429" y="3962400"/>
            <a:ext cx="11430000" cy="2209800"/>
          </a:xfrm>
        </p:spPr>
        <p:txBody>
          <a:bodyPr>
            <a:normAutofit/>
          </a:bodyPr>
          <a:lstStyle/>
          <a:p>
            <a:pPr marL="0" indent="0">
              <a:buNone/>
            </a:pPr>
            <a:endParaRPr lang="en-US" dirty="0"/>
          </a:p>
          <a:p>
            <a:pPr marL="0" indent="0" algn="ctr">
              <a:buNone/>
            </a:pPr>
            <a:r>
              <a:rPr lang="en-US" sz="2000" dirty="0"/>
              <a:t>One Convention Place, 701 Pike Street, Suite 1400, Seattle, WA 98101</a:t>
            </a:r>
          </a:p>
        </p:txBody>
      </p:sp>
      <p:sp>
        <p:nvSpPr>
          <p:cNvPr id="4" name="TextBox 3">
            <a:extLst>
              <a:ext uri="{FF2B5EF4-FFF2-40B4-BE49-F238E27FC236}">
                <a16:creationId xmlns:a16="http://schemas.microsoft.com/office/drawing/2014/main" id="{B1439A6B-5514-4120-82CA-DBB94C2F8151}"/>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extLst>
      <p:ext uri="{BB962C8B-B14F-4D97-AF65-F5344CB8AC3E}">
        <p14:creationId xmlns:p14="http://schemas.microsoft.com/office/powerpoint/2010/main" val="639931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7BD0BFB-8D08-45F2-B19A-4FCDF3728C2D}"/>
              </a:ext>
            </a:extLst>
          </p:cNvPr>
          <p:cNvSpPr>
            <a:spLocks noGrp="1" noChangeArrowheads="1"/>
          </p:cNvSpPr>
          <p:nvPr>
            <p:ph type="title"/>
          </p:nvPr>
        </p:nvSpPr>
        <p:spPr>
          <a:xfrm>
            <a:off x="609441" y="792080"/>
            <a:ext cx="2852185" cy="1261872"/>
          </a:xfrm>
        </p:spPr>
        <p:txBody>
          <a:bodyPr anchor="b">
            <a:normAutofit/>
          </a:bodyPr>
          <a:lstStyle/>
          <a:p>
            <a:r>
              <a:rPr lang="en-US" altLang="en-US" b="1"/>
              <a:t>II.	CONTRACT BASICS</a:t>
            </a:r>
          </a:p>
        </p:txBody>
      </p:sp>
      <p:graphicFrame>
        <p:nvGraphicFramePr>
          <p:cNvPr id="10245" name="Rectangle 3">
            <a:extLst>
              <a:ext uri="{FF2B5EF4-FFF2-40B4-BE49-F238E27FC236}">
                <a16:creationId xmlns:a16="http://schemas.microsoft.com/office/drawing/2014/main" id="{90EC241D-3C65-44E9-93F5-96CBA6B38370}"/>
              </a:ext>
            </a:extLst>
          </p:cNvPr>
          <p:cNvGraphicFramePr/>
          <p:nvPr>
            <p:extLst>
              <p:ext uri="{D42A27DB-BD31-4B8C-83A1-F6EECF244321}">
                <p14:modId xmlns:p14="http://schemas.microsoft.com/office/powerpoint/2010/main" val="3165724702"/>
              </p:ext>
            </p:extLst>
          </p:nvPr>
        </p:nvGraphicFramePr>
        <p:xfrm>
          <a:off x="3961368" y="792080"/>
          <a:ext cx="7618016"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Woman signing contract">
            <a:extLst>
              <a:ext uri="{FF2B5EF4-FFF2-40B4-BE49-F238E27FC236}">
                <a16:creationId xmlns:a16="http://schemas.microsoft.com/office/drawing/2014/main" id="{77812842-121A-4051-9DE3-57506B9E886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74657" y="2971800"/>
            <a:ext cx="3121752" cy="2080660"/>
          </a:xfrm>
          <a:prstGeom prst="rect">
            <a:avLst/>
          </a:prstGeom>
        </p:spPr>
      </p:pic>
      <p:sp>
        <p:nvSpPr>
          <p:cNvPr id="5" name="TextBox 4">
            <a:extLst>
              <a:ext uri="{FF2B5EF4-FFF2-40B4-BE49-F238E27FC236}">
                <a16:creationId xmlns:a16="http://schemas.microsoft.com/office/drawing/2014/main" id="{9B8441AE-0DD1-46DF-81ED-CF96E836D1E1}"/>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E8A1DFD-58A2-410C-848D-EDC90845C503}"/>
              </a:ext>
            </a:extLst>
          </p:cNvPr>
          <p:cNvSpPr>
            <a:spLocks noGrp="1" noChangeArrowheads="1"/>
          </p:cNvSpPr>
          <p:nvPr>
            <p:ph type="ctrTitle"/>
          </p:nvPr>
        </p:nvSpPr>
        <p:spPr>
          <a:xfrm>
            <a:off x="914162" y="1371601"/>
            <a:ext cx="10462075" cy="1927225"/>
          </a:xfrm>
        </p:spPr>
        <p:txBody>
          <a:bodyPr anchor="b">
            <a:normAutofit/>
          </a:bodyPr>
          <a:lstStyle/>
          <a:p>
            <a:r>
              <a:rPr lang="en-US" altLang="en-US" b="1"/>
              <a:t>II.	CONTRACT BASICS</a:t>
            </a:r>
          </a:p>
        </p:txBody>
      </p:sp>
      <p:sp>
        <p:nvSpPr>
          <p:cNvPr id="12291" name="Rectangle 3">
            <a:extLst>
              <a:ext uri="{FF2B5EF4-FFF2-40B4-BE49-F238E27FC236}">
                <a16:creationId xmlns:a16="http://schemas.microsoft.com/office/drawing/2014/main" id="{785D5013-5812-4CB1-8A55-F7288017A0E7}"/>
              </a:ext>
            </a:extLst>
          </p:cNvPr>
          <p:cNvSpPr>
            <a:spLocks noGrp="1" noChangeArrowheads="1"/>
          </p:cNvSpPr>
          <p:nvPr>
            <p:ph type="subTitle" idx="1"/>
          </p:nvPr>
        </p:nvSpPr>
        <p:spPr>
          <a:xfrm>
            <a:off x="914162" y="3505200"/>
            <a:ext cx="8532178" cy="1752600"/>
          </a:xfrm>
        </p:spPr>
        <p:txBody>
          <a:bodyPr>
            <a:normAutofit/>
          </a:bodyPr>
          <a:lstStyle/>
          <a:p>
            <a:pPr marL="457200" indent="-457200">
              <a:lnSpc>
                <a:spcPct val="90000"/>
              </a:lnSpc>
              <a:buNone/>
            </a:pPr>
            <a:r>
              <a:rPr lang="en-US" altLang="en-US" sz="2000"/>
              <a:t>c.	Counteroffer v. Acceptance</a:t>
            </a:r>
          </a:p>
          <a:p>
            <a:pPr marL="457200" indent="-457200">
              <a:lnSpc>
                <a:spcPct val="90000"/>
              </a:lnSpc>
              <a:buNone/>
            </a:pPr>
            <a:r>
              <a:rPr lang="en-US" altLang="en-US" sz="2000"/>
              <a:t>	</a:t>
            </a:r>
            <a:r>
              <a:rPr lang="en-US" altLang="en-US" sz="2000" err="1"/>
              <a:t>i</a:t>
            </a:r>
            <a:r>
              <a:rPr lang="en-US" altLang="en-US" sz="2000"/>
              <a:t>.	Signed with changes </a:t>
            </a:r>
          </a:p>
          <a:p>
            <a:pPr marL="457200" indent="-457200">
              <a:lnSpc>
                <a:spcPct val="90000"/>
              </a:lnSpc>
              <a:buNone/>
            </a:pPr>
            <a:r>
              <a:rPr lang="en-US" altLang="en-US" sz="2000"/>
              <a:t>	ii.	Signed with new terms attached</a:t>
            </a:r>
          </a:p>
          <a:p>
            <a:pPr marL="457200" indent="-457200">
              <a:lnSpc>
                <a:spcPct val="90000"/>
              </a:lnSpc>
              <a:buNone/>
            </a:pPr>
            <a:endParaRPr lang="en-US" altLang="en-US" sz="2000"/>
          </a:p>
          <a:p>
            <a:pPr marL="457200" indent="-457200">
              <a:lnSpc>
                <a:spcPct val="90000"/>
              </a:lnSpc>
              <a:buNone/>
            </a:pPr>
            <a:r>
              <a:rPr lang="en-US" altLang="en-US" sz="2000"/>
              <a:t>d. Scenarios</a:t>
            </a:r>
          </a:p>
          <a:p>
            <a:pPr marL="457200" indent="-457200">
              <a:lnSpc>
                <a:spcPct val="90000"/>
              </a:lnSpc>
              <a:buNone/>
            </a:pPr>
            <a:endParaRPr lang="en-US" altLang="en-US" sz="2000"/>
          </a:p>
          <a:p>
            <a:pPr marL="457200" indent="-457200">
              <a:lnSpc>
                <a:spcPct val="90000"/>
              </a:lnSpc>
              <a:buNone/>
            </a:pPr>
            <a:endParaRPr lang="en-US" altLang="en-US" sz="2000"/>
          </a:p>
          <a:p>
            <a:pPr marL="457200" indent="-457200">
              <a:lnSpc>
                <a:spcPct val="90000"/>
              </a:lnSpc>
              <a:buNone/>
            </a:pPr>
            <a:endParaRPr lang="en-US" altLang="en-US" sz="2000"/>
          </a:p>
        </p:txBody>
      </p:sp>
      <p:sp>
        <p:nvSpPr>
          <p:cNvPr id="4" name="TextBox 3">
            <a:extLst>
              <a:ext uri="{FF2B5EF4-FFF2-40B4-BE49-F238E27FC236}">
                <a16:creationId xmlns:a16="http://schemas.microsoft.com/office/drawing/2014/main" id="{30DD467A-0347-49B0-9032-80E7CE03B6D3}"/>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AABFED8-261C-4822-BD1D-E527A0D7CB9B}"/>
              </a:ext>
            </a:extLst>
          </p:cNvPr>
          <p:cNvSpPr>
            <a:spLocks noGrp="1" noChangeArrowheads="1"/>
          </p:cNvSpPr>
          <p:nvPr>
            <p:ph type="ctrTitle"/>
          </p:nvPr>
        </p:nvSpPr>
        <p:spPr>
          <a:xfrm>
            <a:off x="914162" y="1371601"/>
            <a:ext cx="10462075" cy="1927225"/>
          </a:xfrm>
        </p:spPr>
        <p:txBody>
          <a:bodyPr anchor="b">
            <a:normAutofit/>
          </a:bodyPr>
          <a:lstStyle/>
          <a:p>
            <a:r>
              <a:rPr lang="en-US" altLang="en-US" b="1"/>
              <a:t>II.	CONTRACT BASICS</a:t>
            </a:r>
          </a:p>
        </p:txBody>
      </p:sp>
      <p:sp>
        <p:nvSpPr>
          <p:cNvPr id="11267" name="Rectangle 3">
            <a:extLst>
              <a:ext uri="{FF2B5EF4-FFF2-40B4-BE49-F238E27FC236}">
                <a16:creationId xmlns:a16="http://schemas.microsoft.com/office/drawing/2014/main" id="{309A517D-8728-48C1-9FE3-55973DA2E1C3}"/>
              </a:ext>
            </a:extLst>
          </p:cNvPr>
          <p:cNvSpPr>
            <a:spLocks noGrp="1" noChangeArrowheads="1"/>
          </p:cNvSpPr>
          <p:nvPr>
            <p:ph type="subTitle" idx="1"/>
          </p:nvPr>
        </p:nvSpPr>
        <p:spPr>
          <a:xfrm>
            <a:off x="914162" y="3505200"/>
            <a:ext cx="8532178" cy="1752600"/>
          </a:xfrm>
        </p:spPr>
        <p:txBody>
          <a:bodyPr>
            <a:normAutofit/>
          </a:bodyPr>
          <a:lstStyle/>
          <a:p>
            <a:pPr marL="457200" indent="-457200">
              <a:lnSpc>
                <a:spcPct val="90000"/>
              </a:lnSpc>
              <a:buNone/>
            </a:pPr>
            <a:r>
              <a:rPr lang="en-US" altLang="en-US" sz="2000"/>
              <a:t>e.	Last Resorts</a:t>
            </a:r>
          </a:p>
          <a:p>
            <a:pPr marL="457200" indent="-457200">
              <a:lnSpc>
                <a:spcPct val="90000"/>
              </a:lnSpc>
              <a:buNone/>
            </a:pPr>
            <a:r>
              <a:rPr lang="en-US" altLang="en-US" sz="2000"/>
              <a:t>	i.	 Faxed “signature page”</a:t>
            </a:r>
          </a:p>
          <a:p>
            <a:pPr marL="457200" indent="-457200">
              <a:lnSpc>
                <a:spcPct val="90000"/>
              </a:lnSpc>
              <a:buNone/>
            </a:pPr>
            <a:r>
              <a:rPr lang="en-US" altLang="en-US" sz="2000"/>
              <a:t>	ii.	 Confirmation letters</a:t>
            </a:r>
          </a:p>
          <a:p>
            <a:pPr marL="457200" indent="-457200">
              <a:lnSpc>
                <a:spcPct val="90000"/>
              </a:lnSpc>
              <a:buNone/>
            </a:pPr>
            <a:endParaRPr lang="en-US" altLang="en-US" sz="2000"/>
          </a:p>
          <a:p>
            <a:pPr marL="457200" indent="-457200">
              <a:lnSpc>
                <a:spcPct val="90000"/>
              </a:lnSpc>
              <a:buNone/>
            </a:pPr>
            <a:r>
              <a:rPr lang="en-US" altLang="en-US" sz="2000"/>
              <a:t>f.	Changes or Amendments to Original Contract</a:t>
            </a:r>
          </a:p>
        </p:txBody>
      </p:sp>
      <p:sp>
        <p:nvSpPr>
          <p:cNvPr id="4" name="TextBox 3">
            <a:extLst>
              <a:ext uri="{FF2B5EF4-FFF2-40B4-BE49-F238E27FC236}">
                <a16:creationId xmlns:a16="http://schemas.microsoft.com/office/drawing/2014/main" id="{0753B1DF-CBD3-4CBB-8A92-95848A7E8D26}"/>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7721E82-5A64-4911-ACF5-1FB9210121EF}"/>
              </a:ext>
            </a:extLst>
          </p:cNvPr>
          <p:cNvSpPr>
            <a:spLocks noGrp="1" noChangeArrowheads="1"/>
          </p:cNvSpPr>
          <p:nvPr>
            <p:ph type="title"/>
          </p:nvPr>
        </p:nvSpPr>
        <p:spPr/>
        <p:txBody>
          <a:bodyPr/>
          <a:lstStyle/>
          <a:p>
            <a:pPr algn="ctr"/>
            <a:r>
              <a:rPr lang="en-US" altLang="en-US" sz="3600" b="1" dirty="0"/>
              <a:t>III.	PRIMARY CAUSES OF ACTION</a:t>
            </a:r>
          </a:p>
        </p:txBody>
      </p:sp>
      <p:sp>
        <p:nvSpPr>
          <p:cNvPr id="13315" name="Rectangle 3">
            <a:extLst>
              <a:ext uri="{FF2B5EF4-FFF2-40B4-BE49-F238E27FC236}">
                <a16:creationId xmlns:a16="http://schemas.microsoft.com/office/drawing/2014/main" id="{2C54B863-68F5-41B5-9E05-0A3F5EF9C647}"/>
              </a:ext>
            </a:extLst>
          </p:cNvPr>
          <p:cNvSpPr>
            <a:spLocks noGrp="1" noChangeArrowheads="1"/>
          </p:cNvSpPr>
          <p:nvPr>
            <p:ph type="body" idx="1"/>
          </p:nvPr>
        </p:nvSpPr>
        <p:spPr>
          <a:xfrm>
            <a:off x="1141412" y="1524000"/>
            <a:ext cx="7239000" cy="4114800"/>
          </a:xfrm>
        </p:spPr>
        <p:txBody>
          <a:bodyPr/>
          <a:lstStyle/>
          <a:p>
            <a:pPr>
              <a:lnSpc>
                <a:spcPct val="80000"/>
              </a:lnSpc>
              <a:buFontTx/>
              <a:buNone/>
            </a:pPr>
            <a:r>
              <a:rPr lang="en-US" altLang="en-US" dirty="0">
                <a:latin typeface="Arial" panose="020B0604020202020204" pitchFamily="34" charset="0"/>
              </a:rPr>
              <a:t>a.	Professional Negligence</a:t>
            </a:r>
          </a:p>
          <a:p>
            <a:pPr>
              <a:lnSpc>
                <a:spcPct val="80000"/>
              </a:lnSpc>
              <a:buFontTx/>
              <a:buNone/>
            </a:pPr>
            <a:r>
              <a:rPr lang="en-US" altLang="en-US" dirty="0">
                <a:latin typeface="Arial" panose="020B0604020202020204" pitchFamily="34" charset="0"/>
              </a:rPr>
              <a:t>	</a:t>
            </a:r>
            <a:r>
              <a:rPr lang="en-US" altLang="en-US" dirty="0" err="1">
                <a:latin typeface="Arial" panose="020B0604020202020204" pitchFamily="34" charset="0"/>
              </a:rPr>
              <a:t>i</a:t>
            </a:r>
            <a:r>
              <a:rPr lang="en-US" altLang="en-US" dirty="0">
                <a:latin typeface="Arial" panose="020B0604020202020204" pitchFamily="34" charset="0"/>
              </a:rPr>
              <a:t>.	</a:t>
            </a:r>
            <a:r>
              <a:rPr lang="en-US" altLang="en-US" i="1" dirty="0">
                <a:latin typeface="Arial" panose="020B0604020202020204" pitchFamily="34" charset="0"/>
              </a:rPr>
              <a:t>Is There a Duty or Standard of 	Care Owed?</a:t>
            </a:r>
            <a:r>
              <a:rPr lang="en-US" altLang="en-US" dirty="0">
                <a:latin typeface="Arial" panose="020B0604020202020204" pitchFamily="34" charset="0"/>
              </a:rPr>
              <a:t>  </a:t>
            </a:r>
          </a:p>
          <a:p>
            <a:pPr>
              <a:lnSpc>
                <a:spcPct val="80000"/>
              </a:lnSpc>
              <a:buFontTx/>
              <a:buNone/>
            </a:pPr>
            <a:r>
              <a:rPr lang="en-US" altLang="en-US" dirty="0">
                <a:latin typeface="Arial" panose="020B0604020202020204" pitchFamily="34" charset="0"/>
              </a:rPr>
              <a:t>		(Reasonably Foreseeable 	Plaintiff)</a:t>
            </a:r>
            <a:endParaRPr lang="en-US" altLang="en-US" i="1" dirty="0">
              <a:latin typeface="Arial" panose="020B0604020202020204" pitchFamily="34" charset="0"/>
            </a:endParaRPr>
          </a:p>
          <a:p>
            <a:pPr>
              <a:lnSpc>
                <a:spcPct val="80000"/>
              </a:lnSpc>
              <a:buFontTx/>
              <a:buNone/>
            </a:pPr>
            <a:r>
              <a:rPr lang="en-US" altLang="en-US" i="1" dirty="0">
                <a:latin typeface="Arial" panose="020B0604020202020204" pitchFamily="34" charset="0"/>
              </a:rPr>
              <a:t>		</a:t>
            </a:r>
            <a:r>
              <a:rPr lang="en-US" altLang="en-US" dirty="0">
                <a:latin typeface="Arial" panose="020B0604020202020204" pitchFamily="34" charset="0"/>
              </a:rPr>
              <a:t>Economic Loss Doctrine</a:t>
            </a:r>
          </a:p>
          <a:p>
            <a:pPr>
              <a:lnSpc>
                <a:spcPct val="80000"/>
              </a:lnSpc>
              <a:buFontTx/>
              <a:buNone/>
            </a:pPr>
            <a:r>
              <a:rPr lang="en-US" altLang="en-US" dirty="0">
                <a:latin typeface="Arial" panose="020B0604020202020204" pitchFamily="34" charset="0"/>
              </a:rPr>
              <a:t>		</a:t>
            </a:r>
          </a:p>
        </p:txBody>
      </p:sp>
      <p:sp>
        <p:nvSpPr>
          <p:cNvPr id="4" name="TextBox 3">
            <a:extLst>
              <a:ext uri="{FF2B5EF4-FFF2-40B4-BE49-F238E27FC236}">
                <a16:creationId xmlns:a16="http://schemas.microsoft.com/office/drawing/2014/main" id="{7A3CAC9A-76F9-4967-85FF-F1FD39E80FB0}"/>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B6854EC-CD21-4A38-8379-94314C7C4453}"/>
              </a:ext>
            </a:extLst>
          </p:cNvPr>
          <p:cNvSpPr>
            <a:spLocks noGrp="1" noChangeArrowheads="1"/>
          </p:cNvSpPr>
          <p:nvPr>
            <p:ph type="title"/>
          </p:nvPr>
        </p:nvSpPr>
        <p:spPr>
          <a:xfrm>
            <a:off x="609441" y="533400"/>
            <a:ext cx="10969943" cy="990600"/>
          </a:xfrm>
        </p:spPr>
        <p:txBody>
          <a:bodyPr anchor="ctr">
            <a:normAutofit/>
          </a:bodyPr>
          <a:lstStyle/>
          <a:p>
            <a:r>
              <a:rPr lang="en-US" altLang="en-US" b="1"/>
              <a:t>III.	PRIMARY CAUSES OF ACTION</a:t>
            </a:r>
          </a:p>
        </p:txBody>
      </p:sp>
      <p:graphicFrame>
        <p:nvGraphicFramePr>
          <p:cNvPr id="14341" name="Rectangle 3">
            <a:extLst>
              <a:ext uri="{FF2B5EF4-FFF2-40B4-BE49-F238E27FC236}">
                <a16:creationId xmlns:a16="http://schemas.microsoft.com/office/drawing/2014/main" id="{93AA7622-D82C-4666-B751-E1D16D6A74BF}"/>
              </a:ext>
            </a:extLst>
          </p:cNvPr>
          <p:cNvGraphicFramePr/>
          <p:nvPr>
            <p:extLst>
              <p:ext uri="{D42A27DB-BD31-4B8C-83A1-F6EECF244321}">
                <p14:modId xmlns:p14="http://schemas.microsoft.com/office/powerpoint/2010/main" val="2817540346"/>
              </p:ext>
            </p:extLst>
          </p:nvPr>
        </p:nvGraphicFramePr>
        <p:xfrm>
          <a:off x="609441" y="1600200"/>
          <a:ext cx="10969943"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6D32169F-AB5C-4615-AD4F-4500D0F4FF22}"/>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1313A4B-4979-4F01-AC72-AF5313621201}"/>
              </a:ext>
            </a:extLst>
          </p:cNvPr>
          <p:cNvSpPr>
            <a:spLocks noGrp="1" noChangeArrowheads="1"/>
          </p:cNvSpPr>
          <p:nvPr>
            <p:ph type="ctrTitle"/>
          </p:nvPr>
        </p:nvSpPr>
        <p:spPr>
          <a:xfrm>
            <a:off x="914162" y="1371601"/>
            <a:ext cx="10462075" cy="1927225"/>
          </a:xfrm>
        </p:spPr>
        <p:txBody>
          <a:bodyPr anchor="b">
            <a:normAutofit/>
          </a:bodyPr>
          <a:lstStyle/>
          <a:p>
            <a:r>
              <a:rPr lang="en-US" altLang="en-US" b="1"/>
              <a:t>III.	PRIMARY CAUSES OF ACTION</a:t>
            </a:r>
          </a:p>
        </p:txBody>
      </p:sp>
      <p:sp>
        <p:nvSpPr>
          <p:cNvPr id="15367" name="Rectangle 3">
            <a:extLst>
              <a:ext uri="{FF2B5EF4-FFF2-40B4-BE49-F238E27FC236}">
                <a16:creationId xmlns:a16="http://schemas.microsoft.com/office/drawing/2014/main" id="{7A46AA6D-724E-4E17-BC1D-A11A32508946}"/>
              </a:ext>
            </a:extLst>
          </p:cNvPr>
          <p:cNvSpPr>
            <a:spLocks noGrp="1" noChangeArrowheads="1"/>
          </p:cNvSpPr>
          <p:nvPr>
            <p:ph type="subTitle" idx="1"/>
          </p:nvPr>
        </p:nvSpPr>
        <p:spPr>
          <a:xfrm>
            <a:off x="914162" y="3505200"/>
            <a:ext cx="8532178" cy="1752600"/>
          </a:xfrm>
        </p:spPr>
        <p:txBody>
          <a:bodyPr>
            <a:normAutofit/>
          </a:bodyPr>
          <a:lstStyle/>
          <a:p>
            <a:pPr marL="466725" indent="-466725">
              <a:lnSpc>
                <a:spcPct val="90000"/>
              </a:lnSpc>
              <a:buNone/>
            </a:pPr>
            <a:r>
              <a:rPr lang="en-US" altLang="en-US" sz="1700"/>
              <a:t>	iv.	</a:t>
            </a:r>
            <a:r>
              <a:rPr lang="en-US" altLang="en-US" sz="1700" i="1"/>
              <a:t>Did the Breach Proximately 	Cause Damages</a:t>
            </a:r>
            <a:endParaRPr lang="en-US" altLang="en-US" sz="1700"/>
          </a:p>
          <a:p>
            <a:pPr marL="466725" indent="-466725">
              <a:lnSpc>
                <a:spcPct val="90000"/>
              </a:lnSpc>
              <a:buNone/>
            </a:pPr>
            <a:r>
              <a:rPr lang="en-US" altLang="en-US" sz="1700"/>
              <a:t>		Reasonably foreseeable</a:t>
            </a:r>
          </a:p>
          <a:p>
            <a:pPr marL="466725" indent="-466725">
              <a:lnSpc>
                <a:spcPct val="90000"/>
              </a:lnSpc>
              <a:buNone/>
            </a:pPr>
            <a:endParaRPr lang="en-US" altLang="en-US" sz="1700"/>
          </a:p>
          <a:p>
            <a:pPr marL="466725" indent="-466725">
              <a:lnSpc>
                <a:spcPct val="90000"/>
              </a:lnSpc>
              <a:buFontTx/>
              <a:buAutoNum type="alphaLcPeriod" startAt="2"/>
            </a:pPr>
            <a:r>
              <a:rPr lang="en-US" altLang="en-US" sz="1700"/>
              <a:t>Negligent Misrepresentation</a:t>
            </a:r>
          </a:p>
          <a:p>
            <a:pPr marL="466725" indent="-466725">
              <a:lnSpc>
                <a:spcPct val="90000"/>
              </a:lnSpc>
              <a:buNone/>
            </a:pPr>
            <a:endParaRPr lang="en-US" altLang="en-US" sz="1700"/>
          </a:p>
          <a:p>
            <a:pPr marL="466725" indent="-466725">
              <a:lnSpc>
                <a:spcPct val="90000"/>
              </a:lnSpc>
              <a:buFontTx/>
              <a:buAutoNum type="alphaLcPeriod" startAt="3"/>
            </a:pPr>
            <a:r>
              <a:rPr lang="en-US" altLang="en-US" sz="1700"/>
              <a:t>Breach of Contract</a:t>
            </a:r>
          </a:p>
          <a:p>
            <a:pPr marL="466725" indent="-466725">
              <a:lnSpc>
                <a:spcPct val="90000"/>
              </a:lnSpc>
              <a:buNone/>
            </a:pPr>
            <a:endParaRPr lang="en-US" altLang="en-US" sz="1700"/>
          </a:p>
        </p:txBody>
      </p:sp>
      <p:sp>
        <p:nvSpPr>
          <p:cNvPr id="4" name="TextBox 3">
            <a:extLst>
              <a:ext uri="{FF2B5EF4-FFF2-40B4-BE49-F238E27FC236}">
                <a16:creationId xmlns:a16="http://schemas.microsoft.com/office/drawing/2014/main" id="{7A2D6F54-2B4B-41D6-9C5A-9FBE5A79F4B5}"/>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B95E93E-5CE2-49D6-A6B7-261991F8BE1B}"/>
              </a:ext>
            </a:extLst>
          </p:cNvPr>
          <p:cNvSpPr>
            <a:spLocks noGrp="1" noChangeArrowheads="1"/>
          </p:cNvSpPr>
          <p:nvPr>
            <p:ph type="title"/>
          </p:nvPr>
        </p:nvSpPr>
        <p:spPr>
          <a:xfrm>
            <a:off x="609441" y="792080"/>
            <a:ext cx="2852185" cy="1261872"/>
          </a:xfrm>
        </p:spPr>
        <p:txBody>
          <a:bodyPr anchor="b">
            <a:normAutofit/>
          </a:bodyPr>
          <a:lstStyle/>
          <a:p>
            <a:r>
              <a:rPr lang="en-US" altLang="en-US" b="1"/>
              <a:t>III.	PRIMARY CAUSES OF ACTION</a:t>
            </a:r>
          </a:p>
        </p:txBody>
      </p:sp>
      <p:sp>
        <p:nvSpPr>
          <p:cNvPr id="16391" name="Text Placeholder 3">
            <a:extLst>
              <a:ext uri="{FF2B5EF4-FFF2-40B4-BE49-F238E27FC236}">
                <a16:creationId xmlns:a16="http://schemas.microsoft.com/office/drawing/2014/main" id="{19104EEE-2A8F-44EA-8363-E4474D6357A1}"/>
              </a:ext>
            </a:extLst>
          </p:cNvPr>
          <p:cNvSpPr>
            <a:spLocks noGrp="1"/>
          </p:cNvSpPr>
          <p:nvPr>
            <p:ph type="body" sz="half" idx="2"/>
          </p:nvPr>
        </p:nvSpPr>
        <p:spPr>
          <a:xfrm>
            <a:off x="609443" y="2130553"/>
            <a:ext cx="2852185" cy="4243615"/>
          </a:xfrm>
        </p:spPr>
        <p:txBody>
          <a:bodyPr/>
          <a:lstStyle/>
          <a:p>
            <a:endParaRPr lang="en-US" dirty="0"/>
          </a:p>
        </p:txBody>
      </p:sp>
      <p:graphicFrame>
        <p:nvGraphicFramePr>
          <p:cNvPr id="16392" name="Rectangle 3">
            <a:extLst>
              <a:ext uri="{FF2B5EF4-FFF2-40B4-BE49-F238E27FC236}">
                <a16:creationId xmlns:a16="http://schemas.microsoft.com/office/drawing/2014/main" id="{D8F96726-8B01-4435-8993-8350099E775D}"/>
              </a:ext>
            </a:extLst>
          </p:cNvPr>
          <p:cNvGraphicFramePr/>
          <p:nvPr>
            <p:extLst>
              <p:ext uri="{D42A27DB-BD31-4B8C-83A1-F6EECF244321}">
                <p14:modId xmlns:p14="http://schemas.microsoft.com/office/powerpoint/2010/main" val="3267194554"/>
              </p:ext>
            </p:extLst>
          </p:nvPr>
        </p:nvGraphicFramePr>
        <p:xfrm>
          <a:off x="3961368" y="792080"/>
          <a:ext cx="7618016"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79D4C769-2E85-409F-9F4F-41C92BD5CAC0}"/>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6D7BA07601A14D91FEFDB99C53BACD" ma:contentTypeVersion="6" ma:contentTypeDescription="Create a new document." ma:contentTypeScope="" ma:versionID="8b3e2eccd25b7238a955c0955f695170">
  <xsd:schema xmlns:xsd="http://www.w3.org/2001/XMLSchema" xmlns:xs="http://www.w3.org/2001/XMLSchema" xmlns:p="http://schemas.microsoft.com/office/2006/metadata/properties" xmlns:ns2="0661163f-6308-46b8-b41a-d696100af637" targetNamespace="http://schemas.microsoft.com/office/2006/metadata/properties" ma:root="true" ma:fieldsID="a7865006e9c4440d05a2aa31134d3b81" ns2:_="">
    <xsd:import namespace="0661163f-6308-46b8-b41a-d696100af6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Designation" minOccurs="0"/>
                <xsd:element ref="ns2:Designation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61163f-6308-46b8-b41a-d696100af6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Designation" ma:index="12" nillable="true" ma:displayName="Designation" ma:format="Dropdown" ma:internalName="Designation">
      <xsd:simpleType>
        <xsd:restriction base="dms:Choice">
          <xsd:enumeration value="Choice 1"/>
          <xsd:enumeration value="Choice 2"/>
          <xsd:enumeration value="Choice 3"/>
        </xsd:restriction>
      </xsd:simpleType>
    </xsd:element>
    <xsd:element name="Designation2" ma:index="13" nillable="true" ma:displayName="Designation 2" ma:format="Dropdown" ma:internalName="Designation2">
      <xsd:simpleType>
        <xsd:restriction base="dms:Choice">
          <xsd:enumeration value="Mergers &amp; Acquisitions"/>
          <xsd:enumeration value="Environmental Law"/>
          <xsd:enumeration value="General Counsel"/>
          <xsd:enumeration value="Employment Matters"/>
          <xsd:enumeration value="Corporate Structuring"/>
          <xsd:enumeration value="Owner and Management Matters"/>
          <xsd:enumeration value="Ownership Transition"/>
          <xsd:enumeration value="Collections"/>
          <xsd:enumeration value="Intellectual Property"/>
          <xsd:enumeration value="Professional Licensing"/>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ignation2 xmlns="0661163f-6308-46b8-b41a-d696100af637" xsi:nil="true"/>
    <Designation xmlns="0661163f-6308-46b8-b41a-d696100af637" xsi:nil="true"/>
  </documentManagement>
</p:properties>
</file>

<file path=customXml/itemProps1.xml><?xml version="1.0" encoding="utf-8"?>
<ds:datastoreItem xmlns:ds="http://schemas.openxmlformats.org/officeDocument/2006/customXml" ds:itemID="{9B99F4DC-234B-453E-9B0D-2B61E8CA9543}"/>
</file>

<file path=customXml/itemProps2.xml><?xml version="1.0" encoding="utf-8"?>
<ds:datastoreItem xmlns:ds="http://schemas.openxmlformats.org/officeDocument/2006/customXml" ds:itemID="{5468BD79-9777-4052-A7B4-512B721BBD4D}"/>
</file>

<file path=customXml/itemProps3.xml><?xml version="1.0" encoding="utf-8"?>
<ds:datastoreItem xmlns:ds="http://schemas.openxmlformats.org/officeDocument/2006/customXml" ds:itemID="{61D42BC6-3756-4AC2-B15A-4E2439C2ACBE}"/>
</file>

<file path=docProps/app.xml><?xml version="1.0" encoding="utf-8"?>
<Properties xmlns="http://schemas.openxmlformats.org/officeDocument/2006/extended-properties" xmlns:vt="http://schemas.openxmlformats.org/officeDocument/2006/docPropsVTypes">
  <TotalTime>8</TotalTime>
  <Words>1867</Words>
  <Application>Microsoft Office PowerPoint</Application>
  <PresentationFormat>Custom</PresentationFormat>
  <Paragraphs>187</Paragraphs>
  <Slides>25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Clarity</vt:lpstr>
      <vt:lpstr>NUTS AND BOLTS ON CONTRACTS AND INSURANCE   </vt:lpstr>
      <vt:lpstr>I. INTRODUCTION  </vt:lpstr>
      <vt:lpstr>II. CONTRACT BASICS</vt:lpstr>
      <vt:lpstr>II. CONTRACT BASICS</vt:lpstr>
      <vt:lpstr>II. CONTRACT BASICS</vt:lpstr>
      <vt:lpstr>III. PRIMARY CAUSES OF ACTION</vt:lpstr>
      <vt:lpstr>III. PRIMARY CAUSES OF ACTION</vt:lpstr>
      <vt:lpstr>III. PRIMARY CAUSES OF ACTION</vt:lpstr>
      <vt:lpstr>III. PRIMARY CAUSES OF ACTION</vt:lpstr>
      <vt:lpstr>IV. KEY LANDAU CONTRACT TERMS</vt:lpstr>
      <vt:lpstr>IV. KEY LANDAU CONTRACT TERMS</vt:lpstr>
      <vt:lpstr>IV. KEY LANDAU CONTRACT TERMS</vt:lpstr>
      <vt:lpstr>IV. KEY LANDAU CONTRACT TERMS</vt:lpstr>
      <vt:lpstr>IV. KEY LANDAU CONTRACT TERMS</vt:lpstr>
      <vt:lpstr>V. SUBCONTRACTS</vt:lpstr>
      <vt:lpstr>VI. LANDAU CURRENT INSURANCE PROGRAM </vt:lpstr>
      <vt:lpstr>VI. LANDAU CURRENT INSURANCE PROGRAM </vt:lpstr>
      <vt:lpstr>VI. LANDAU CURRENT INSURANCE PROGRAM </vt:lpstr>
      <vt:lpstr>VI. LANDAU CURRENT INSURANCE PROGRAM </vt:lpstr>
      <vt:lpstr>VI. LANDAU CURRENT INSURANCE PROGRAM </vt:lpstr>
      <vt:lpstr>VII. CLAIM AVOIDANCE</vt:lpstr>
      <vt:lpstr>VII. CLAIM AVOIDANCE</vt:lpstr>
      <vt:lpstr>VII. CLAIM AVOIDANCE</vt:lpstr>
      <vt:lpstr>VIII.  CASE HISTORIES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NUTS AND BOLTS ON CONTRACTS AND INSURANCE   </dc:title>
  <dc:creator>Elizabeth Kruh</dc:creator>
  <cp:lastModifiedBy>Elizabeth Kruh</cp:lastModifiedBy>
  <cp:revision>3</cp:revision>
  <dcterms:created xsi:type="dcterms:W3CDTF">2021-01-16T00:13:12Z</dcterms:created>
  <dcterms:modified xsi:type="dcterms:W3CDTF">2021-01-19T19:58:41Z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0x010100B16D7BA07601A14D91FEFDB99C53BACD</vt:lpwstr>
  </property>
</Properties>
</file>