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0" r:id="rId3"/>
    <p:sldId id="257" r:id="rId4"/>
    <p:sldId id="274" r:id="rId5"/>
    <p:sldId id="275" r:id="rId6"/>
    <p:sldId id="276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84" r:id="rId16"/>
  </p:sldIdLst>
  <p:sldSz cx="12188825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zabeth Kruh" initials="EK" lastIdx="1" clrIdx="0">
    <p:extLst>
      <p:ext uri="{19B8F6BF-5375-455C-9EA6-DF929625EA0E}">
        <p15:presenceInfo xmlns:p15="http://schemas.microsoft.com/office/powerpoint/2012/main" userId="S::ekruh@bpmlaw.com::2c1b8035-cd02-4930-973b-bb2d1be21a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9C64"/>
    <a:srgbClr val="9DA25E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39" autoAdjust="0"/>
  </p:normalViewPr>
  <p:slideViewPr>
    <p:cSldViewPr>
      <p:cViewPr varScale="1">
        <p:scale>
          <a:sx n="104" d="100"/>
          <a:sy n="104" d="100"/>
        </p:scale>
        <p:origin x="138" y="18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r>
              <a:rPr lang="en-US"/>
              <a:t>12/4/2018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DF30DA1-1BF5-4BA3-97E9-663096DF2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782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12/4/2018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35287-F8AE-421E-B682-6BA8CB211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240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35287-F8AE-421E-B682-6BA8CB211A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2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35287-F8AE-421E-B682-6BA8CB211A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92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35287-F8AE-421E-B682-6BA8CB211A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09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35287-F8AE-421E-B682-6BA8CB211A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24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35287-F8AE-421E-B682-6BA8CB211A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15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35287-F8AE-421E-B682-6BA8CB211A6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51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35287-F8AE-421E-B682-6BA8CB211A6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08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1371601"/>
            <a:ext cx="10462075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162" y="3505200"/>
            <a:ext cx="853217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8EB5-BBAC-47EF-A605-A33196B0AF64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162" y="3398520"/>
            <a:ext cx="104620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486-C257-4D9B-AE88-D8DE8D69AE6F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09600"/>
            <a:ext cx="2742486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609600"/>
            <a:ext cx="802431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EEA5-FC5A-469D-B2A4-3C8A79CD5DE8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013C-68BC-4468-80A2-65566E938882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2362201"/>
            <a:ext cx="10360501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4626865"/>
            <a:ext cx="10360501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705F-AA9A-4AAA-ABAC-9D3003B3A05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106" y="4599432"/>
            <a:ext cx="104620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73352"/>
            <a:ext cx="5383398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73352"/>
            <a:ext cx="5383398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E2370-C384-46A7-985E-457967D776DF}" type="datetime1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76400"/>
            <a:ext cx="5241195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438400"/>
            <a:ext cx="52411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8189" y="1676400"/>
            <a:ext cx="5241195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189" y="2438400"/>
            <a:ext cx="52411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2E96-C14F-462E-9ABD-299E858BC953}" type="datetime1">
              <a:rPr lang="en-US" smtClean="0"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0362" y="4045691"/>
            <a:ext cx="4709160" cy="105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5E3B-30B1-458C-8714-C060026B069C}" type="datetime1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CF9-FF08-41DB-8E75-11F01EF71DBA}" type="datetime1">
              <a:rPr lang="en-US" smtClean="0"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792080"/>
            <a:ext cx="2852185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1368" y="792080"/>
            <a:ext cx="7618016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2130553"/>
            <a:ext cx="2852185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56B3-E75A-4F0E-A8CD-7CC61D05AE5A}" type="datetime1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1188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792480"/>
            <a:ext cx="2856163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487" y="838201"/>
            <a:ext cx="787047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1" y="2133600"/>
            <a:ext cx="2852185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E2AC-028B-4C2A-A00A-956858E6A6CC}" type="datetime1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88825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0"/>
            <a:ext cx="10969943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88825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18288"/>
            <a:ext cx="3859795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549B4BC-9697-4843-B6AD-B5D4F7F88AB9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0810" y="18288"/>
            <a:ext cx="5484971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7354" y="18288"/>
            <a:ext cx="142203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3374" y="1371600"/>
            <a:ext cx="10539625" cy="25146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cs typeface="Aharoni" panose="02010803020104030203" pitchFamily="2" charset="-79"/>
              </a:rPr>
              <a:t>THE LIABILITY OF DESIGN PROFESSIONALS</a:t>
            </a:r>
            <a:b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162" y="3505200"/>
            <a:ext cx="10438050" cy="1752600"/>
          </a:xfrm>
        </p:spPr>
        <p:txBody>
          <a:bodyPr/>
          <a:lstStyle/>
          <a:p>
            <a:r>
              <a:rPr lang="en-US" dirty="0"/>
              <a:t>								</a:t>
            </a:r>
            <a:r>
              <a:rPr lang="en-US" sz="22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						</a:t>
            </a:r>
            <a:r>
              <a:rPr lang="en-US" sz="2800" dirty="0">
                <a:solidFill>
                  <a:schemeClr val="tx1"/>
                </a:solidFill>
                <a:latin typeface="+mj-lt"/>
                <a:cs typeface="Aharoni" panose="02010803020104030203" pitchFamily="2" charset="-79"/>
              </a:rPr>
              <a:t>DAVID ECKBERG</a:t>
            </a:r>
            <a:r>
              <a:rPr lang="en-US" sz="2200" dirty="0">
                <a:solidFill>
                  <a:schemeClr val="tx1"/>
                </a:solidFill>
                <a:latin typeface="+mj-lt"/>
                <a:cs typeface="Aharoni" panose="02010803020104030203" pitchFamily="2" charset="-79"/>
              </a:rPr>
              <a:t>	</a:t>
            </a:r>
          </a:p>
        </p:txBody>
      </p:sp>
      <p:pic>
        <p:nvPicPr>
          <p:cNvPr id="2050" name="Picture 2" descr="C:\Users\dgreenberg\AppData\Local\Microsoft\Windows\Temporary Internet Files\Content.Outlook\0RPHXFTC\BPM Logo RGB (Color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212" y="4648200"/>
            <a:ext cx="2905222" cy="1452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9762F4-08FF-4D21-8A18-1893C7A7EEF1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3643236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48334-E0B7-4E46-AB7B-07F51F47A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979C64"/>
                </a:solidFill>
              </a:rPr>
              <a:t>DIFFERENCES BETWEEN CONTRACTOR LIABILITY AND DESIGN PROFESSIONAL 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29BEE-0FD3-4724-830B-AC93255A2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Design Professional​</a:t>
            </a:r>
          </a:p>
          <a:p>
            <a:pPr lvl="1"/>
            <a:r>
              <a:rPr lang="en-US" dirty="0"/>
              <a:t>Negligent Design/Preparation of Plans &amp; Specs​</a:t>
            </a:r>
          </a:p>
          <a:p>
            <a:pPr lvl="1"/>
            <a:r>
              <a:rPr lang="en-US" dirty="0"/>
              <a:t>Negligent Recommendations/Advice​</a:t>
            </a:r>
          </a:p>
          <a:p>
            <a:pPr lvl="1"/>
            <a:r>
              <a:rPr lang="en-US" dirty="0"/>
              <a:t>Standard of Care​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Contractor​</a:t>
            </a:r>
          </a:p>
          <a:p>
            <a:pPr lvl="1"/>
            <a:r>
              <a:rPr lang="en-US" dirty="0"/>
              <a:t>Breach of Warranties-implied and express​</a:t>
            </a:r>
          </a:p>
          <a:p>
            <a:pPr lvl="1"/>
            <a:r>
              <a:rPr lang="en-US" dirty="0"/>
              <a:t>Breach of Contract​</a:t>
            </a:r>
          </a:p>
          <a:p>
            <a:pPr lvl="1"/>
            <a:r>
              <a:rPr lang="en-US" dirty="0"/>
              <a:t>Guarantees</a:t>
            </a:r>
          </a:p>
        </p:txBody>
      </p:sp>
      <p:pic>
        <p:nvPicPr>
          <p:cNvPr id="4" name="Picture 2" descr="C:\Users\dgreenberg\AppData\Local\Microsoft\Windows\Temporary Internet Files\Content.Outlook\0RPHXFTC\BPM Logo Square (Color).jpg">
            <a:extLst>
              <a:ext uri="{FF2B5EF4-FFF2-40B4-BE49-F238E27FC236}">
                <a16:creationId xmlns:a16="http://schemas.microsoft.com/office/drawing/2014/main" id="{9E472935-8663-426B-8B89-381423784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812" y="4800600"/>
            <a:ext cx="1944624" cy="19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720AE9-191A-4CF0-A196-B61D614E5B44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2032695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795D8-5DB5-400D-8904-92A110D91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79C64"/>
                </a:solidFill>
              </a:rPr>
              <a:t>TIPS FOR MINIMIZING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4E142-07F2-4F27-B471-C3BE100FB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800" dirty="0"/>
              <a:t>Clear Scope of Work and Sufficient Budget​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Strong Relationships with Client and Project Team​</a:t>
            </a:r>
          </a:p>
          <a:p>
            <a:pPr lvl="1"/>
            <a:r>
              <a:rPr lang="en-US" sz="2400" dirty="0"/>
              <a:t>Communication, Communication, Communication​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Knowledge and Proper Discharge of Responsibilities On Site​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Effective QA/QC​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Good Recordkeeping</a:t>
            </a:r>
          </a:p>
        </p:txBody>
      </p:sp>
      <p:pic>
        <p:nvPicPr>
          <p:cNvPr id="4" name="Picture 2" descr="C:\Users\dgreenberg\AppData\Local\Microsoft\Windows\Temporary Internet Files\Content.Outlook\0RPHXFTC\BPM Logo Square (Color).jpg">
            <a:extLst>
              <a:ext uri="{FF2B5EF4-FFF2-40B4-BE49-F238E27FC236}">
                <a16:creationId xmlns:a16="http://schemas.microsoft.com/office/drawing/2014/main" id="{19610A6A-D5F9-4084-863A-CBB3A0B85C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812" y="4800600"/>
            <a:ext cx="1944624" cy="19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2E3CD6B-773B-469B-BA6E-3B9F525C6994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555507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4D55-B11B-417B-AB04-7E1664519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79C64"/>
                </a:solidFill>
              </a:rPr>
              <a:t>TIPS FOR MINIMIZING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AE7D4-7B95-4EB3-AFB3-481256F84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Contractual Protections​​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Limitation of Liability Clause​</a:t>
            </a:r>
          </a:p>
          <a:p>
            <a:pPr lvl="1"/>
            <a:r>
              <a:rPr lang="en-US" dirty="0"/>
              <a:t>Indemnity from Client​</a:t>
            </a:r>
          </a:p>
          <a:p>
            <a:pPr lvl="1"/>
            <a:r>
              <a:rPr lang="en-US" dirty="0"/>
              <a:t>Time Bar to Legal Actions​</a:t>
            </a:r>
          </a:p>
          <a:p>
            <a:pPr lvl="1"/>
            <a:r>
              <a:rPr lang="en-US" dirty="0"/>
              <a:t>Clear statements of what work does not include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3D361221-C2F3-40B0-B6DF-8E28CBDF8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012" y="1793227"/>
            <a:ext cx="33432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greenberg\AppData\Local\Microsoft\Windows\Temporary Internet Files\Content.Outlook\0RPHXFTC\BPM Logo Square (Color).jpg">
            <a:extLst>
              <a:ext uri="{FF2B5EF4-FFF2-40B4-BE49-F238E27FC236}">
                <a16:creationId xmlns:a16="http://schemas.microsoft.com/office/drawing/2014/main" id="{49CC513D-04CD-467C-AC63-DEE62D0F5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812" y="4800600"/>
            <a:ext cx="1944624" cy="19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1CB496-6626-4EE2-A421-73171C208C6C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2810032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00664-92D8-4795-87D4-554553A38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79C64"/>
                </a:solidFill>
              </a:rPr>
              <a:t>INDEMNITY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93022-228C-4B0B-A5C7-703836BD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012" y="1528665"/>
            <a:ext cx="10969943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Common area of negotiation​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Amendments to Anti-indemnity Statute:​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expressly applies to designer contracts; ​</a:t>
            </a:r>
          </a:p>
          <a:p>
            <a:pPr lvl="1"/>
            <a:r>
              <a:rPr lang="en-US" dirty="0"/>
              <a:t>(ii) no duty or cost to defend; and ​</a:t>
            </a:r>
          </a:p>
          <a:p>
            <a:pPr lvl="1"/>
            <a:r>
              <a:rPr lang="en-US" dirty="0"/>
              <a:t>(iii) expressly applies to “services”​</a:t>
            </a:r>
          </a:p>
          <a:p>
            <a:endParaRPr lang="en-US" dirty="0"/>
          </a:p>
          <a:p>
            <a:r>
              <a:rPr lang="en-US" dirty="0"/>
              <a:t>Waiver of Workers Comp immunity</a:t>
            </a:r>
          </a:p>
        </p:txBody>
      </p:sp>
      <p:pic>
        <p:nvPicPr>
          <p:cNvPr id="6" name="Picture 2" descr="C:\Users\dgreenberg\AppData\Local\Microsoft\Windows\Temporary Internet Files\Content.Outlook\0RPHXFTC\BPM Logo Square (Color).jpg">
            <a:extLst>
              <a:ext uri="{FF2B5EF4-FFF2-40B4-BE49-F238E27FC236}">
                <a16:creationId xmlns:a16="http://schemas.microsoft.com/office/drawing/2014/main" id="{67151309-F82F-4E21-AD22-93232BA9F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812" y="4800600"/>
            <a:ext cx="1944624" cy="19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972181E-C689-40C3-BC04-B50E4DD72DEC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571885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54941-B76A-478B-B663-A955808D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79C64"/>
                </a:solidFill>
              </a:rPr>
              <a:t>CLOSING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88711-6765-4999-9AF2-1EC96327A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Changing Construction and Legal Landscape ​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Now more than ever:  Important to understand exposure and establish risk management practices to minimize this exposure​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Real concern of defensive design practice​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Alternative Project Deliveries—Remains to be seen</a:t>
            </a:r>
          </a:p>
        </p:txBody>
      </p:sp>
      <p:pic>
        <p:nvPicPr>
          <p:cNvPr id="4" name="Picture 2" descr="C:\Users\dgreenberg\AppData\Local\Microsoft\Windows\Temporary Internet Files\Content.Outlook\0RPHXFTC\BPM Logo Square (Color).jpg">
            <a:extLst>
              <a:ext uri="{FF2B5EF4-FFF2-40B4-BE49-F238E27FC236}">
                <a16:creationId xmlns:a16="http://schemas.microsoft.com/office/drawing/2014/main" id="{241D75C1-5766-4F85-AA3C-85B19B089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812" y="4800600"/>
            <a:ext cx="1944624" cy="19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FB8581-8F38-4A3D-BA42-14EC33092BEB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1778557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12" b="20063"/>
          <a:stretch/>
        </p:blipFill>
        <p:spPr bwMode="auto">
          <a:xfrm>
            <a:off x="4189412" y="581023"/>
            <a:ext cx="5087938" cy="325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29" y="3962400"/>
            <a:ext cx="11430000" cy="2209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/>
              <a:t>One Convention Place, 701 Pike Street, Suite 1400, Seattle, WA 98101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25D56C-E997-4CDB-B9CC-882158A2A3EF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63993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79C64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C:\Users\dgreenberg\AppData\Local\Microsoft\Windows\Temporary Internet Files\Content.Outlook\0RPHXFTC\BPM Logo Square (Color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3012" y="5415366"/>
            <a:ext cx="1944624" cy="19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C609176-509D-4473-B9C3-3942A05FFAF8}"/>
              </a:ext>
            </a:extLst>
          </p:cNvPr>
          <p:cNvSpPr txBox="1"/>
          <p:nvPr/>
        </p:nvSpPr>
        <p:spPr>
          <a:xfrm>
            <a:off x="684212" y="1981200"/>
            <a:ext cx="9372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Background</a:t>
            </a:r>
            <a:r>
              <a:rPr lang="en-US" sz="3200" b="0" i="0" u="none" strike="noStrike" dirty="0">
                <a:effectLst/>
                <a:latin typeface="Lucida Sans Unicode" panose="020B0602030504020204" pitchFamily="34" charset="0"/>
              </a:rPr>
              <a:t>​</a:t>
            </a:r>
            <a:endParaRPr lang="en-US" sz="3200" b="0" i="0" u="none" strike="noStrike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Liability in Contract</a:t>
            </a:r>
            <a:r>
              <a:rPr lang="en-US" sz="3200" b="0" i="0" u="none" strike="noStrike" dirty="0">
                <a:effectLst/>
                <a:latin typeface="Lucida Sans Unicode" panose="020B0602030504020204" pitchFamily="34" charset="0"/>
              </a:rPr>
              <a:t>​</a:t>
            </a:r>
            <a:endParaRPr lang="en-US" sz="3200" b="0" i="0" u="none" strike="noStrike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Liability in Tort</a:t>
            </a:r>
            <a:r>
              <a:rPr lang="en-US" sz="3200" b="0" i="0" u="none" strike="noStrike" dirty="0">
                <a:effectLst/>
                <a:latin typeface="Lucida Sans Unicode" panose="020B0602030504020204" pitchFamily="34" charset="0"/>
              </a:rPr>
              <a:t>​</a:t>
            </a:r>
            <a:endParaRPr lang="en-US" sz="3200" b="0" i="0" u="none" strike="noStrike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Differences between Contractor Liability and Design Professional Liability</a:t>
            </a:r>
            <a:r>
              <a:rPr lang="en-US" sz="3200" b="0" i="0" u="none" strike="noStrike" dirty="0">
                <a:effectLst/>
                <a:latin typeface="Lucida Sans Unicode" panose="020B0602030504020204" pitchFamily="34" charset="0"/>
              </a:rPr>
              <a:t>​</a:t>
            </a:r>
            <a:endParaRPr lang="en-US" sz="3200" b="0" i="0" u="none" strike="noStrike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Tips for Minimizing Claims</a:t>
            </a:r>
            <a:r>
              <a:rPr lang="en-US" sz="3200" b="0" i="0" u="none" strike="noStrike" dirty="0">
                <a:effectLst/>
                <a:latin typeface="Lucida Sans Unicode" panose="020B0602030504020204" pitchFamily="34" charset="0"/>
              </a:rPr>
              <a:t>​</a:t>
            </a:r>
            <a:endParaRPr lang="en-US" sz="3200" b="0" i="0" u="none" strike="noStrike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Closing Remarks</a:t>
            </a:r>
            <a:endParaRPr lang="en-US" sz="32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4980DB-22E7-46D4-8F75-C0152539B129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1559019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79C64"/>
                </a:solidFill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040" y="228600"/>
            <a:ext cx="10969943" cy="4876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C:\Users\dgreenberg\AppData\Local\Microsoft\Windows\Temporary Internet Files\Content.Outlook\0RPHXFTC\BPM Logo Square (Color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3012" y="5415366"/>
            <a:ext cx="1944624" cy="19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93BB20-C639-4F80-8681-42E9ED1E84C8}"/>
              </a:ext>
            </a:extLst>
          </p:cNvPr>
          <p:cNvSpPr txBox="1"/>
          <p:nvPr/>
        </p:nvSpPr>
        <p:spPr>
          <a:xfrm>
            <a:off x="989012" y="20574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rtl="0" fontAlgn="base">
              <a:buFont typeface="Wingdings" panose="05000000000000000000" pitchFamily="2" charset="2"/>
              <a:buChar char="Ø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The Changing Landscape of Construction Projects</a:t>
            </a:r>
            <a:r>
              <a:rPr lang="en-US" sz="2400" b="0" i="0" u="none" strike="noStrike" dirty="0">
                <a:effectLst/>
                <a:latin typeface="Lucida Sans Unicode" panose="020B0602030504020204" pitchFamily="34" charset="0"/>
              </a:rPr>
              <a:t>​</a:t>
            </a:r>
            <a:endParaRPr lang="en-US" sz="2400" b="0" i="0" u="none" strike="noStrike" dirty="0"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traditional contracting</a:t>
            </a:r>
            <a:r>
              <a:rPr lang="en-US" sz="2400" b="0" i="0" u="none" strike="noStrike" dirty="0">
                <a:effectLst/>
                <a:latin typeface="Lucida Sans Unicode" panose="020B0602030504020204" pitchFamily="34" charset="0"/>
              </a:rPr>
              <a:t>​</a:t>
            </a:r>
            <a:endParaRPr lang="en-US" sz="2400" b="0" i="0" u="none" strike="noStrike" dirty="0"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collaborative approaches</a:t>
            </a:r>
            <a:r>
              <a:rPr lang="en-US" sz="2400" b="0" i="0" u="none" strike="noStrike" dirty="0">
                <a:effectLst/>
                <a:latin typeface="Lucida Sans Unicode" panose="020B0602030504020204" pitchFamily="34" charset="0"/>
              </a:rPr>
              <a:t>​</a:t>
            </a:r>
            <a:endParaRPr lang="en-US" sz="2400" b="0" i="0" u="none" strike="noStrike" dirty="0"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 </a:t>
            </a:r>
            <a:r>
              <a:rPr lang="en-US" sz="2400" b="0" i="0" u="none" strike="noStrike" dirty="0">
                <a:effectLst/>
                <a:latin typeface="Lucida Sans Unicode" panose="020B0602030504020204" pitchFamily="34" charset="0"/>
              </a:rPr>
              <a:t>​</a:t>
            </a:r>
            <a:endParaRPr lang="en-US" sz="2400" b="0" i="0" u="none" strike="noStrike" dirty="0">
              <a:effectLst/>
              <a:latin typeface="Arial" panose="020B0604020202020204" pitchFamily="34" charset="0"/>
            </a:endParaRPr>
          </a:p>
          <a:p>
            <a:pPr marL="342900" indent="-342900" algn="l" rtl="0" fontAlgn="base">
              <a:buFont typeface="Wingdings" panose="05000000000000000000" pitchFamily="2" charset="2"/>
              <a:buChar char="Ø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The Changing Legal Landscape for Design Professional Liability</a:t>
            </a:r>
            <a:r>
              <a:rPr lang="en-US" sz="2400" b="0" i="0" u="none" strike="noStrike" dirty="0">
                <a:effectLst/>
                <a:latin typeface="Lucida Sans Unicode" panose="020B0602030504020204" pitchFamily="34" charset="0"/>
              </a:rPr>
              <a:t>​</a:t>
            </a:r>
            <a:endParaRPr lang="en-US" sz="2400" b="0" i="0" u="none" strike="noStrike" dirty="0"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Movement from Economic Loss Doctrine to Independent Duty Doctrine</a:t>
            </a:r>
            <a:r>
              <a:rPr lang="en-US" sz="2400" b="0" i="0" u="none" strike="noStrike" dirty="0">
                <a:effectLst/>
                <a:latin typeface="Lucida Sans Unicode" panose="020B0602030504020204" pitchFamily="34" charset="0"/>
              </a:rPr>
              <a:t>​</a:t>
            </a:r>
            <a:endParaRPr lang="en-US" sz="2400" b="0" i="0" u="none" strike="noStrike" dirty="0"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Expansion of Standard of Care </a:t>
            </a:r>
            <a:r>
              <a:rPr lang="en-US" sz="2400" b="0" i="0" u="none" strike="noStrike" dirty="0">
                <a:effectLst/>
                <a:latin typeface="Lucida Sans Unicode" panose="020B0602030504020204" pitchFamily="34" charset="0"/>
              </a:rPr>
              <a:t>​</a:t>
            </a:r>
            <a:endParaRPr lang="en-US" sz="2400" b="0" i="0" u="none" strike="noStrike" dirty="0">
              <a:effectLst/>
              <a:latin typeface="Arial" panose="020B0604020202020204" pitchFamily="34" charset="0"/>
            </a:endParaRPr>
          </a:p>
          <a:p>
            <a:pPr lvl="1" fontAlgn="base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and Duties</a:t>
            </a:r>
            <a:endParaRPr lang="en-US" sz="2400" b="0" i="0" u="none" strike="noStrik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05B1857-83DC-403E-B934-73E4ED2C4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647" y="1285875"/>
            <a:ext cx="1952431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12854E8-3E11-4EF6-8837-C9F2A1F22148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2050938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79C64"/>
                </a:solidFill>
              </a:rPr>
              <a:t>LIABILITY IN CONTRACT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812" y="5334000"/>
            <a:ext cx="1944687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Breach of Contract Resulting in Damages​</a:t>
            </a:r>
          </a:p>
          <a:p>
            <a:pPr marL="0" indent="0">
              <a:buNone/>
            </a:pPr>
            <a:r>
              <a:rPr lang="en-US" dirty="0"/>
              <a:t>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Typical Contract Issues that Arise:​</a:t>
            </a:r>
          </a:p>
          <a:p>
            <a:pPr lvl="1"/>
            <a:r>
              <a:rPr lang="en-US" dirty="0"/>
              <a:t>Formation:  What was the agreement?​</a:t>
            </a:r>
          </a:p>
          <a:p>
            <a:pPr lvl="1"/>
            <a:r>
              <a:rPr lang="en-US" dirty="0"/>
              <a:t>Warranties and Guarantees: Often hidden​</a:t>
            </a:r>
          </a:p>
          <a:p>
            <a:pPr lvl="1"/>
            <a:r>
              <a:rPr lang="en-US" dirty="0"/>
              <a:t>Incomplete or Unclear Scope of Work​</a:t>
            </a:r>
          </a:p>
          <a:p>
            <a:pPr lvl="1"/>
            <a:r>
              <a:rPr lang="en-US" dirty="0"/>
              <a:t>Penalties for Delays​</a:t>
            </a:r>
          </a:p>
          <a:p>
            <a:pPr lvl="1"/>
            <a:r>
              <a:rPr lang="en-US" dirty="0"/>
              <a:t>Unclear Allocation of Responsibilities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49BE89-3112-4834-8A04-D3EBB8883F84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2580427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8023" y="5410200"/>
            <a:ext cx="1944687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979C64"/>
                </a:solidFill>
              </a:rPr>
              <a:t>LIABILITY IN CONTRACT ALTERNATIVE CONTRACT DELIVERY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3600" dirty="0"/>
              <a:t> Design Build ​</a:t>
            </a:r>
          </a:p>
          <a:p>
            <a:pPr lvl="1"/>
            <a:endParaRPr lang="en-US" sz="3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dirty="0"/>
              <a:t> Design-Bid –Build with Cooperation Agreement​</a:t>
            </a:r>
          </a:p>
          <a:p>
            <a:pPr lvl="1"/>
            <a:endParaRPr lang="en-US" sz="3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dirty="0"/>
              <a:t>Tri Party  IPD​</a:t>
            </a:r>
          </a:p>
          <a:p>
            <a:pPr marL="274320" lvl="1" indent="0">
              <a:buNone/>
            </a:pPr>
            <a:endParaRPr lang="en-US" sz="3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dirty="0"/>
              <a:t> Construction Management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AF82C8-1B42-440E-A984-245CB12E0C6E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308413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979C64"/>
                </a:solidFill>
              </a:rPr>
              <a:t>LIABILITY IN TORT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Negligence​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lvl="1"/>
            <a:r>
              <a:rPr lang="en-US" dirty="0"/>
              <a:t>Professional Standard of Care—Duty of Care​</a:t>
            </a:r>
          </a:p>
          <a:p>
            <a:pPr lvl="1"/>
            <a:r>
              <a:rPr lang="en-US" dirty="0"/>
              <a:t>Breach of Duty​</a:t>
            </a:r>
          </a:p>
          <a:p>
            <a:pPr lvl="1"/>
            <a:r>
              <a:rPr lang="en-US" dirty="0"/>
              <a:t>Damages​</a:t>
            </a:r>
          </a:p>
          <a:p>
            <a:pPr lvl="1"/>
            <a:r>
              <a:rPr lang="en-US" dirty="0"/>
              <a:t>Proximately Caused by Breach​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Negligent Misrepresentation</a:t>
            </a:r>
          </a:p>
        </p:txBody>
      </p:sp>
      <p:pic>
        <p:nvPicPr>
          <p:cNvPr id="1026" name="Picture 2" descr="C:\Users\dgreenberg\AppData\Local\Microsoft\Windows\Temporary Internet Files\Content.Outlook\0RPHXFTC\BPM Logo Square (Color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812" y="4800600"/>
            <a:ext cx="1944624" cy="19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124EEC7-BB43-433D-9145-9801A9733D9F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750000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8490-E20F-477E-B5A2-693C14CA7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79C64"/>
                </a:solidFill>
              </a:rPr>
              <a:t>STANDARD OF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F467A-168C-450E-9CF2-D32B748C7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Compare to other architects/engineers performing the same or similar services in the same region at the time of the alleged error​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Expert Testimony​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Industry Publications/Surveys​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Battling Testimonies​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Who is duty owed to?</a:t>
            </a:r>
          </a:p>
        </p:txBody>
      </p:sp>
      <p:pic>
        <p:nvPicPr>
          <p:cNvPr id="4" name="Picture 2" descr="C:\Users\dgreenberg\AppData\Local\Microsoft\Windows\Temporary Internet Files\Content.Outlook\0RPHXFTC\BPM Logo Square (Color).jpg">
            <a:extLst>
              <a:ext uri="{FF2B5EF4-FFF2-40B4-BE49-F238E27FC236}">
                <a16:creationId xmlns:a16="http://schemas.microsoft.com/office/drawing/2014/main" id="{79414F27-A7FE-4119-8963-2D1176EF9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812" y="4800600"/>
            <a:ext cx="1944624" cy="19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A4DD6E-7C45-4BFC-B19F-286DDBB8A7D8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1009256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A0C0-F179-4C9C-AA31-7D8A1124C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79C64"/>
                </a:solidFill>
              </a:rPr>
              <a:t>EXPANSION OF DUTY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1B78F-F0A1-45DD-A11A-AB8EB66CA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Economic Loss​</a:t>
            </a:r>
          </a:p>
          <a:p>
            <a:pPr lvl="1"/>
            <a:r>
              <a:rPr lang="en-US" dirty="0"/>
              <a:t>Construction Defects = “economic loss”​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Introduction of “Independent Duty”​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does this mean?</a:t>
            </a:r>
          </a:p>
        </p:txBody>
      </p:sp>
      <p:pic>
        <p:nvPicPr>
          <p:cNvPr id="4" name="Picture 2" descr="C:\Users\dgreenberg\AppData\Local\Microsoft\Windows\Temporary Internet Files\Content.Outlook\0RPHXFTC\BPM Logo Square (Color).jpg">
            <a:extLst>
              <a:ext uri="{FF2B5EF4-FFF2-40B4-BE49-F238E27FC236}">
                <a16:creationId xmlns:a16="http://schemas.microsoft.com/office/drawing/2014/main" id="{74C7D000-D4E6-4B22-A177-96845A904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812" y="4800600"/>
            <a:ext cx="1944624" cy="19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8470F56A-F741-4AFE-905C-A3976A20C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279" y="4211134"/>
            <a:ext cx="2443161" cy="209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BEAFF1-5632-4FE5-85ED-B7AD5414A894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4131417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2DE95-080E-4FCE-903E-B7B15C04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79C64"/>
                </a:solidFill>
              </a:rPr>
              <a:t>LIMITED IMMUNITY FROM TORT SUITS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40A00-EDDC-4B92-8552-9217689E9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265" y="1537996"/>
            <a:ext cx="10969943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RCW 51.34.035  ​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Michaels case​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does this mean?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9A5C6BF-1164-46AF-9ABE-71A6981FE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212" y="1642771"/>
            <a:ext cx="4210050" cy="344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greenberg\AppData\Local\Microsoft\Windows\Temporary Internet Files\Content.Outlook\0RPHXFTC\BPM Logo Square (Color).jpg">
            <a:extLst>
              <a:ext uri="{FF2B5EF4-FFF2-40B4-BE49-F238E27FC236}">
                <a16:creationId xmlns:a16="http://schemas.microsoft.com/office/drawing/2014/main" id="{2482B8D0-C40E-4157-9007-7D8B13307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812" y="4800600"/>
            <a:ext cx="1944624" cy="19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2F013BA-A8D1-4C12-B481-E8E3B17909FB}"/>
              </a:ext>
            </a:extLst>
          </p:cNvPr>
          <p:cNvSpPr txBox="1"/>
          <p:nvPr/>
        </p:nvSpPr>
        <p:spPr>
          <a:xfrm>
            <a:off x="150812" y="6400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2018 – 2021 David K. Eckberg, Betts, Patterson &amp; Mines, P.S.</a:t>
            </a:r>
          </a:p>
          <a:p>
            <a:r>
              <a:rPr lang="en-US" sz="800" dirty="0"/>
              <a:t>Disclaimer: Legal information is not legal advice</a:t>
            </a:r>
          </a:p>
        </p:txBody>
      </p:sp>
    </p:spTree>
    <p:extLst>
      <p:ext uri="{BB962C8B-B14F-4D97-AF65-F5344CB8AC3E}">
        <p14:creationId xmlns:p14="http://schemas.microsoft.com/office/powerpoint/2010/main" val="694928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6D7BA07601A14D91FEFDB99C53BACD" ma:contentTypeVersion="6" ma:contentTypeDescription="Create a new document." ma:contentTypeScope="" ma:versionID="8b3e2eccd25b7238a955c0955f695170">
  <xsd:schema xmlns:xsd="http://www.w3.org/2001/XMLSchema" xmlns:xs="http://www.w3.org/2001/XMLSchema" xmlns:p="http://schemas.microsoft.com/office/2006/metadata/properties" xmlns:ns2="0661163f-6308-46b8-b41a-d696100af637" targetNamespace="http://schemas.microsoft.com/office/2006/metadata/properties" ma:root="true" ma:fieldsID="a7865006e9c4440d05a2aa31134d3b81" ns2:_="">
    <xsd:import namespace="0661163f-6308-46b8-b41a-d696100af6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Designation" minOccurs="0"/>
                <xsd:element ref="ns2:Designation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61163f-6308-46b8-b41a-d696100af6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esignation" ma:index="12" nillable="true" ma:displayName="Designation" ma:format="Dropdown" ma:internalName="Designation">
      <xsd:simpleType>
        <xsd:restriction base="dms:Choice">
          <xsd:enumeration value="Choice 1"/>
          <xsd:enumeration value="Choice 2"/>
          <xsd:enumeration value="Choice 3"/>
        </xsd:restriction>
      </xsd:simpleType>
    </xsd:element>
    <xsd:element name="Designation2" ma:index="13" nillable="true" ma:displayName="Designation 2" ma:format="Dropdown" ma:internalName="Designation2">
      <xsd:simpleType>
        <xsd:restriction base="dms:Choice">
          <xsd:enumeration value="Mergers &amp; Acquisitions"/>
          <xsd:enumeration value="Environmental Law"/>
          <xsd:enumeration value="General Counsel"/>
          <xsd:enumeration value="Employment Matters"/>
          <xsd:enumeration value="Corporate Structuring"/>
          <xsd:enumeration value="Owner and Management Matters"/>
          <xsd:enumeration value="Ownership Transition"/>
          <xsd:enumeration value="Collections"/>
          <xsd:enumeration value="Intellectual Property"/>
          <xsd:enumeration value="Professional Licensing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ignation2 xmlns="0661163f-6308-46b8-b41a-d696100af637" xsi:nil="true"/>
    <Designation xmlns="0661163f-6308-46b8-b41a-d696100af637" xsi:nil="true"/>
  </documentManagement>
</p:properties>
</file>

<file path=customXml/itemProps1.xml><?xml version="1.0" encoding="utf-8"?>
<ds:datastoreItem xmlns:ds="http://schemas.openxmlformats.org/officeDocument/2006/customXml" ds:itemID="{D576FE00-BF71-4D1D-B01F-21C62F062A42}"/>
</file>

<file path=customXml/itemProps2.xml><?xml version="1.0" encoding="utf-8"?>
<ds:datastoreItem xmlns:ds="http://schemas.openxmlformats.org/officeDocument/2006/customXml" ds:itemID="{F2C6E272-B8BE-4532-BA1A-60F34A451C6F}"/>
</file>

<file path=customXml/itemProps3.xml><?xml version="1.0" encoding="utf-8"?>
<ds:datastoreItem xmlns:ds="http://schemas.openxmlformats.org/officeDocument/2006/customXml" ds:itemID="{13198FBA-8F67-4EA6-8384-F7653B2A5FA0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1566</TotalTime>
  <Words>937</Words>
  <Application>Microsoft Office PowerPoint</Application>
  <PresentationFormat>Custom</PresentationFormat>
  <Paragraphs>148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Aharoni</vt:lpstr>
      <vt:lpstr>Arial</vt:lpstr>
      <vt:lpstr>Calibri</vt:lpstr>
      <vt:lpstr>Lucida Sans Unicode</vt:lpstr>
      <vt:lpstr>Wingdings</vt:lpstr>
      <vt:lpstr>Clarity</vt:lpstr>
      <vt:lpstr>THE LIABILITY OF DESIGN PROFESSIONALS </vt:lpstr>
      <vt:lpstr>INTRODUCTION</vt:lpstr>
      <vt:lpstr>BACKGROUND</vt:lpstr>
      <vt:lpstr>LIABILITY IN CONTRACT</vt:lpstr>
      <vt:lpstr>LIABILITY IN CONTRACT ALTERNATIVE CONTRACT DELIVERY METHODS</vt:lpstr>
      <vt:lpstr>LIABILITY IN TORT</vt:lpstr>
      <vt:lpstr>STANDARD OF CARE</vt:lpstr>
      <vt:lpstr>EXPANSION OF DUTY</vt:lpstr>
      <vt:lpstr>LIMITED IMMUNITY FROM TORT SUITS</vt:lpstr>
      <vt:lpstr>DIFFERENCES BETWEEN CONTRACTOR LIABILITY AND DESIGN PROFESSIONAL LIABILITY</vt:lpstr>
      <vt:lpstr>TIPS FOR MINIMIZING CLAIMS</vt:lpstr>
      <vt:lpstr>TIPS FOR MINIMIZING CLAIMS</vt:lpstr>
      <vt:lpstr>INDEMNITY</vt:lpstr>
      <vt:lpstr>CLOSING REMARKS</vt:lpstr>
      <vt:lpstr>PowerPoint Presentation</vt:lpstr>
    </vt:vector>
  </TitlesOfParts>
  <Company>Betts, Patterson &amp; Mines, P.S.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for the Future  Estate Planning  Lifetime Giving  Charitable Giving</dc:title>
  <dc:creator>bpmuser</dc:creator>
  <cp:lastModifiedBy>Elizabeth Kruh</cp:lastModifiedBy>
  <cp:revision>95</cp:revision>
  <cp:lastPrinted>2018-12-03T17:11:20Z</cp:lastPrinted>
  <dcterms:created xsi:type="dcterms:W3CDTF">2018-11-05T01:37:24Z</dcterms:created>
  <dcterms:modified xsi:type="dcterms:W3CDTF">2021-01-06T01:45:24Z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0x010100B16D7BA07601A14D91FEFDB99C53BACD</vt:lpwstr>
  </property>
</Properties>
</file>