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8" r:id="rId1"/>
  </p:sldMasterIdLst>
  <p:notesMasterIdLst>
    <p:notesMasterId r:id="rId24"/>
  </p:notesMasterIdLst>
  <p:handoutMasterIdLst>
    <p:handoutMasterId r:id="rId25"/>
  </p:handoutMasterIdLst>
  <p:sldIdLst>
    <p:sldId id="258" r:id="rId2"/>
    <p:sldId id="298" r:id="rId3"/>
    <p:sldId id="299" r:id="rId4"/>
    <p:sldId id="259" r:id="rId5"/>
    <p:sldId id="310" r:id="rId6"/>
    <p:sldId id="311" r:id="rId7"/>
    <p:sldId id="312" r:id="rId8"/>
    <p:sldId id="313"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14" r:id="rId22"/>
    <p:sldId id="284" r:id="rId23"/>
  </p:sldIdLst>
  <p:sldSz cx="12188825"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9C64"/>
    <a:srgbClr val="9DA25E"/>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9" autoAdjust="0"/>
  </p:normalViewPr>
  <p:slideViewPr>
    <p:cSldViewPr>
      <p:cViewPr varScale="1">
        <p:scale>
          <a:sx n="79" d="100"/>
          <a:sy n="79" d="100"/>
        </p:scale>
        <p:origin x="101" y="115"/>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57522-A9B1-48BE-A187-AE690B4D6CDE}" type="doc">
      <dgm:prSet loTypeId="urn:microsoft.com/office/officeart/2005/8/layout/hList1" loCatId="list" qsTypeId="urn:microsoft.com/office/officeart/2005/8/quickstyle/simple2" qsCatId="simple" csTypeId="urn:microsoft.com/office/officeart/2005/8/colors/accent3_2" csCatId="accent3"/>
      <dgm:spPr/>
      <dgm:t>
        <a:bodyPr/>
        <a:lstStyle/>
        <a:p>
          <a:endParaRPr lang="en-US"/>
        </a:p>
      </dgm:t>
    </dgm:pt>
    <dgm:pt modelId="{157DE33B-1035-4125-A0B5-208CDCACCA55}">
      <dgm:prSet/>
      <dgm:spPr/>
      <dgm:t>
        <a:bodyPr/>
        <a:lstStyle/>
        <a:p>
          <a:r>
            <a:rPr lang="en-US"/>
            <a:t>Risk Transfer in Contract</a:t>
          </a:r>
        </a:p>
      </dgm:t>
    </dgm:pt>
    <dgm:pt modelId="{7E3DC11C-3986-445A-B25B-1609A5085D4C}" type="parTrans" cxnId="{1CD3DBDD-B544-4713-BEEB-371F0AF69E9A}">
      <dgm:prSet/>
      <dgm:spPr/>
      <dgm:t>
        <a:bodyPr/>
        <a:lstStyle/>
        <a:p>
          <a:endParaRPr lang="en-US"/>
        </a:p>
      </dgm:t>
    </dgm:pt>
    <dgm:pt modelId="{AA11424F-F934-4E07-89B3-4CFF5B643A50}" type="sibTrans" cxnId="{1CD3DBDD-B544-4713-BEEB-371F0AF69E9A}">
      <dgm:prSet/>
      <dgm:spPr/>
      <dgm:t>
        <a:bodyPr/>
        <a:lstStyle/>
        <a:p>
          <a:endParaRPr lang="en-US"/>
        </a:p>
      </dgm:t>
    </dgm:pt>
    <dgm:pt modelId="{EFA4C41B-4CB9-47F1-AE03-AD9F60EB6634}">
      <dgm:prSet/>
      <dgm:spPr/>
      <dgm:t>
        <a:bodyPr/>
        <a:lstStyle/>
        <a:p>
          <a:r>
            <a:rPr lang="en-US"/>
            <a:t>Indemnity</a:t>
          </a:r>
        </a:p>
      </dgm:t>
    </dgm:pt>
    <dgm:pt modelId="{516E382A-3C99-4C13-8A78-83F613CD4DF1}" type="parTrans" cxnId="{670374ED-43DC-46FD-9CA2-225E8B86A5CF}">
      <dgm:prSet/>
      <dgm:spPr/>
      <dgm:t>
        <a:bodyPr/>
        <a:lstStyle/>
        <a:p>
          <a:endParaRPr lang="en-US"/>
        </a:p>
      </dgm:t>
    </dgm:pt>
    <dgm:pt modelId="{1DEF86E6-BDC0-49FB-B165-BDC21139C5AB}" type="sibTrans" cxnId="{670374ED-43DC-46FD-9CA2-225E8B86A5CF}">
      <dgm:prSet/>
      <dgm:spPr/>
      <dgm:t>
        <a:bodyPr/>
        <a:lstStyle/>
        <a:p>
          <a:endParaRPr lang="en-US"/>
        </a:p>
      </dgm:t>
    </dgm:pt>
    <dgm:pt modelId="{EBBFE95A-CF4C-4733-8A7C-34AAB67C02B5}">
      <dgm:prSet/>
      <dgm:spPr/>
      <dgm:t>
        <a:bodyPr/>
        <a:lstStyle/>
        <a:p>
          <a:r>
            <a:rPr lang="en-US"/>
            <a:t>Limitation of Liability</a:t>
          </a:r>
        </a:p>
      </dgm:t>
    </dgm:pt>
    <dgm:pt modelId="{6C8F7AC2-0FE7-4F0E-B934-0B19AD06E5F4}" type="parTrans" cxnId="{3A3A504E-B879-4F4D-9B01-4D17C8B7ABCA}">
      <dgm:prSet/>
      <dgm:spPr/>
      <dgm:t>
        <a:bodyPr/>
        <a:lstStyle/>
        <a:p>
          <a:endParaRPr lang="en-US"/>
        </a:p>
      </dgm:t>
    </dgm:pt>
    <dgm:pt modelId="{2251B3E2-82C1-41CD-AB21-E001636AB690}" type="sibTrans" cxnId="{3A3A504E-B879-4F4D-9B01-4D17C8B7ABCA}">
      <dgm:prSet/>
      <dgm:spPr/>
      <dgm:t>
        <a:bodyPr/>
        <a:lstStyle/>
        <a:p>
          <a:endParaRPr lang="en-US"/>
        </a:p>
      </dgm:t>
    </dgm:pt>
    <dgm:pt modelId="{48E0303A-F2FC-4267-9ED7-AB8DCEE8BB86}">
      <dgm:prSet/>
      <dgm:spPr/>
      <dgm:t>
        <a:bodyPr/>
        <a:lstStyle/>
        <a:p>
          <a:r>
            <a:rPr lang="en-US"/>
            <a:t>Other Clauses</a:t>
          </a:r>
        </a:p>
      </dgm:t>
    </dgm:pt>
    <dgm:pt modelId="{7E6D571E-F884-4FF7-A8DE-DC6E6B49D1AC}" type="parTrans" cxnId="{1A7F86DD-D889-44F9-9ABC-D70C9FDE0978}">
      <dgm:prSet/>
      <dgm:spPr/>
      <dgm:t>
        <a:bodyPr/>
        <a:lstStyle/>
        <a:p>
          <a:endParaRPr lang="en-US"/>
        </a:p>
      </dgm:t>
    </dgm:pt>
    <dgm:pt modelId="{F7E56A6E-DC91-4D69-8CF3-CF366F7D66CD}" type="sibTrans" cxnId="{1A7F86DD-D889-44F9-9ABC-D70C9FDE0978}">
      <dgm:prSet/>
      <dgm:spPr/>
      <dgm:t>
        <a:bodyPr/>
        <a:lstStyle/>
        <a:p>
          <a:endParaRPr lang="en-US"/>
        </a:p>
      </dgm:t>
    </dgm:pt>
    <dgm:pt modelId="{14286F34-BDC2-4A5E-B423-B0ACEF004E00}">
      <dgm:prSet/>
      <dgm:spPr/>
      <dgm:t>
        <a:bodyPr/>
        <a:lstStyle/>
        <a:p>
          <a:r>
            <a:rPr lang="en-US"/>
            <a:t>Legal Developments</a:t>
          </a:r>
        </a:p>
      </dgm:t>
    </dgm:pt>
    <dgm:pt modelId="{19117E7B-04EB-4B4B-8F4D-2559E3D913CE}" type="parTrans" cxnId="{30068FE2-DF91-4146-8638-FDC44D148861}">
      <dgm:prSet/>
      <dgm:spPr/>
      <dgm:t>
        <a:bodyPr/>
        <a:lstStyle/>
        <a:p>
          <a:endParaRPr lang="en-US"/>
        </a:p>
      </dgm:t>
    </dgm:pt>
    <dgm:pt modelId="{CAE05717-0227-4435-8F57-B1227F052D2C}" type="sibTrans" cxnId="{30068FE2-DF91-4146-8638-FDC44D148861}">
      <dgm:prSet/>
      <dgm:spPr/>
      <dgm:t>
        <a:bodyPr/>
        <a:lstStyle/>
        <a:p>
          <a:endParaRPr lang="en-US"/>
        </a:p>
      </dgm:t>
    </dgm:pt>
    <dgm:pt modelId="{D8D9BC34-C501-43EE-9D75-44286FC0B312}">
      <dgm:prSet/>
      <dgm:spPr/>
      <dgm:t>
        <a:bodyPr/>
        <a:lstStyle/>
        <a:p>
          <a:r>
            <a:rPr lang="en-US"/>
            <a:t>CERCLA  Arranger Liability Standard</a:t>
          </a:r>
        </a:p>
      </dgm:t>
    </dgm:pt>
    <dgm:pt modelId="{AC770903-27A3-417E-840C-A57FFFA94E5D}" type="parTrans" cxnId="{0F4A0130-D87E-4068-8F11-A50816D3858C}">
      <dgm:prSet/>
      <dgm:spPr/>
      <dgm:t>
        <a:bodyPr/>
        <a:lstStyle/>
        <a:p>
          <a:endParaRPr lang="en-US"/>
        </a:p>
      </dgm:t>
    </dgm:pt>
    <dgm:pt modelId="{62F616BA-508B-4C07-9AEF-68368CA361E6}" type="sibTrans" cxnId="{0F4A0130-D87E-4068-8F11-A50816D3858C}">
      <dgm:prSet/>
      <dgm:spPr/>
      <dgm:t>
        <a:bodyPr/>
        <a:lstStyle/>
        <a:p>
          <a:endParaRPr lang="en-US"/>
        </a:p>
      </dgm:t>
    </dgm:pt>
    <dgm:pt modelId="{4DBB0057-EDED-4A46-A738-987361BE4953}">
      <dgm:prSet/>
      <dgm:spPr/>
      <dgm:t>
        <a:bodyPr/>
        <a:lstStyle/>
        <a:p>
          <a:r>
            <a:rPr lang="en-US"/>
            <a:t>CERCLA Divisibility</a:t>
          </a:r>
        </a:p>
      </dgm:t>
    </dgm:pt>
    <dgm:pt modelId="{AEC7DF5B-BFFA-4E48-A8D3-09553DF9AA73}" type="parTrans" cxnId="{F55B0070-0A2D-41D9-B817-8EF2B3725B0B}">
      <dgm:prSet/>
      <dgm:spPr/>
      <dgm:t>
        <a:bodyPr/>
        <a:lstStyle/>
        <a:p>
          <a:endParaRPr lang="en-US"/>
        </a:p>
      </dgm:t>
    </dgm:pt>
    <dgm:pt modelId="{47BE6D08-AB21-4BBB-ADE4-4167A651855C}" type="sibTrans" cxnId="{F55B0070-0A2D-41D9-B817-8EF2B3725B0B}">
      <dgm:prSet/>
      <dgm:spPr/>
      <dgm:t>
        <a:bodyPr/>
        <a:lstStyle/>
        <a:p>
          <a:endParaRPr lang="en-US"/>
        </a:p>
      </dgm:t>
    </dgm:pt>
    <dgm:pt modelId="{E29593F3-D6D9-4D7C-BFA0-F6BA5D75F2C7}">
      <dgm:prSet/>
      <dgm:spPr/>
      <dgm:t>
        <a:bodyPr/>
        <a:lstStyle/>
        <a:p>
          <a:r>
            <a:rPr lang="en-US"/>
            <a:t>Status of Economic Loss</a:t>
          </a:r>
        </a:p>
      </dgm:t>
    </dgm:pt>
    <dgm:pt modelId="{3C5DB8FB-1F5B-41D6-9941-17BCDF275B59}" type="parTrans" cxnId="{C8155170-CD5E-4574-8DF5-1FB96ABB2C6B}">
      <dgm:prSet/>
      <dgm:spPr/>
      <dgm:t>
        <a:bodyPr/>
        <a:lstStyle/>
        <a:p>
          <a:endParaRPr lang="en-US"/>
        </a:p>
      </dgm:t>
    </dgm:pt>
    <dgm:pt modelId="{0F477BE8-BF11-4516-95AD-24855EA5F71D}" type="sibTrans" cxnId="{C8155170-CD5E-4574-8DF5-1FB96ABB2C6B}">
      <dgm:prSet/>
      <dgm:spPr/>
      <dgm:t>
        <a:bodyPr/>
        <a:lstStyle/>
        <a:p>
          <a:endParaRPr lang="en-US"/>
        </a:p>
      </dgm:t>
    </dgm:pt>
    <dgm:pt modelId="{2A7FC15D-EE9F-4E7C-B9E3-6049B3DB45E3}" type="pres">
      <dgm:prSet presAssocID="{49157522-A9B1-48BE-A187-AE690B4D6CDE}" presName="Name0" presStyleCnt="0">
        <dgm:presLayoutVars>
          <dgm:dir/>
          <dgm:animLvl val="lvl"/>
          <dgm:resizeHandles val="exact"/>
        </dgm:presLayoutVars>
      </dgm:prSet>
      <dgm:spPr/>
    </dgm:pt>
    <dgm:pt modelId="{35F882D6-2301-4DB6-9746-DB66CC96105B}" type="pres">
      <dgm:prSet presAssocID="{157DE33B-1035-4125-A0B5-208CDCACCA55}" presName="composite" presStyleCnt="0"/>
      <dgm:spPr/>
    </dgm:pt>
    <dgm:pt modelId="{FFDFD8A2-2C00-43C7-B353-B58832074C06}" type="pres">
      <dgm:prSet presAssocID="{157DE33B-1035-4125-A0B5-208CDCACCA55}" presName="parTx" presStyleLbl="alignNode1" presStyleIdx="0" presStyleCnt="2">
        <dgm:presLayoutVars>
          <dgm:chMax val="0"/>
          <dgm:chPref val="0"/>
          <dgm:bulletEnabled val="1"/>
        </dgm:presLayoutVars>
      </dgm:prSet>
      <dgm:spPr/>
    </dgm:pt>
    <dgm:pt modelId="{E1A7D011-BA77-4835-95FA-6E6A8D7ADC93}" type="pres">
      <dgm:prSet presAssocID="{157DE33B-1035-4125-A0B5-208CDCACCA55}" presName="desTx" presStyleLbl="alignAccFollowNode1" presStyleIdx="0" presStyleCnt="2">
        <dgm:presLayoutVars>
          <dgm:bulletEnabled val="1"/>
        </dgm:presLayoutVars>
      </dgm:prSet>
      <dgm:spPr/>
    </dgm:pt>
    <dgm:pt modelId="{6538641E-F6E2-41EC-AB84-323FEBBC64BC}" type="pres">
      <dgm:prSet presAssocID="{AA11424F-F934-4E07-89B3-4CFF5B643A50}" presName="space" presStyleCnt="0"/>
      <dgm:spPr/>
    </dgm:pt>
    <dgm:pt modelId="{B977B5D1-7D93-4648-AB2C-78212147498C}" type="pres">
      <dgm:prSet presAssocID="{14286F34-BDC2-4A5E-B423-B0ACEF004E00}" presName="composite" presStyleCnt="0"/>
      <dgm:spPr/>
    </dgm:pt>
    <dgm:pt modelId="{8B7AC6ED-FC0E-4F5A-A7DF-841D24970524}" type="pres">
      <dgm:prSet presAssocID="{14286F34-BDC2-4A5E-B423-B0ACEF004E00}" presName="parTx" presStyleLbl="alignNode1" presStyleIdx="1" presStyleCnt="2">
        <dgm:presLayoutVars>
          <dgm:chMax val="0"/>
          <dgm:chPref val="0"/>
          <dgm:bulletEnabled val="1"/>
        </dgm:presLayoutVars>
      </dgm:prSet>
      <dgm:spPr/>
    </dgm:pt>
    <dgm:pt modelId="{BF0904E4-18AE-47CF-8197-9CA4B2CED1C5}" type="pres">
      <dgm:prSet presAssocID="{14286F34-BDC2-4A5E-B423-B0ACEF004E00}" presName="desTx" presStyleLbl="alignAccFollowNode1" presStyleIdx="1" presStyleCnt="2">
        <dgm:presLayoutVars>
          <dgm:bulletEnabled val="1"/>
        </dgm:presLayoutVars>
      </dgm:prSet>
      <dgm:spPr/>
    </dgm:pt>
  </dgm:ptLst>
  <dgm:cxnLst>
    <dgm:cxn modelId="{0F4A0130-D87E-4068-8F11-A50816D3858C}" srcId="{14286F34-BDC2-4A5E-B423-B0ACEF004E00}" destId="{D8D9BC34-C501-43EE-9D75-44286FC0B312}" srcOrd="0" destOrd="0" parTransId="{AC770903-27A3-417E-840C-A57FFFA94E5D}" sibTransId="{62F616BA-508B-4C07-9AEF-68368CA361E6}"/>
    <dgm:cxn modelId="{E20A0B31-0EE1-4064-8F93-35ECAED98252}" type="presOf" srcId="{4DBB0057-EDED-4A46-A738-987361BE4953}" destId="{BF0904E4-18AE-47CF-8197-9CA4B2CED1C5}" srcOrd="0" destOrd="1" presId="urn:microsoft.com/office/officeart/2005/8/layout/hList1"/>
    <dgm:cxn modelId="{A6215E4E-0696-413D-92C6-22D10179D4AF}" type="presOf" srcId="{157DE33B-1035-4125-A0B5-208CDCACCA55}" destId="{FFDFD8A2-2C00-43C7-B353-B58832074C06}" srcOrd="0" destOrd="0" presId="urn:microsoft.com/office/officeart/2005/8/layout/hList1"/>
    <dgm:cxn modelId="{3A3A504E-B879-4F4D-9B01-4D17C8B7ABCA}" srcId="{157DE33B-1035-4125-A0B5-208CDCACCA55}" destId="{EBBFE95A-CF4C-4733-8A7C-34AAB67C02B5}" srcOrd="1" destOrd="0" parTransId="{6C8F7AC2-0FE7-4F0E-B934-0B19AD06E5F4}" sibTransId="{2251B3E2-82C1-41CD-AB21-E001636AB690}"/>
    <dgm:cxn modelId="{7E7F904F-250C-4FB2-BA82-D9A40266E080}" type="presOf" srcId="{48E0303A-F2FC-4267-9ED7-AB8DCEE8BB86}" destId="{E1A7D011-BA77-4835-95FA-6E6A8D7ADC93}" srcOrd="0" destOrd="2" presId="urn:microsoft.com/office/officeart/2005/8/layout/hList1"/>
    <dgm:cxn modelId="{F55B0070-0A2D-41D9-B817-8EF2B3725B0B}" srcId="{14286F34-BDC2-4A5E-B423-B0ACEF004E00}" destId="{4DBB0057-EDED-4A46-A738-987361BE4953}" srcOrd="1" destOrd="0" parTransId="{AEC7DF5B-BFFA-4E48-A8D3-09553DF9AA73}" sibTransId="{47BE6D08-AB21-4BBB-ADE4-4167A651855C}"/>
    <dgm:cxn modelId="{C8155170-CD5E-4574-8DF5-1FB96ABB2C6B}" srcId="{14286F34-BDC2-4A5E-B423-B0ACEF004E00}" destId="{E29593F3-D6D9-4D7C-BFA0-F6BA5D75F2C7}" srcOrd="2" destOrd="0" parTransId="{3C5DB8FB-1F5B-41D6-9941-17BCDF275B59}" sibTransId="{0F477BE8-BF11-4516-95AD-24855EA5F71D}"/>
    <dgm:cxn modelId="{79930955-D24D-43C7-A932-AF2AB5AAB34B}" type="presOf" srcId="{E29593F3-D6D9-4D7C-BFA0-F6BA5D75F2C7}" destId="{BF0904E4-18AE-47CF-8197-9CA4B2CED1C5}" srcOrd="0" destOrd="2" presId="urn:microsoft.com/office/officeart/2005/8/layout/hList1"/>
    <dgm:cxn modelId="{F12FF576-F934-48BB-B0E5-FA336F54E4F6}" type="presOf" srcId="{49157522-A9B1-48BE-A187-AE690B4D6CDE}" destId="{2A7FC15D-EE9F-4E7C-B9E3-6049B3DB45E3}" srcOrd="0" destOrd="0" presId="urn:microsoft.com/office/officeart/2005/8/layout/hList1"/>
    <dgm:cxn modelId="{AF811577-A5CC-460D-8587-4D1A8E2AEF58}" type="presOf" srcId="{EFA4C41B-4CB9-47F1-AE03-AD9F60EB6634}" destId="{E1A7D011-BA77-4835-95FA-6E6A8D7ADC93}" srcOrd="0" destOrd="0" presId="urn:microsoft.com/office/officeart/2005/8/layout/hList1"/>
    <dgm:cxn modelId="{D6A9DC92-FB23-4BAE-A966-6989B661E44B}" type="presOf" srcId="{D8D9BC34-C501-43EE-9D75-44286FC0B312}" destId="{BF0904E4-18AE-47CF-8197-9CA4B2CED1C5}" srcOrd="0" destOrd="0" presId="urn:microsoft.com/office/officeart/2005/8/layout/hList1"/>
    <dgm:cxn modelId="{EF4268C4-4F3C-463C-AD75-7A1EBBF2F484}" type="presOf" srcId="{14286F34-BDC2-4A5E-B423-B0ACEF004E00}" destId="{8B7AC6ED-FC0E-4F5A-A7DF-841D24970524}" srcOrd="0" destOrd="0" presId="urn:microsoft.com/office/officeart/2005/8/layout/hList1"/>
    <dgm:cxn modelId="{10F9A0D3-37A5-4A09-9968-549315D7B7AF}" type="presOf" srcId="{EBBFE95A-CF4C-4733-8A7C-34AAB67C02B5}" destId="{E1A7D011-BA77-4835-95FA-6E6A8D7ADC93}" srcOrd="0" destOrd="1" presId="urn:microsoft.com/office/officeart/2005/8/layout/hList1"/>
    <dgm:cxn modelId="{1A7F86DD-D889-44F9-9ABC-D70C9FDE0978}" srcId="{157DE33B-1035-4125-A0B5-208CDCACCA55}" destId="{48E0303A-F2FC-4267-9ED7-AB8DCEE8BB86}" srcOrd="2" destOrd="0" parTransId="{7E6D571E-F884-4FF7-A8DE-DC6E6B49D1AC}" sibTransId="{F7E56A6E-DC91-4D69-8CF3-CF366F7D66CD}"/>
    <dgm:cxn modelId="{1CD3DBDD-B544-4713-BEEB-371F0AF69E9A}" srcId="{49157522-A9B1-48BE-A187-AE690B4D6CDE}" destId="{157DE33B-1035-4125-A0B5-208CDCACCA55}" srcOrd="0" destOrd="0" parTransId="{7E3DC11C-3986-445A-B25B-1609A5085D4C}" sibTransId="{AA11424F-F934-4E07-89B3-4CFF5B643A50}"/>
    <dgm:cxn modelId="{30068FE2-DF91-4146-8638-FDC44D148861}" srcId="{49157522-A9B1-48BE-A187-AE690B4D6CDE}" destId="{14286F34-BDC2-4A5E-B423-B0ACEF004E00}" srcOrd="1" destOrd="0" parTransId="{19117E7B-04EB-4B4B-8F4D-2559E3D913CE}" sibTransId="{CAE05717-0227-4435-8F57-B1227F052D2C}"/>
    <dgm:cxn modelId="{670374ED-43DC-46FD-9CA2-225E8B86A5CF}" srcId="{157DE33B-1035-4125-A0B5-208CDCACCA55}" destId="{EFA4C41B-4CB9-47F1-AE03-AD9F60EB6634}" srcOrd="0" destOrd="0" parTransId="{516E382A-3C99-4C13-8A78-83F613CD4DF1}" sibTransId="{1DEF86E6-BDC0-49FB-B165-BDC21139C5AB}"/>
    <dgm:cxn modelId="{DA61B69E-58E8-48D9-80F4-253F118740FD}" type="presParOf" srcId="{2A7FC15D-EE9F-4E7C-B9E3-6049B3DB45E3}" destId="{35F882D6-2301-4DB6-9746-DB66CC96105B}" srcOrd="0" destOrd="0" presId="urn:microsoft.com/office/officeart/2005/8/layout/hList1"/>
    <dgm:cxn modelId="{575F2113-C257-4B8D-8EFB-F2278D4EB18B}" type="presParOf" srcId="{35F882D6-2301-4DB6-9746-DB66CC96105B}" destId="{FFDFD8A2-2C00-43C7-B353-B58832074C06}" srcOrd="0" destOrd="0" presId="urn:microsoft.com/office/officeart/2005/8/layout/hList1"/>
    <dgm:cxn modelId="{C4EE8076-6184-43BD-8B8F-A21116DAB5DE}" type="presParOf" srcId="{35F882D6-2301-4DB6-9746-DB66CC96105B}" destId="{E1A7D011-BA77-4835-95FA-6E6A8D7ADC93}" srcOrd="1" destOrd="0" presId="urn:microsoft.com/office/officeart/2005/8/layout/hList1"/>
    <dgm:cxn modelId="{34B58284-F943-4266-8090-9F3919FFC14F}" type="presParOf" srcId="{2A7FC15D-EE9F-4E7C-B9E3-6049B3DB45E3}" destId="{6538641E-F6E2-41EC-AB84-323FEBBC64BC}" srcOrd="1" destOrd="0" presId="urn:microsoft.com/office/officeart/2005/8/layout/hList1"/>
    <dgm:cxn modelId="{D9A37389-FEDB-4027-9920-C63E7D29B79D}" type="presParOf" srcId="{2A7FC15D-EE9F-4E7C-B9E3-6049B3DB45E3}" destId="{B977B5D1-7D93-4648-AB2C-78212147498C}" srcOrd="2" destOrd="0" presId="urn:microsoft.com/office/officeart/2005/8/layout/hList1"/>
    <dgm:cxn modelId="{1AC25EB7-233F-461C-8E16-3AA1DF06FA2D}" type="presParOf" srcId="{B977B5D1-7D93-4648-AB2C-78212147498C}" destId="{8B7AC6ED-FC0E-4F5A-A7DF-841D24970524}" srcOrd="0" destOrd="0" presId="urn:microsoft.com/office/officeart/2005/8/layout/hList1"/>
    <dgm:cxn modelId="{0D6E59F5-6F29-4C3E-BB8E-6F5E427F63BF}" type="presParOf" srcId="{B977B5D1-7D93-4648-AB2C-78212147498C}" destId="{BF0904E4-18AE-47CF-8197-9CA4B2CED1C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FD8A2-2C00-43C7-B353-B58832074C06}">
      <dsp:nvSpPr>
        <dsp:cNvPr id="0" name=""/>
        <dsp:cNvSpPr/>
      </dsp:nvSpPr>
      <dsp:spPr>
        <a:xfrm>
          <a:off x="37" y="156728"/>
          <a:ext cx="3559785" cy="1142765"/>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kern="1200"/>
            <a:t>Risk Transfer in Contract</a:t>
          </a:r>
        </a:p>
      </dsp:txBody>
      <dsp:txXfrm>
        <a:off x="37" y="156728"/>
        <a:ext cx="3559785" cy="1142765"/>
      </dsp:txXfrm>
    </dsp:sp>
    <dsp:sp modelId="{E1A7D011-BA77-4835-95FA-6E6A8D7ADC93}">
      <dsp:nvSpPr>
        <dsp:cNvPr id="0" name=""/>
        <dsp:cNvSpPr/>
      </dsp:nvSpPr>
      <dsp:spPr>
        <a:xfrm>
          <a:off x="37" y="1299493"/>
          <a:ext cx="3559785" cy="4121617"/>
        </a:xfrm>
        <a:prstGeom prst="rect">
          <a:avLst/>
        </a:prstGeom>
        <a:solidFill>
          <a:schemeClr val="accent3">
            <a:alpha val="90000"/>
            <a:tint val="40000"/>
            <a:hueOff val="0"/>
            <a:satOff val="0"/>
            <a:lumOff val="0"/>
            <a:alphaOff val="0"/>
          </a:schemeClr>
        </a:solidFill>
        <a:ln w="2642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a:t>Indemnity</a:t>
          </a:r>
        </a:p>
        <a:p>
          <a:pPr marL="285750" lvl="1" indent="-285750" algn="l" defTabSz="1466850">
            <a:lnSpc>
              <a:spcPct val="90000"/>
            </a:lnSpc>
            <a:spcBef>
              <a:spcPct val="0"/>
            </a:spcBef>
            <a:spcAft>
              <a:spcPct val="15000"/>
            </a:spcAft>
            <a:buChar char="•"/>
          </a:pPr>
          <a:r>
            <a:rPr lang="en-US" sz="3300" kern="1200"/>
            <a:t>Limitation of Liability</a:t>
          </a:r>
        </a:p>
        <a:p>
          <a:pPr marL="285750" lvl="1" indent="-285750" algn="l" defTabSz="1466850">
            <a:lnSpc>
              <a:spcPct val="90000"/>
            </a:lnSpc>
            <a:spcBef>
              <a:spcPct val="0"/>
            </a:spcBef>
            <a:spcAft>
              <a:spcPct val="15000"/>
            </a:spcAft>
            <a:buChar char="•"/>
          </a:pPr>
          <a:r>
            <a:rPr lang="en-US" sz="3300" kern="1200"/>
            <a:t>Other Clauses</a:t>
          </a:r>
        </a:p>
      </dsp:txBody>
      <dsp:txXfrm>
        <a:off x="37" y="1299493"/>
        <a:ext cx="3559785" cy="4121617"/>
      </dsp:txXfrm>
    </dsp:sp>
    <dsp:sp modelId="{8B7AC6ED-FC0E-4F5A-A7DF-841D24970524}">
      <dsp:nvSpPr>
        <dsp:cNvPr id="0" name=""/>
        <dsp:cNvSpPr/>
      </dsp:nvSpPr>
      <dsp:spPr>
        <a:xfrm>
          <a:off x="4058193" y="156728"/>
          <a:ext cx="3559785" cy="1142765"/>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kern="1200"/>
            <a:t>Legal Developments</a:t>
          </a:r>
        </a:p>
      </dsp:txBody>
      <dsp:txXfrm>
        <a:off x="4058193" y="156728"/>
        <a:ext cx="3559785" cy="1142765"/>
      </dsp:txXfrm>
    </dsp:sp>
    <dsp:sp modelId="{BF0904E4-18AE-47CF-8197-9CA4B2CED1C5}">
      <dsp:nvSpPr>
        <dsp:cNvPr id="0" name=""/>
        <dsp:cNvSpPr/>
      </dsp:nvSpPr>
      <dsp:spPr>
        <a:xfrm>
          <a:off x="4058193" y="1299493"/>
          <a:ext cx="3559785" cy="4121617"/>
        </a:xfrm>
        <a:prstGeom prst="rect">
          <a:avLst/>
        </a:prstGeom>
        <a:solidFill>
          <a:schemeClr val="accent3">
            <a:alpha val="90000"/>
            <a:tint val="40000"/>
            <a:hueOff val="0"/>
            <a:satOff val="0"/>
            <a:lumOff val="0"/>
            <a:alphaOff val="0"/>
          </a:schemeClr>
        </a:solidFill>
        <a:ln w="2642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a:t>CERCLA  Arranger Liability Standard</a:t>
          </a:r>
        </a:p>
        <a:p>
          <a:pPr marL="285750" lvl="1" indent="-285750" algn="l" defTabSz="1466850">
            <a:lnSpc>
              <a:spcPct val="90000"/>
            </a:lnSpc>
            <a:spcBef>
              <a:spcPct val="0"/>
            </a:spcBef>
            <a:spcAft>
              <a:spcPct val="15000"/>
            </a:spcAft>
            <a:buChar char="•"/>
          </a:pPr>
          <a:r>
            <a:rPr lang="en-US" sz="3300" kern="1200"/>
            <a:t>CERCLA Divisibility</a:t>
          </a:r>
        </a:p>
        <a:p>
          <a:pPr marL="285750" lvl="1" indent="-285750" algn="l" defTabSz="1466850">
            <a:lnSpc>
              <a:spcPct val="90000"/>
            </a:lnSpc>
            <a:spcBef>
              <a:spcPct val="0"/>
            </a:spcBef>
            <a:spcAft>
              <a:spcPct val="15000"/>
            </a:spcAft>
            <a:buChar char="•"/>
          </a:pPr>
          <a:r>
            <a:rPr lang="en-US" sz="3300" kern="1200"/>
            <a:t>Status of Economic Loss</a:t>
          </a:r>
        </a:p>
      </dsp:txBody>
      <dsp:txXfrm>
        <a:off x="4058193" y="1299493"/>
        <a:ext cx="3559785" cy="412161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r>
              <a:rPr lang="en-US"/>
              <a:t>12/4/2018</a:t>
            </a: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8DF30DA1-1BF5-4BA3-97E9-663096DF2F23}" type="slidenum">
              <a:rPr lang="en-US" smtClean="0"/>
              <a:t>‹#›</a:t>
            </a:fld>
            <a:endParaRPr lang="en-US"/>
          </a:p>
        </p:txBody>
      </p:sp>
    </p:spTree>
    <p:extLst>
      <p:ext uri="{BB962C8B-B14F-4D97-AF65-F5344CB8AC3E}">
        <p14:creationId xmlns:p14="http://schemas.microsoft.com/office/powerpoint/2010/main" val="38525782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r>
              <a:rPr lang="en-US"/>
              <a:t>12/4/2018</a:t>
            </a:r>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3DA35287-F8AE-421E-B682-6BA8CB211A61}" type="slidenum">
              <a:rPr lang="en-US" smtClean="0"/>
              <a:t>‹#›</a:t>
            </a:fld>
            <a:endParaRPr lang="en-US"/>
          </a:p>
        </p:txBody>
      </p:sp>
    </p:spTree>
    <p:extLst>
      <p:ext uri="{BB962C8B-B14F-4D97-AF65-F5344CB8AC3E}">
        <p14:creationId xmlns:p14="http://schemas.microsoft.com/office/powerpoint/2010/main" val="14446240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4F55DA-CF73-4B3C-8C01-47F0EA584C4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329E08-B9E4-4F5F-866B-1E3B52F98C03}"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329E08-B9E4-4F5F-866B-1E3B52F98C03}"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329E08-B9E4-4F5F-866B-1E3B52F98C03}"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329E08-B9E4-4F5F-866B-1E3B52F98C03}"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329E08-B9E4-4F5F-866B-1E3B52F98C03}"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329E08-B9E4-4F5F-866B-1E3B52F98C03}"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A35287-F8AE-421E-B682-6BA8CB211A61}" type="slidenum">
              <a:rPr lang="en-US" smtClean="0"/>
              <a:t>22</a:t>
            </a:fld>
            <a:endParaRPr lang="en-US"/>
          </a:p>
        </p:txBody>
      </p:sp>
    </p:spTree>
    <p:extLst>
      <p:ext uri="{BB962C8B-B14F-4D97-AF65-F5344CB8AC3E}">
        <p14:creationId xmlns:p14="http://schemas.microsoft.com/office/powerpoint/2010/main" val="144640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1371601"/>
            <a:ext cx="10462075"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162" y="3505200"/>
            <a:ext cx="8532178"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6D8EB5-BBAC-47EF-A605-A33196B0AF64}" type="datetime1">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6266E-BE17-4896-90DE-B742DFF12870}" type="slidenum">
              <a:rPr lang="en-US" smtClean="0"/>
              <a:t>‹#›</a:t>
            </a:fld>
            <a:endParaRPr lang="en-US"/>
          </a:p>
        </p:txBody>
      </p:sp>
      <p:cxnSp>
        <p:nvCxnSpPr>
          <p:cNvPr id="8" name="Straight Connector 7"/>
          <p:cNvCxnSpPr/>
          <p:nvPr/>
        </p:nvCxnSpPr>
        <p:spPr>
          <a:xfrm>
            <a:off x="914162" y="3398520"/>
            <a:ext cx="104620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C7486-C257-4D9B-AE88-D8DE8D69AE6F}" type="datetime1">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600"/>
            <a:ext cx="2742486"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441" y="609600"/>
            <a:ext cx="802431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25EEA5-FC5A-469D-B2A4-3C8A79CD5DE8}" type="datetime1">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9F013C-68BC-4468-80A2-65566E938882}" type="datetime1">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2833" y="2362201"/>
            <a:ext cx="10360501"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2833" y="4626865"/>
            <a:ext cx="10360501"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5D705F-AA9A-4AAA-ABAC-9D3003B3A055}" type="datetime1">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6266E-BE17-4896-90DE-B742DFF12870}" type="slidenum">
              <a:rPr lang="en-US" smtClean="0"/>
              <a:t>‹#›</a:t>
            </a:fld>
            <a:endParaRPr lang="en-US"/>
          </a:p>
        </p:txBody>
      </p:sp>
      <p:cxnSp>
        <p:nvCxnSpPr>
          <p:cNvPr id="7" name="Straight Connector 6"/>
          <p:cNvCxnSpPr/>
          <p:nvPr/>
        </p:nvCxnSpPr>
        <p:spPr>
          <a:xfrm>
            <a:off x="975106" y="4599432"/>
            <a:ext cx="104620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73352"/>
            <a:ext cx="5383398"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673352"/>
            <a:ext cx="5383398"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E2370-C384-46A7-985E-457967D776DF}" type="datetime1">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441" y="1676400"/>
            <a:ext cx="5241195"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438400"/>
            <a:ext cx="52411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8189" y="1676400"/>
            <a:ext cx="5241195"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8189" y="2438400"/>
            <a:ext cx="52411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3B2E96-C14F-462E-9ABD-299E858BC953}" type="datetime1">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86266E-BE17-4896-90DE-B742DFF12870}" type="slidenum">
              <a:rPr lang="en-US" smtClean="0"/>
              <a:t>‹#›</a:t>
            </a:fld>
            <a:endParaRPr lang="en-US"/>
          </a:p>
        </p:txBody>
      </p:sp>
      <p:cxnSp>
        <p:nvCxnSpPr>
          <p:cNvPr id="11" name="Straight Connector 10"/>
          <p:cNvCxnSpPr/>
          <p:nvPr/>
        </p:nvCxnSpPr>
        <p:spPr>
          <a:xfrm rot="5400000">
            <a:off x="3740362" y="4045691"/>
            <a:ext cx="4709160" cy="10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B25E3B-30B1-458C-8714-C060026B069C}" type="datetime1">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BACF9-FF08-41DB-8E75-11F01EF71DBA}" type="datetime1">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792080"/>
            <a:ext cx="2852185"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1368" y="792080"/>
            <a:ext cx="7618016"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443" y="2130553"/>
            <a:ext cx="2852185"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6556B3-E75A-4F0E-A8CD-7CC61D05AE5A}" type="datetime1">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6266E-BE17-4896-90DE-B742DFF12870}" type="slidenum">
              <a:rPr lang="en-US" smtClean="0"/>
              <a:t>‹#›</a:t>
            </a:fld>
            <a:endParaRPr lang="en-US"/>
          </a:p>
        </p:txBody>
      </p:sp>
      <p:cxnSp>
        <p:nvCxnSpPr>
          <p:cNvPr id="9" name="Straight Connector 8"/>
          <p:cNvCxnSpPr/>
          <p:nvPr/>
        </p:nvCxnSpPr>
        <p:spPr>
          <a:xfrm rot="5400000">
            <a:off x="911188"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792480"/>
            <a:ext cx="2856163"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0487" y="838201"/>
            <a:ext cx="787047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441" y="2133600"/>
            <a:ext cx="2852185"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9DE2AC-028B-4C2A-A00A-956858E6A6CC}" type="datetime1">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88825"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441" y="533400"/>
            <a:ext cx="10969943"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441" y="1600200"/>
            <a:ext cx="10969943"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88825"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441" y="18288"/>
            <a:ext cx="3859795" cy="329184"/>
          </a:xfrm>
          <a:prstGeom prst="rect">
            <a:avLst/>
          </a:prstGeom>
        </p:spPr>
        <p:txBody>
          <a:bodyPr vert="horz" lIns="91440" tIns="45720" rIns="91440" bIns="45720" rtlCol="0" anchor="ctr"/>
          <a:lstStyle>
            <a:lvl1pPr algn="l">
              <a:defRPr sz="1200">
                <a:solidFill>
                  <a:srgbClr val="FFFFFF"/>
                </a:solidFill>
              </a:defRPr>
            </a:lvl1pPr>
          </a:lstStyle>
          <a:p>
            <a:fld id="{F549B4BC-9697-4843-B6AD-B5D4F7F88AB9}" type="datetime1">
              <a:rPr lang="en-US" smtClean="0"/>
              <a:t>1/19/2021</a:t>
            </a:fld>
            <a:endParaRPr lang="en-US"/>
          </a:p>
        </p:txBody>
      </p:sp>
      <p:sp>
        <p:nvSpPr>
          <p:cNvPr id="5" name="Footer Placeholder 4"/>
          <p:cNvSpPr>
            <a:spLocks noGrp="1"/>
          </p:cNvSpPr>
          <p:nvPr>
            <p:ph type="ftr" sz="quarter" idx="3"/>
          </p:nvPr>
        </p:nvSpPr>
        <p:spPr>
          <a:xfrm>
            <a:off x="4570810" y="18288"/>
            <a:ext cx="5484971"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57354" y="18288"/>
            <a:ext cx="1422030" cy="329184"/>
          </a:xfrm>
          <a:prstGeom prst="rect">
            <a:avLst/>
          </a:prstGeom>
        </p:spPr>
        <p:txBody>
          <a:bodyPr vert="horz" lIns="91440" tIns="45720" rIns="91440" bIns="45720" rtlCol="0" anchor="ctr"/>
          <a:lstStyle>
            <a:lvl1pPr algn="l">
              <a:defRPr sz="1400" b="1">
                <a:solidFill>
                  <a:srgbClr val="FFFFFF"/>
                </a:solidFill>
              </a:defRPr>
            </a:lvl1pPr>
          </a:lstStyle>
          <a:p>
            <a:fld id="{1686266E-BE17-4896-90DE-B742DFF128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Layout" Target="../diagrams/layout1.xml"/><Relationship Id="rId7" Type="http://schemas.openxmlformats.org/officeDocument/2006/relationships/image" Target="../media/image5.emf"/><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0.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hyperlink" Target="https://creativecommons.org/licenses/by-nc-nd/3.0/" TargetMode="External"/><Relationship Id="rId4" Type="http://schemas.openxmlformats.org/officeDocument/2006/relationships/hyperlink" Target="https://knowledgeworkx.com/articles/global-intelligence/321/contract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emf"/><Relationship Id="rId4" Type="http://schemas.openxmlformats.org/officeDocument/2006/relationships/hyperlink" Target="https://en.wikipedia.org/wiki/Contrac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apps.leg.wa.gov/rcw/default.aspx?cite=51"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4.emf"/><Relationship Id="rId5" Type="http://schemas.openxmlformats.org/officeDocument/2006/relationships/hyperlink" Target="https://en.wikipedia.org/wiki/Contract"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le 1"/>
          <p:cNvSpPr>
            <a:spLocks noGrp="1"/>
          </p:cNvSpPr>
          <p:nvPr>
            <p:ph type="title"/>
          </p:nvPr>
        </p:nvSpPr>
        <p:spPr>
          <a:xfrm>
            <a:off x="5789612" y="4953000"/>
            <a:ext cx="4572000" cy="1143000"/>
          </a:xfrm>
        </p:spPr>
        <p:txBody>
          <a:bodyPr>
            <a:normAutofit fontScale="90000"/>
          </a:bodyPr>
          <a:lstStyle/>
          <a:p>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r>
              <a:rPr lang="en-US" sz="2400" dirty="0"/>
              <a:t>Northwest Mining Association </a:t>
            </a:r>
            <a:br>
              <a:rPr lang="en-US" sz="2400" dirty="0"/>
            </a:br>
            <a:r>
              <a:rPr lang="en-US" sz="2400" dirty="0"/>
              <a:t>Annual Convention December 2010 </a:t>
            </a:r>
            <a:br>
              <a:rPr lang="en-US" sz="2400" dirty="0"/>
            </a:br>
            <a:r>
              <a:rPr lang="en-US" sz="1800" dirty="0"/>
              <a:t>DAVID K. ECKBERG</a:t>
            </a:r>
            <a:endParaRPr lang="en-US" sz="3400" dirty="0"/>
          </a:p>
        </p:txBody>
      </p:sp>
      <p:sp>
        <p:nvSpPr>
          <p:cNvPr id="5" name="TextBox 4"/>
          <p:cNvSpPr txBox="1"/>
          <p:nvPr/>
        </p:nvSpPr>
        <p:spPr>
          <a:xfrm>
            <a:off x="2055812" y="1219200"/>
            <a:ext cx="8610600" cy="2308324"/>
          </a:xfrm>
          <a:prstGeom prst="rect">
            <a:avLst/>
          </a:prstGeom>
          <a:noFill/>
        </p:spPr>
        <p:txBody>
          <a:bodyPr wrap="square" rtlCol="0">
            <a:spAutoFit/>
          </a:bodyPr>
          <a:lstStyle/>
          <a:p>
            <a:pPr algn="ctr"/>
            <a:r>
              <a:rPr lang="en-US" sz="3600" dirty="0">
                <a:solidFill>
                  <a:schemeClr val="accent6">
                    <a:lumMod val="50000"/>
                  </a:schemeClr>
                </a:solidFill>
                <a:latin typeface="+mj-lt"/>
              </a:rPr>
              <a:t>CONTRACTUAL RISK MANAGEMENT PRACTICES AND LEGAL DEVELOPMENTS </a:t>
            </a:r>
            <a:br>
              <a:rPr lang="en-US" sz="3600" dirty="0">
                <a:solidFill>
                  <a:schemeClr val="accent6">
                    <a:lumMod val="50000"/>
                  </a:schemeClr>
                </a:solidFill>
                <a:latin typeface="+mj-lt"/>
              </a:rPr>
            </a:br>
            <a:r>
              <a:rPr lang="en-US" sz="3600" dirty="0">
                <a:solidFill>
                  <a:schemeClr val="accent6">
                    <a:lumMod val="50000"/>
                  </a:schemeClr>
                </a:solidFill>
                <a:latin typeface="+mj-lt"/>
              </a:rPr>
              <a:t>IN THE MINING INDUSTRY</a:t>
            </a:r>
          </a:p>
        </p:txBody>
      </p:sp>
      <p:pic>
        <p:nvPicPr>
          <p:cNvPr id="1027" name="Picture 3" descr="C:\Documents and Settings\stephanie.correia\Local Settings\Temporary Internet Files\Content.IE5\KK40B36X\MC900434351[1].wmf"/>
          <p:cNvPicPr>
            <a:picLocks noChangeAspect="1" noChangeArrowheads="1"/>
          </p:cNvPicPr>
          <p:nvPr/>
        </p:nvPicPr>
        <p:blipFill>
          <a:blip r:embed="rId3" cstate="print"/>
          <a:srcRect/>
          <a:stretch>
            <a:fillRect/>
          </a:stretch>
        </p:blipFill>
        <p:spPr bwMode="auto">
          <a:xfrm>
            <a:off x="3503612" y="3924300"/>
            <a:ext cx="5486400" cy="2057400"/>
          </a:xfrm>
          <a:prstGeom prst="rect">
            <a:avLst/>
          </a:prstGeom>
          <a:noFill/>
        </p:spPr>
      </p:pic>
      <p:pic>
        <p:nvPicPr>
          <p:cNvPr id="6" name="Picture 2" descr="C:\Users\dgreenberg\AppData\Local\Microsoft\Windows\Temporary Internet Files\Content.Outlook\0RPHXFTC\BPM Logo RGB (Color).jpg">
            <a:extLst>
              <a:ext uri="{FF2B5EF4-FFF2-40B4-BE49-F238E27FC236}">
                <a16:creationId xmlns:a16="http://schemas.microsoft.com/office/drawing/2014/main" id="{EDE2A08F-5809-4292-A7B6-12DFF9CA21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7201" y="5410200"/>
            <a:ext cx="1838422" cy="919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6F8E235-6CA1-44F5-AFD4-02F9391CB3F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Contractual Risk Transfer</a:t>
            </a:r>
          </a:p>
        </p:txBody>
      </p:sp>
      <p:sp>
        <p:nvSpPr>
          <p:cNvPr id="3" name="Content Placeholder 2"/>
          <p:cNvSpPr>
            <a:spLocks noGrp="1"/>
          </p:cNvSpPr>
          <p:nvPr>
            <p:ph idx="1"/>
          </p:nvPr>
        </p:nvSpPr>
        <p:spPr/>
        <p:txBody>
          <a:bodyPr/>
          <a:lstStyle/>
          <a:p>
            <a:r>
              <a:rPr lang="en-US" dirty="0"/>
              <a:t>Indemnity</a:t>
            </a:r>
          </a:p>
          <a:p>
            <a:pPr>
              <a:buNone/>
            </a:pPr>
            <a:endParaRPr lang="en-US" dirty="0"/>
          </a:p>
          <a:p>
            <a:pPr lvl="1"/>
            <a:r>
              <a:rPr lang="en-US" sz="2400" dirty="0"/>
              <a:t>Wyoming  (Wyo. Stat. Ann.  Section 30-1-133)</a:t>
            </a:r>
          </a:p>
          <a:p>
            <a:pPr lvl="1"/>
            <a:endParaRPr lang="en-US" dirty="0"/>
          </a:p>
          <a:p>
            <a:pPr>
              <a:buFont typeface="Wingdings" pitchFamily="2" charset="2"/>
              <a:buChar char="§"/>
            </a:pPr>
            <a:r>
              <a:rPr lang="en-US" dirty="0"/>
              <a:t>Indemnification agreements contained in contracts used in the oil, gas, water, and mining industries are invalid.  </a:t>
            </a:r>
          </a:p>
          <a:p>
            <a:pPr>
              <a:buFont typeface="Wingdings" pitchFamily="2" charset="2"/>
              <a:buChar char="§"/>
            </a:pPr>
            <a:r>
              <a:rPr lang="en-US" dirty="0"/>
              <a:t>Does not bar indemnification contracts regarding “surface estates”.</a:t>
            </a:r>
          </a:p>
        </p:txBody>
      </p:sp>
      <p:pic>
        <p:nvPicPr>
          <p:cNvPr id="73730" name="Picture 2" descr="C:\Documents and Settings\stephanie.correia\Local Settings\Temporary Internet Files\Content.IE5\H0OX0VYC\MC900189318[1].jpg"/>
          <p:cNvPicPr>
            <a:picLocks noChangeAspect="1" noChangeArrowheads="1"/>
          </p:cNvPicPr>
          <p:nvPr/>
        </p:nvPicPr>
        <p:blipFill>
          <a:blip r:embed="rId2" cstate="print"/>
          <a:srcRect/>
          <a:stretch>
            <a:fillRect/>
          </a:stretch>
        </p:blipFill>
        <p:spPr bwMode="auto">
          <a:xfrm>
            <a:off x="8075612" y="990600"/>
            <a:ext cx="2084832" cy="1307592"/>
          </a:xfrm>
          <a:prstGeom prst="rect">
            <a:avLst/>
          </a:prstGeom>
          <a:noFill/>
        </p:spPr>
      </p:pic>
      <p:pic>
        <p:nvPicPr>
          <p:cNvPr id="5" name="Picture 4">
            <a:extLst>
              <a:ext uri="{FF2B5EF4-FFF2-40B4-BE49-F238E27FC236}">
                <a16:creationId xmlns:a16="http://schemas.microsoft.com/office/drawing/2014/main" id="{1DFDD31E-6A5F-44A3-906F-67408C85EA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Contractual Risk Transfer</a:t>
            </a:r>
          </a:p>
        </p:txBody>
      </p:sp>
      <p:sp>
        <p:nvSpPr>
          <p:cNvPr id="3" name="Content Placeholder 2"/>
          <p:cNvSpPr>
            <a:spLocks noGrp="1"/>
          </p:cNvSpPr>
          <p:nvPr>
            <p:ph idx="1"/>
          </p:nvPr>
        </p:nvSpPr>
        <p:spPr/>
        <p:txBody>
          <a:bodyPr/>
          <a:lstStyle/>
          <a:p>
            <a:r>
              <a:rPr lang="en-US" dirty="0"/>
              <a:t>Indemnity</a:t>
            </a:r>
          </a:p>
          <a:p>
            <a:pPr>
              <a:buNone/>
            </a:pPr>
            <a:endParaRPr lang="en-US" dirty="0"/>
          </a:p>
          <a:p>
            <a:pPr lvl="1"/>
            <a:r>
              <a:rPr lang="en-US" sz="2400" dirty="0"/>
              <a:t>California  (CA Senate Bill 972)</a:t>
            </a:r>
          </a:p>
          <a:p>
            <a:pPr lvl="2"/>
            <a:endParaRPr lang="en-US" dirty="0"/>
          </a:p>
          <a:p>
            <a:pPr>
              <a:buFont typeface="Wingdings" pitchFamily="2" charset="2"/>
              <a:buChar char="§"/>
            </a:pPr>
            <a:r>
              <a:rPr lang="en-US" dirty="0"/>
              <a:t>The “Duty to Defend” dilemma in California</a:t>
            </a:r>
          </a:p>
          <a:p>
            <a:pPr>
              <a:buFont typeface="Wingdings" pitchFamily="2" charset="2"/>
              <a:buChar char="§"/>
            </a:pPr>
            <a:r>
              <a:rPr lang="en-US" dirty="0"/>
              <a:t>Implied in all contracts of indemnity, even absent “defend” language</a:t>
            </a:r>
          </a:p>
          <a:p>
            <a:pPr>
              <a:buFont typeface="Wingdings" pitchFamily="2" charset="2"/>
              <a:buChar char="§"/>
            </a:pPr>
            <a:r>
              <a:rPr lang="en-US" dirty="0"/>
              <a:t>Enforced in recent cases: </a:t>
            </a:r>
            <a:r>
              <a:rPr lang="en-US" i="1" dirty="0"/>
              <a:t>Crawford v. </a:t>
            </a:r>
            <a:r>
              <a:rPr lang="en-US" i="1" dirty="0" err="1"/>
              <a:t>Wehershield</a:t>
            </a:r>
            <a:r>
              <a:rPr lang="en-US" i="1" dirty="0"/>
              <a:t>, </a:t>
            </a:r>
            <a:r>
              <a:rPr lang="en-US" i="1" dirty="0" err="1"/>
              <a:t>UDC</a:t>
            </a:r>
            <a:r>
              <a:rPr lang="en-US" i="1" dirty="0"/>
              <a:t> v. CH2MHill</a:t>
            </a:r>
            <a:endParaRPr lang="en-US" dirty="0"/>
          </a:p>
          <a:p>
            <a:pPr>
              <a:buFont typeface="Wingdings" pitchFamily="2" charset="2"/>
              <a:buChar char="§"/>
            </a:pPr>
            <a:r>
              <a:rPr lang="en-US" dirty="0"/>
              <a:t>Legislative Response  (not much relief)</a:t>
            </a:r>
          </a:p>
        </p:txBody>
      </p:sp>
      <p:pic>
        <p:nvPicPr>
          <p:cNvPr id="74756" name="Picture 4" descr="C:\Documents and Settings\stephanie.correia\Local Settings\Temporary Internet Files\Content.IE5\5HIIP8N3\MC900189264[1].jpg"/>
          <p:cNvPicPr>
            <a:picLocks noChangeAspect="1" noChangeArrowheads="1"/>
          </p:cNvPicPr>
          <p:nvPr/>
        </p:nvPicPr>
        <p:blipFill>
          <a:blip r:embed="rId2" cstate="print"/>
          <a:srcRect/>
          <a:stretch>
            <a:fillRect/>
          </a:stretch>
        </p:blipFill>
        <p:spPr bwMode="auto">
          <a:xfrm>
            <a:off x="8228012" y="838200"/>
            <a:ext cx="2084832" cy="1307592"/>
          </a:xfrm>
          <a:prstGeom prst="rect">
            <a:avLst/>
          </a:prstGeom>
          <a:noFill/>
        </p:spPr>
      </p:pic>
      <p:pic>
        <p:nvPicPr>
          <p:cNvPr id="5" name="Picture 4">
            <a:extLst>
              <a:ext uri="{FF2B5EF4-FFF2-40B4-BE49-F238E27FC236}">
                <a16:creationId xmlns:a16="http://schemas.microsoft.com/office/drawing/2014/main" id="{03AD55A6-28EC-4F42-9E23-7E12A45B50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0969943" cy="990600"/>
          </a:xfrm>
        </p:spPr>
        <p:txBody>
          <a:bodyPr anchor="ctr">
            <a:normAutofit/>
          </a:bodyPr>
          <a:lstStyle/>
          <a:p>
            <a:r>
              <a:rPr lang="en-US" dirty="0"/>
              <a:t>Contractual Risk Transfer</a:t>
            </a:r>
          </a:p>
        </p:txBody>
      </p:sp>
      <p:sp>
        <p:nvSpPr>
          <p:cNvPr id="3" name="Content Placeholder 2"/>
          <p:cNvSpPr>
            <a:spLocks noGrp="1"/>
          </p:cNvSpPr>
          <p:nvPr>
            <p:ph sz="half" idx="1"/>
          </p:nvPr>
        </p:nvSpPr>
        <p:spPr>
          <a:xfrm>
            <a:off x="609441" y="1673352"/>
            <a:ext cx="5383398" cy="4718304"/>
          </a:xfrm>
        </p:spPr>
        <p:txBody>
          <a:bodyPr>
            <a:normAutofit/>
          </a:bodyPr>
          <a:lstStyle/>
          <a:p>
            <a:pPr lvl="0">
              <a:lnSpc>
                <a:spcPct val="90000"/>
              </a:lnSpc>
            </a:pPr>
            <a:r>
              <a:rPr lang="en-US" sz="2200" dirty="0"/>
              <a:t>Limitation of Liability Clauses</a:t>
            </a:r>
          </a:p>
          <a:p>
            <a:pPr lvl="0">
              <a:lnSpc>
                <a:spcPct val="90000"/>
              </a:lnSpc>
              <a:buNone/>
            </a:pPr>
            <a:endParaRPr lang="en-US" sz="2200" dirty="0"/>
          </a:p>
          <a:p>
            <a:pPr lvl="1">
              <a:lnSpc>
                <a:spcPct val="90000"/>
              </a:lnSpc>
            </a:pPr>
            <a:r>
              <a:rPr lang="en-US" sz="2200" i="1" dirty="0"/>
              <a:t>Purpose &amp; Intent</a:t>
            </a:r>
          </a:p>
          <a:p>
            <a:pPr lvl="2">
              <a:lnSpc>
                <a:spcPct val="90000"/>
              </a:lnSpc>
            </a:pPr>
            <a:r>
              <a:rPr lang="en-US" sz="2200" dirty="0"/>
              <a:t>Intent is to allocate risk only between parties to a contract;   does not apply to parties that are not party to the contract</a:t>
            </a:r>
          </a:p>
          <a:p>
            <a:pPr lvl="1">
              <a:lnSpc>
                <a:spcPct val="90000"/>
              </a:lnSpc>
              <a:buNone/>
            </a:pPr>
            <a:r>
              <a:rPr lang="en-US" sz="2200" dirty="0"/>
              <a:t>	</a:t>
            </a:r>
          </a:p>
          <a:p>
            <a:pPr lvl="1">
              <a:lnSpc>
                <a:spcPct val="90000"/>
              </a:lnSpc>
            </a:pPr>
            <a:r>
              <a:rPr lang="en-US" sz="2200" dirty="0"/>
              <a:t> </a:t>
            </a:r>
            <a:r>
              <a:rPr lang="en-US" sz="2200" i="1" dirty="0"/>
              <a:t>Scope</a:t>
            </a:r>
          </a:p>
          <a:p>
            <a:pPr lvl="2">
              <a:lnSpc>
                <a:spcPct val="90000"/>
              </a:lnSpc>
            </a:pPr>
            <a:r>
              <a:rPr lang="en-US" sz="2200" dirty="0"/>
              <a:t>Types of Liabilities/Damages</a:t>
            </a:r>
          </a:p>
          <a:p>
            <a:pPr lvl="2">
              <a:lnSpc>
                <a:spcPct val="90000"/>
              </a:lnSpc>
            </a:pPr>
            <a:r>
              <a:rPr lang="en-US" sz="2200" dirty="0"/>
              <a:t>Company </a:t>
            </a:r>
            <a:r>
              <a:rPr lang="en-US" sz="2200" i="1" dirty="0"/>
              <a:t>and</a:t>
            </a:r>
            <a:r>
              <a:rPr lang="en-US" sz="2200" dirty="0"/>
              <a:t> Individual Employees</a:t>
            </a:r>
          </a:p>
          <a:p>
            <a:pPr lvl="2">
              <a:lnSpc>
                <a:spcPct val="90000"/>
              </a:lnSpc>
            </a:pPr>
            <a:r>
              <a:rPr lang="en-US" sz="2200" dirty="0"/>
              <a:t>Amount</a:t>
            </a:r>
          </a:p>
          <a:p>
            <a:pPr lvl="2">
              <a:lnSpc>
                <a:spcPct val="90000"/>
              </a:lnSpc>
              <a:buNone/>
            </a:pPr>
            <a:endParaRPr lang="en-US" sz="2200" dirty="0"/>
          </a:p>
          <a:p>
            <a:pPr>
              <a:lnSpc>
                <a:spcPct val="90000"/>
              </a:lnSpc>
              <a:buNone/>
            </a:pPr>
            <a:endParaRPr lang="en-US" sz="2200" dirty="0"/>
          </a:p>
        </p:txBody>
      </p:sp>
      <p:pic>
        <p:nvPicPr>
          <p:cNvPr id="77825" name="Picture 1" descr="C:\Documents and Settings\stephanie.correia\Local Settings\Temporary Internet Files\Content.IE5\OIUFIOJM\MC900300842[1].wmf"/>
          <p:cNvPicPr>
            <a:picLocks noChangeAspect="1" noChangeArrowheads="1"/>
          </p:cNvPicPr>
          <p:nvPr/>
        </p:nvPicPr>
        <p:blipFill>
          <a:blip r:embed="rId2" cstate="print"/>
          <a:stretch>
            <a:fillRect/>
          </a:stretch>
        </p:blipFill>
        <p:spPr bwMode="auto">
          <a:xfrm>
            <a:off x="6195986" y="2275816"/>
            <a:ext cx="5383398" cy="3513375"/>
          </a:xfrm>
          <a:prstGeom prst="rect">
            <a:avLst/>
          </a:prstGeom>
          <a:noFill/>
        </p:spPr>
      </p:pic>
      <p:pic>
        <p:nvPicPr>
          <p:cNvPr id="5" name="Picture 4">
            <a:extLst>
              <a:ext uri="{FF2B5EF4-FFF2-40B4-BE49-F238E27FC236}">
                <a16:creationId xmlns:a16="http://schemas.microsoft.com/office/drawing/2014/main" id="{FB81FFC8-D7BA-4D51-B9E1-CB4380527F7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Contractual Risk Transfer</a:t>
            </a:r>
          </a:p>
        </p:txBody>
      </p:sp>
      <p:sp>
        <p:nvSpPr>
          <p:cNvPr id="3" name="Content Placeholder 2"/>
          <p:cNvSpPr>
            <a:spLocks noGrp="1"/>
          </p:cNvSpPr>
          <p:nvPr>
            <p:ph idx="1"/>
          </p:nvPr>
        </p:nvSpPr>
        <p:spPr/>
        <p:txBody>
          <a:bodyPr>
            <a:normAutofit fontScale="92500"/>
          </a:bodyPr>
          <a:lstStyle/>
          <a:p>
            <a:pPr lvl="0"/>
            <a:r>
              <a:rPr lang="en-US" dirty="0"/>
              <a:t>Limitation of Liability Clauses</a:t>
            </a:r>
          </a:p>
          <a:p>
            <a:pPr lvl="1"/>
            <a:r>
              <a:rPr lang="en-US" i="1" dirty="0"/>
              <a:t>Sample Clause</a:t>
            </a:r>
          </a:p>
          <a:p>
            <a:pPr>
              <a:buNone/>
            </a:pPr>
            <a:r>
              <a:rPr lang="en-US" dirty="0"/>
              <a:t>	</a:t>
            </a:r>
            <a:r>
              <a:rPr lang="en-US" sz="2200" dirty="0"/>
              <a:t>Buyer expressly agrees that to the fullest extent permitted by law, Seller’s maximum liability to Buyer for claims arising from Seller’s acts, errors, or omissions in the performance of the Work shall be the amount of Seller’s fee for services or $___________, whichever is greater.  In the event Buyer desires a higher limitation of liability, Seller may increase this limit for a higher fee commensurate with the increased risk to Seller, and this paragraph will be amended by separate written agreement.  As used in this paragraph, the term "liability" means liability of any kind, whether in contract (including breach of warranty), in tort (including negligence), in strict liability, or otherwise, for any and all injuries, claims, losses, expenses, or damages whatsoever arising out of or in any way related to Seller's services or the services of Seller's subcontractors, consultants, agents, officers, directors, and employees from any cause(s). Seller shall not be liable for any claims of loss of profits or any other indirect, incidental, or consequential damages of any nature whatsoever.</a:t>
            </a:r>
          </a:p>
          <a:p>
            <a:pPr>
              <a:buNone/>
            </a:pPr>
            <a:endParaRPr lang="en-US" dirty="0"/>
          </a:p>
        </p:txBody>
      </p:sp>
      <p:pic>
        <p:nvPicPr>
          <p:cNvPr id="4" name="Picture 3">
            <a:extLst>
              <a:ext uri="{FF2B5EF4-FFF2-40B4-BE49-F238E27FC236}">
                <a16:creationId xmlns:a16="http://schemas.microsoft.com/office/drawing/2014/main" id="{FC03B034-9121-4DF9-99E5-1C0AF3D59F0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0969943" cy="990600"/>
          </a:xfrm>
        </p:spPr>
        <p:txBody>
          <a:bodyPr anchor="ctr">
            <a:normAutofit/>
          </a:bodyPr>
          <a:lstStyle/>
          <a:p>
            <a:r>
              <a:rPr lang="en-US" dirty="0"/>
              <a:t>Contractual Risk Transfer</a:t>
            </a:r>
          </a:p>
        </p:txBody>
      </p:sp>
      <p:sp>
        <p:nvSpPr>
          <p:cNvPr id="3" name="Content Placeholder 2"/>
          <p:cNvSpPr>
            <a:spLocks noGrp="1"/>
          </p:cNvSpPr>
          <p:nvPr>
            <p:ph sz="half" idx="1"/>
          </p:nvPr>
        </p:nvSpPr>
        <p:spPr>
          <a:xfrm>
            <a:off x="609441" y="1673352"/>
            <a:ext cx="5383398" cy="4718304"/>
          </a:xfrm>
        </p:spPr>
        <p:txBody>
          <a:bodyPr>
            <a:normAutofit/>
          </a:bodyPr>
          <a:lstStyle/>
          <a:p>
            <a:pPr lvl="0"/>
            <a:r>
              <a:rPr lang="en-US" dirty="0"/>
              <a:t>Limitation of Liability Clauses</a:t>
            </a:r>
          </a:p>
          <a:p>
            <a:pPr lvl="0">
              <a:buNone/>
            </a:pPr>
            <a:endParaRPr lang="en-US" dirty="0"/>
          </a:p>
          <a:p>
            <a:pPr lvl="1"/>
            <a:r>
              <a:rPr lang="en-US" sz="2800" i="1"/>
              <a:t>Enforceability </a:t>
            </a:r>
          </a:p>
          <a:p>
            <a:pPr lvl="2"/>
            <a:r>
              <a:rPr lang="en-US" sz="2800"/>
              <a:t>Clear and unambiguous</a:t>
            </a:r>
          </a:p>
          <a:p>
            <a:pPr lvl="2"/>
            <a:r>
              <a:rPr lang="en-US" sz="2800"/>
              <a:t>Specify liability theories</a:t>
            </a:r>
          </a:p>
          <a:p>
            <a:pPr lvl="2"/>
            <a:r>
              <a:rPr lang="en-US" sz="2800"/>
              <a:t>Reasonable limitation</a:t>
            </a:r>
          </a:p>
          <a:p>
            <a:pPr lvl="2"/>
            <a:r>
              <a:rPr lang="en-US" sz="2800"/>
              <a:t>Opportunity to negotiate</a:t>
            </a:r>
          </a:p>
          <a:p>
            <a:pPr lvl="2"/>
            <a:r>
              <a:rPr lang="en-US" sz="2800"/>
              <a:t>State by State</a:t>
            </a:r>
          </a:p>
          <a:p>
            <a:pPr>
              <a:buNone/>
            </a:pPr>
            <a:endParaRPr lang="en-US" dirty="0"/>
          </a:p>
        </p:txBody>
      </p:sp>
      <p:pic>
        <p:nvPicPr>
          <p:cNvPr id="75779" name="Picture 3" descr="C:\Documents and Settings\stephanie.correia\Local Settings\Temporary Internet Files\Content.IE5\VLGK4TZI\MC900295850[1].wmf"/>
          <p:cNvPicPr>
            <a:picLocks noChangeAspect="1" noChangeArrowheads="1"/>
          </p:cNvPicPr>
          <p:nvPr/>
        </p:nvPicPr>
        <p:blipFill>
          <a:blip r:embed="rId2" cstate="print"/>
          <a:stretch>
            <a:fillRect/>
          </a:stretch>
        </p:blipFill>
        <p:spPr bwMode="auto">
          <a:xfrm>
            <a:off x="6195986" y="1828191"/>
            <a:ext cx="5383398" cy="4408626"/>
          </a:xfrm>
          <a:prstGeom prst="rect">
            <a:avLst/>
          </a:prstGeom>
          <a:noFill/>
        </p:spPr>
      </p:pic>
      <p:pic>
        <p:nvPicPr>
          <p:cNvPr id="5" name="Picture 4">
            <a:extLst>
              <a:ext uri="{FF2B5EF4-FFF2-40B4-BE49-F238E27FC236}">
                <a16:creationId xmlns:a16="http://schemas.microsoft.com/office/drawing/2014/main" id="{43823286-B2DA-4A93-AC7B-978FB6BBC28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0969943" cy="990600"/>
          </a:xfrm>
        </p:spPr>
        <p:txBody>
          <a:bodyPr anchor="ctr">
            <a:normAutofit/>
          </a:bodyPr>
          <a:lstStyle/>
          <a:p>
            <a:r>
              <a:rPr lang="en-US" dirty="0"/>
              <a:t>Contractual Risk Transfer</a:t>
            </a:r>
          </a:p>
        </p:txBody>
      </p:sp>
      <p:sp>
        <p:nvSpPr>
          <p:cNvPr id="3" name="Content Placeholder 2"/>
          <p:cNvSpPr>
            <a:spLocks noGrp="1"/>
          </p:cNvSpPr>
          <p:nvPr>
            <p:ph sz="half" idx="1"/>
          </p:nvPr>
        </p:nvSpPr>
        <p:spPr>
          <a:xfrm>
            <a:off x="609441" y="1673352"/>
            <a:ext cx="5383398" cy="4718304"/>
          </a:xfrm>
        </p:spPr>
        <p:txBody>
          <a:bodyPr>
            <a:normAutofit/>
          </a:bodyPr>
          <a:lstStyle/>
          <a:p>
            <a:pPr lvl="0"/>
            <a:r>
              <a:rPr lang="en-US" dirty="0"/>
              <a:t>Other Risk Shifting Clauses</a:t>
            </a:r>
          </a:p>
          <a:p>
            <a:pPr lvl="1"/>
            <a:endParaRPr lang="en-US" sz="2800" i="1"/>
          </a:p>
          <a:p>
            <a:pPr lvl="1"/>
            <a:r>
              <a:rPr lang="en-US" sz="2800"/>
              <a:t>Waiver of Consequential Damages</a:t>
            </a:r>
          </a:p>
          <a:p>
            <a:pPr lvl="1"/>
            <a:r>
              <a:rPr lang="en-US" sz="2800"/>
              <a:t>Limitation or Waiver of Delay Damages</a:t>
            </a:r>
          </a:p>
          <a:p>
            <a:pPr lvl="1"/>
            <a:r>
              <a:rPr lang="en-US" sz="2800"/>
              <a:t>Time Bar to Legal Actions</a:t>
            </a:r>
          </a:p>
          <a:p>
            <a:pPr>
              <a:buNone/>
            </a:pPr>
            <a:endParaRPr lang="en-US" dirty="0"/>
          </a:p>
        </p:txBody>
      </p:sp>
      <p:pic>
        <p:nvPicPr>
          <p:cNvPr id="80899" name="Picture 3" descr="C:\Documents and Settings\stephanie.correia\Local Settings\Temporary Internet Files\Content.IE5\VU3C80BD\MC900341836[1].jpg"/>
          <p:cNvPicPr>
            <a:picLocks noChangeAspect="1" noChangeArrowheads="1"/>
          </p:cNvPicPr>
          <p:nvPr/>
        </p:nvPicPr>
        <p:blipFill>
          <a:blip r:embed="rId2" cstate="print"/>
          <a:stretch>
            <a:fillRect/>
          </a:stretch>
        </p:blipFill>
        <p:spPr bwMode="auto">
          <a:xfrm>
            <a:off x="6195986" y="1865686"/>
            <a:ext cx="5383398" cy="4333635"/>
          </a:xfrm>
          <a:prstGeom prst="rect">
            <a:avLst/>
          </a:prstGeom>
          <a:noFill/>
        </p:spPr>
      </p:pic>
      <p:pic>
        <p:nvPicPr>
          <p:cNvPr id="5" name="Picture 4">
            <a:extLst>
              <a:ext uri="{FF2B5EF4-FFF2-40B4-BE49-F238E27FC236}">
                <a16:creationId xmlns:a16="http://schemas.microsoft.com/office/drawing/2014/main" id="{BD079C0D-C234-42F3-9DE2-1926745B20C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Developments</a:t>
            </a:r>
          </a:p>
        </p:txBody>
      </p:sp>
      <p:sp>
        <p:nvSpPr>
          <p:cNvPr id="3" name="Content Placeholder 2"/>
          <p:cNvSpPr>
            <a:spLocks noGrp="1"/>
          </p:cNvSpPr>
          <p:nvPr>
            <p:ph idx="1"/>
          </p:nvPr>
        </p:nvSpPr>
        <p:spPr/>
        <p:txBody>
          <a:bodyPr/>
          <a:lstStyle/>
          <a:p>
            <a:r>
              <a:rPr lang="en-US" i="1" dirty="0"/>
              <a:t>Burlington Northern and Santa Fe Railway Co. v. United States  </a:t>
            </a:r>
            <a:r>
              <a:rPr lang="en-US" dirty="0"/>
              <a:t>(Sup. Ct. 2009)</a:t>
            </a:r>
          </a:p>
          <a:p>
            <a:pPr>
              <a:buNone/>
            </a:pPr>
            <a:endParaRPr lang="en-US" dirty="0"/>
          </a:p>
          <a:p>
            <a:r>
              <a:rPr lang="en-US" i="1" dirty="0"/>
              <a:t>“</a:t>
            </a:r>
            <a:r>
              <a:rPr lang="en-US" dirty="0"/>
              <a:t>Arranger” Standard:  takes intentional steps to dispose of a hazardous substance</a:t>
            </a:r>
          </a:p>
          <a:p>
            <a:pPr>
              <a:buNone/>
            </a:pPr>
            <a:endParaRPr lang="en-US" dirty="0"/>
          </a:p>
          <a:p>
            <a:r>
              <a:rPr lang="en-US" dirty="0"/>
              <a:t>“Divisibility” Standard:  apportionment is proper when there is a reasonable basis for determining the contribution; joint and several liability is not the presumption.</a:t>
            </a:r>
          </a:p>
          <a:p>
            <a:endParaRPr lang="en-US" dirty="0"/>
          </a:p>
        </p:txBody>
      </p:sp>
      <p:pic>
        <p:nvPicPr>
          <p:cNvPr id="4" name="Picture 3">
            <a:extLst>
              <a:ext uri="{FF2B5EF4-FFF2-40B4-BE49-F238E27FC236}">
                <a16:creationId xmlns:a16="http://schemas.microsoft.com/office/drawing/2014/main" id="{4E3C3F9C-368C-40FF-8ECC-E97B931C51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0969943" cy="990600"/>
          </a:xfrm>
        </p:spPr>
        <p:txBody>
          <a:bodyPr anchor="ctr">
            <a:normAutofit/>
          </a:bodyPr>
          <a:lstStyle/>
          <a:p>
            <a:r>
              <a:rPr lang="en-US" dirty="0"/>
              <a:t>Legal Developments</a:t>
            </a:r>
          </a:p>
        </p:txBody>
      </p:sp>
      <p:sp>
        <p:nvSpPr>
          <p:cNvPr id="3" name="Content Placeholder 2"/>
          <p:cNvSpPr>
            <a:spLocks noGrp="1"/>
          </p:cNvSpPr>
          <p:nvPr>
            <p:ph sz="half" idx="1"/>
          </p:nvPr>
        </p:nvSpPr>
        <p:spPr>
          <a:xfrm>
            <a:off x="609441" y="1673352"/>
            <a:ext cx="5383398" cy="4718304"/>
          </a:xfrm>
        </p:spPr>
        <p:txBody>
          <a:bodyPr>
            <a:normAutofit/>
          </a:bodyPr>
          <a:lstStyle/>
          <a:p>
            <a:pPr>
              <a:lnSpc>
                <a:spcPct val="90000"/>
              </a:lnSpc>
            </a:pPr>
            <a:r>
              <a:rPr lang="en-US" sz="1800"/>
              <a:t>Application of the “Arranger” standard</a:t>
            </a:r>
          </a:p>
          <a:p>
            <a:pPr>
              <a:lnSpc>
                <a:spcPct val="90000"/>
              </a:lnSpc>
              <a:buNone/>
            </a:pPr>
            <a:endParaRPr lang="en-US" sz="1800"/>
          </a:p>
          <a:p>
            <a:pPr lvl="1">
              <a:lnSpc>
                <a:spcPct val="90000"/>
              </a:lnSpc>
            </a:pPr>
            <a:r>
              <a:rPr lang="en-US" sz="1800" i="1"/>
              <a:t>Eastern District CA</a:t>
            </a:r>
            <a:r>
              <a:rPr lang="en-US" sz="1800"/>
              <a:t>:  Manufacturers of dry cleaning machines lacked intent and did not meet standard; Same with designers of machines</a:t>
            </a:r>
          </a:p>
          <a:p>
            <a:pPr lvl="1">
              <a:lnSpc>
                <a:spcPct val="90000"/>
              </a:lnSpc>
            </a:pPr>
            <a:r>
              <a:rPr lang="en-US" sz="1800" i="1"/>
              <a:t>Fifth Circuit:  </a:t>
            </a:r>
            <a:r>
              <a:rPr lang="en-US" sz="1800"/>
              <a:t>Contractor that struck and damaged methanol pipeline lacked intent and did not meet standard</a:t>
            </a:r>
          </a:p>
          <a:p>
            <a:pPr lvl="1">
              <a:lnSpc>
                <a:spcPct val="90000"/>
              </a:lnSpc>
            </a:pPr>
            <a:r>
              <a:rPr lang="en-US" sz="1800" i="1"/>
              <a:t>Western District WA:</a:t>
            </a:r>
            <a:r>
              <a:rPr lang="en-US" sz="1800"/>
              <a:t>  </a:t>
            </a:r>
            <a:r>
              <a:rPr lang="en-US" sz="1800" err="1"/>
              <a:t>WSDOT</a:t>
            </a:r>
            <a:r>
              <a:rPr lang="en-US" sz="1800"/>
              <a:t> liable as arranger because it met necessary intent when it designed storm water drains to discharge into environment. </a:t>
            </a:r>
          </a:p>
          <a:p>
            <a:pPr lvl="1">
              <a:lnSpc>
                <a:spcPct val="90000"/>
              </a:lnSpc>
            </a:pPr>
            <a:r>
              <a:rPr lang="en-US" sz="1800" i="1"/>
              <a:t>Central District CA:</a:t>
            </a:r>
            <a:r>
              <a:rPr lang="en-US" sz="1800"/>
              <a:t>  U.S. liable as arranger because it owned and controlled the product that resulted in waste discharge and therefore maintained intent to dispose.</a:t>
            </a:r>
          </a:p>
        </p:txBody>
      </p:sp>
      <p:pic>
        <p:nvPicPr>
          <p:cNvPr id="81923" name="Picture 3" descr="C:\Documents and Settings\stephanie.correia\Local Settings\Temporary Internet Files\Content.IE5\DY71DMMC\MP910216497[1].jpg"/>
          <p:cNvPicPr>
            <a:picLocks noChangeAspect="1" noChangeArrowheads="1"/>
          </p:cNvPicPr>
          <p:nvPr/>
        </p:nvPicPr>
        <p:blipFill rotWithShape="1">
          <a:blip r:embed="rId2" cstate="print"/>
          <a:srcRect l="14089" r="-2" b="-2"/>
          <a:stretch/>
        </p:blipFill>
        <p:spPr bwMode="auto">
          <a:xfrm>
            <a:off x="6195986" y="1673352"/>
            <a:ext cx="5383398" cy="4718304"/>
          </a:xfrm>
          <a:prstGeom prst="rect">
            <a:avLst/>
          </a:prstGeom>
          <a:noFill/>
        </p:spPr>
      </p:pic>
      <p:pic>
        <p:nvPicPr>
          <p:cNvPr id="5" name="Picture 4">
            <a:extLst>
              <a:ext uri="{FF2B5EF4-FFF2-40B4-BE49-F238E27FC236}">
                <a16:creationId xmlns:a16="http://schemas.microsoft.com/office/drawing/2014/main" id="{623F0CA3-F8B2-4D2E-9043-A0A2A2F854B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0969943" cy="990600"/>
          </a:xfrm>
        </p:spPr>
        <p:txBody>
          <a:bodyPr anchor="ctr">
            <a:normAutofit/>
          </a:bodyPr>
          <a:lstStyle/>
          <a:p>
            <a:r>
              <a:rPr lang="en-US" dirty="0"/>
              <a:t>Legal Developments</a:t>
            </a:r>
          </a:p>
        </p:txBody>
      </p:sp>
      <p:sp>
        <p:nvSpPr>
          <p:cNvPr id="3" name="Content Placeholder 2"/>
          <p:cNvSpPr>
            <a:spLocks noGrp="1"/>
          </p:cNvSpPr>
          <p:nvPr>
            <p:ph sz="half" idx="1"/>
          </p:nvPr>
        </p:nvSpPr>
        <p:spPr>
          <a:xfrm>
            <a:off x="609441" y="1673352"/>
            <a:ext cx="5383398" cy="4718304"/>
          </a:xfrm>
        </p:spPr>
        <p:txBody>
          <a:bodyPr>
            <a:normAutofit/>
          </a:bodyPr>
          <a:lstStyle/>
          <a:p>
            <a:pPr>
              <a:lnSpc>
                <a:spcPct val="90000"/>
              </a:lnSpc>
            </a:pPr>
            <a:r>
              <a:rPr lang="en-US" sz="2400"/>
              <a:t>Application of the Divisibility Standard</a:t>
            </a:r>
          </a:p>
          <a:p>
            <a:pPr>
              <a:lnSpc>
                <a:spcPct val="90000"/>
              </a:lnSpc>
              <a:buNone/>
            </a:pPr>
            <a:endParaRPr lang="en-US" sz="2400"/>
          </a:p>
          <a:p>
            <a:pPr lvl="1">
              <a:lnSpc>
                <a:spcPct val="90000"/>
              </a:lnSpc>
            </a:pPr>
            <a:r>
              <a:rPr lang="en-US" i="1" dirty="0"/>
              <a:t>Eastern Dist. CA:  </a:t>
            </a:r>
            <a:r>
              <a:rPr lang="en-US" dirty="0"/>
              <a:t>Mining Company request for review of 2002 order is denied; remains jointly and severally liable because evidence presented in 2002 insufficient to establish reasonable basis for apportionment.</a:t>
            </a:r>
            <a:endParaRPr lang="en-US"/>
          </a:p>
          <a:p>
            <a:pPr>
              <a:lnSpc>
                <a:spcPct val="90000"/>
              </a:lnSpc>
              <a:buNone/>
            </a:pPr>
            <a:endParaRPr lang="en-US" sz="2400"/>
          </a:p>
          <a:p>
            <a:pPr>
              <a:lnSpc>
                <a:spcPct val="90000"/>
              </a:lnSpc>
            </a:pPr>
            <a:r>
              <a:rPr lang="en-US" sz="2400" i="1"/>
              <a:t>Other Courts:  </a:t>
            </a:r>
            <a:r>
              <a:rPr lang="en-US" sz="2400"/>
              <a:t>Fact intensive inquiries underway</a:t>
            </a:r>
          </a:p>
        </p:txBody>
      </p:sp>
      <p:pic>
        <p:nvPicPr>
          <p:cNvPr id="82947" name="Picture 3" descr="C:\Documents and Settings\stephanie.correia\Local Settings\Temporary Internet Files\Content.IE5\QCST0QU5\MC900290674[1].wmf"/>
          <p:cNvPicPr>
            <a:picLocks noChangeAspect="1" noChangeArrowheads="1"/>
          </p:cNvPicPr>
          <p:nvPr/>
        </p:nvPicPr>
        <p:blipFill>
          <a:blip r:embed="rId2" cstate="print"/>
          <a:stretch>
            <a:fillRect/>
          </a:stretch>
        </p:blipFill>
        <p:spPr bwMode="auto">
          <a:xfrm>
            <a:off x="6574791" y="1673352"/>
            <a:ext cx="4625788" cy="4718304"/>
          </a:xfrm>
          <a:prstGeom prst="rect">
            <a:avLst/>
          </a:prstGeom>
          <a:noFill/>
        </p:spPr>
      </p:pic>
      <p:pic>
        <p:nvPicPr>
          <p:cNvPr id="5" name="Picture 4">
            <a:extLst>
              <a:ext uri="{FF2B5EF4-FFF2-40B4-BE49-F238E27FC236}">
                <a16:creationId xmlns:a16="http://schemas.microsoft.com/office/drawing/2014/main" id="{856A99D2-DCD8-4D4D-B383-D09BDC097AF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0969943" cy="990600"/>
          </a:xfrm>
        </p:spPr>
        <p:txBody>
          <a:bodyPr anchor="ctr">
            <a:normAutofit/>
          </a:bodyPr>
          <a:lstStyle/>
          <a:p>
            <a:r>
              <a:rPr lang="en-US" dirty="0"/>
              <a:t>Economic Loss</a:t>
            </a:r>
          </a:p>
        </p:txBody>
      </p:sp>
      <p:sp>
        <p:nvSpPr>
          <p:cNvPr id="3" name="Content Placeholder 2"/>
          <p:cNvSpPr>
            <a:spLocks noGrp="1"/>
          </p:cNvSpPr>
          <p:nvPr>
            <p:ph sz="half" idx="1"/>
          </p:nvPr>
        </p:nvSpPr>
        <p:spPr>
          <a:xfrm>
            <a:off x="609441" y="1673352"/>
            <a:ext cx="5383398" cy="4718304"/>
          </a:xfrm>
        </p:spPr>
        <p:txBody>
          <a:bodyPr>
            <a:normAutofit/>
          </a:bodyPr>
          <a:lstStyle/>
          <a:p>
            <a:pPr lvl="0"/>
            <a:r>
              <a:rPr lang="en-US" dirty="0"/>
              <a:t>Explained:</a:t>
            </a:r>
          </a:p>
          <a:p>
            <a:pPr>
              <a:buNone/>
            </a:pPr>
            <a:endParaRPr lang="en-US" dirty="0"/>
          </a:p>
          <a:p>
            <a:pPr lvl="1"/>
            <a:r>
              <a:rPr lang="en-US" sz="2800"/>
              <a:t>When a contractual arrangement exists regarding a commercial project, a party to the contractual arrangement cannot independently be sued on a tort theory for recovery of </a:t>
            </a:r>
            <a:r>
              <a:rPr lang="en-US" sz="2800" i="1"/>
              <a:t>Economic Losses.</a:t>
            </a:r>
            <a:endParaRPr lang="en-US" sz="2800"/>
          </a:p>
          <a:p>
            <a:endParaRPr lang="en-US" dirty="0"/>
          </a:p>
        </p:txBody>
      </p:sp>
      <p:pic>
        <p:nvPicPr>
          <p:cNvPr id="83970" name="Picture 2" descr="C:\Documents and Settings\stephanie.correia\Local Settings\Temporary Internet Files\Content.IE5\ABH80BNH\MP900442972[1].jpg"/>
          <p:cNvPicPr>
            <a:picLocks noChangeAspect="1" noChangeArrowheads="1"/>
          </p:cNvPicPr>
          <p:nvPr/>
        </p:nvPicPr>
        <p:blipFill rotWithShape="1">
          <a:blip r:embed="rId2" cstate="print"/>
          <a:srcRect t="9636" r="2" b="31862"/>
          <a:stretch/>
        </p:blipFill>
        <p:spPr bwMode="auto">
          <a:xfrm>
            <a:off x="6195986" y="1673352"/>
            <a:ext cx="5383398" cy="4718304"/>
          </a:xfrm>
          <a:prstGeom prst="rect">
            <a:avLst/>
          </a:prstGeom>
          <a:noFill/>
        </p:spPr>
      </p:pic>
      <p:pic>
        <p:nvPicPr>
          <p:cNvPr id="5" name="Picture 4">
            <a:extLst>
              <a:ext uri="{FF2B5EF4-FFF2-40B4-BE49-F238E27FC236}">
                <a16:creationId xmlns:a16="http://schemas.microsoft.com/office/drawing/2014/main" id="{0D4623C0-6D2B-4F45-9789-07DF8C1CEF1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792080"/>
            <a:ext cx="2852185" cy="1261872"/>
          </a:xfrm>
        </p:spPr>
        <p:txBody>
          <a:bodyPr anchor="b">
            <a:normAutofit/>
          </a:bodyPr>
          <a:lstStyle/>
          <a:p>
            <a:r>
              <a:rPr lang="en-US" sz="3200" dirty="0"/>
              <a:t>Overview</a:t>
            </a:r>
          </a:p>
        </p:txBody>
      </p:sp>
      <p:graphicFrame>
        <p:nvGraphicFramePr>
          <p:cNvPr id="5" name="Content Placeholder 2">
            <a:extLst>
              <a:ext uri="{FF2B5EF4-FFF2-40B4-BE49-F238E27FC236}">
                <a16:creationId xmlns:a16="http://schemas.microsoft.com/office/drawing/2014/main" id="{8BB0787A-CD22-4102-B990-797E89002488}"/>
              </a:ext>
            </a:extLst>
          </p:cNvPr>
          <p:cNvGraphicFramePr>
            <a:graphicFrameLocks noGrp="1"/>
          </p:cNvGraphicFramePr>
          <p:nvPr>
            <p:ph idx="1"/>
            <p:extLst>
              <p:ext uri="{D42A27DB-BD31-4B8C-83A1-F6EECF244321}">
                <p14:modId xmlns:p14="http://schemas.microsoft.com/office/powerpoint/2010/main" val="1897843665"/>
              </p:ext>
            </p:extLst>
          </p:nvPr>
        </p:nvGraphicFramePr>
        <p:xfrm>
          <a:off x="3961368" y="792080"/>
          <a:ext cx="7618016"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a:extLst>
              <a:ext uri="{FF2B5EF4-FFF2-40B4-BE49-F238E27FC236}">
                <a16:creationId xmlns:a16="http://schemas.microsoft.com/office/drawing/2014/main" id="{ECEDAA26-6CCD-482D-AB1C-518DF6638D9B}"/>
              </a:ext>
            </a:extLst>
          </p:cNvPr>
          <p:cNvPicPr>
            <a:picLocks noChangeAspect="1" noChangeArrowheads="1"/>
          </p:cNvPicPr>
          <p:nvPr/>
        </p:nvPicPr>
        <p:blipFill>
          <a:blip r:embed="rId7" cstate="print"/>
          <a:srcRect/>
          <a:stretch>
            <a:fillRect/>
          </a:stretch>
        </p:blipFill>
        <p:spPr bwMode="auto">
          <a:xfrm>
            <a:off x="612717" y="2743200"/>
            <a:ext cx="2590800" cy="2362200"/>
          </a:xfrm>
          <a:prstGeom prst="rect">
            <a:avLst/>
          </a:prstGeom>
          <a:noFill/>
          <a:ln w="9525">
            <a:noFill/>
            <a:miter lim="800000"/>
            <a:headEnd/>
            <a:tailEnd/>
          </a:ln>
          <a:effectLst/>
        </p:spPr>
      </p:pic>
      <p:pic>
        <p:nvPicPr>
          <p:cNvPr id="6" name="Picture 5">
            <a:extLst>
              <a:ext uri="{FF2B5EF4-FFF2-40B4-BE49-F238E27FC236}">
                <a16:creationId xmlns:a16="http://schemas.microsoft.com/office/drawing/2014/main" id="{F4CD3E2D-879B-45C1-AA48-601E6CB9F24E}"/>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0969943" cy="990600"/>
          </a:xfrm>
        </p:spPr>
        <p:txBody>
          <a:bodyPr anchor="ctr">
            <a:normAutofit/>
          </a:bodyPr>
          <a:lstStyle/>
          <a:p>
            <a:r>
              <a:rPr lang="en-US" dirty="0"/>
              <a:t>Economic Loss</a:t>
            </a:r>
          </a:p>
        </p:txBody>
      </p:sp>
      <p:sp>
        <p:nvSpPr>
          <p:cNvPr id="3" name="Content Placeholder 2"/>
          <p:cNvSpPr>
            <a:spLocks noGrp="1"/>
          </p:cNvSpPr>
          <p:nvPr>
            <p:ph sz="half" idx="1"/>
          </p:nvPr>
        </p:nvSpPr>
        <p:spPr>
          <a:xfrm>
            <a:off x="609441" y="1673352"/>
            <a:ext cx="5383398" cy="4718304"/>
          </a:xfrm>
        </p:spPr>
        <p:txBody>
          <a:bodyPr>
            <a:normAutofit/>
          </a:bodyPr>
          <a:lstStyle/>
          <a:p>
            <a:pPr lvl="0">
              <a:lnSpc>
                <a:spcPct val="90000"/>
              </a:lnSpc>
            </a:pPr>
            <a:r>
              <a:rPr lang="en-US" sz="2000"/>
              <a:t>Recent Cases in Washington</a:t>
            </a:r>
          </a:p>
          <a:p>
            <a:pPr lvl="0">
              <a:lnSpc>
                <a:spcPct val="90000"/>
              </a:lnSpc>
              <a:buNone/>
            </a:pPr>
            <a:endParaRPr lang="en-US" sz="2000"/>
          </a:p>
          <a:p>
            <a:pPr lvl="1">
              <a:lnSpc>
                <a:spcPct val="90000"/>
              </a:lnSpc>
            </a:pPr>
            <a:r>
              <a:rPr lang="en-US" sz="2000" i="1"/>
              <a:t>Eastwood v Horse Harbor Foundation</a:t>
            </a:r>
            <a:r>
              <a:rPr lang="en-US" sz="2000"/>
              <a:t>: </a:t>
            </a:r>
          </a:p>
          <a:p>
            <a:pPr lvl="2">
              <a:lnSpc>
                <a:spcPct val="90000"/>
              </a:lnSpc>
            </a:pPr>
            <a:r>
              <a:rPr lang="en-US" dirty="0"/>
              <a:t> Court renamed Economic Loss rule to Independent Duty rule; held economic losses recoverable in tort against horse boarding operation</a:t>
            </a:r>
            <a:endParaRPr lang="en-US"/>
          </a:p>
          <a:p>
            <a:pPr lvl="2">
              <a:lnSpc>
                <a:spcPct val="90000"/>
              </a:lnSpc>
              <a:buNone/>
            </a:pPr>
            <a:endParaRPr lang="en-US"/>
          </a:p>
          <a:p>
            <a:pPr lvl="1">
              <a:lnSpc>
                <a:spcPct val="90000"/>
              </a:lnSpc>
            </a:pPr>
            <a:r>
              <a:rPr lang="en-US" sz="2000"/>
              <a:t> </a:t>
            </a:r>
            <a:r>
              <a:rPr lang="en-US" sz="2000" i="1"/>
              <a:t>Affiliated FM Ins. v </a:t>
            </a:r>
            <a:r>
              <a:rPr lang="en-US" sz="2000" i="1" err="1"/>
              <a:t>LTK</a:t>
            </a:r>
            <a:r>
              <a:rPr lang="en-US" sz="2000" i="1"/>
              <a:t> Consulting:</a:t>
            </a:r>
            <a:endParaRPr lang="en-US" sz="2000"/>
          </a:p>
          <a:p>
            <a:pPr lvl="2">
              <a:lnSpc>
                <a:spcPct val="90000"/>
              </a:lnSpc>
            </a:pPr>
            <a:r>
              <a:rPr lang="en-US" i="1" dirty="0"/>
              <a:t> </a:t>
            </a:r>
            <a:r>
              <a:rPr lang="en-US" dirty="0"/>
              <a:t>Court applied independent duty rule of </a:t>
            </a:r>
            <a:r>
              <a:rPr lang="en-US" i="1" dirty="0"/>
              <a:t>Eastwood</a:t>
            </a:r>
            <a:r>
              <a:rPr lang="en-US" dirty="0"/>
              <a:t> to hold engineer liable in tort for economic loss where serious property damage existed (fire in monorail)</a:t>
            </a:r>
            <a:endParaRPr lang="en-US"/>
          </a:p>
        </p:txBody>
      </p:sp>
      <p:pic>
        <p:nvPicPr>
          <p:cNvPr id="84995" name="Picture 3" descr="C:\Documents and Settings\stephanie.correia\Local Settings\Temporary Internet Files\Content.IE5\H0OX0VYC\MC900200605[1].wmf"/>
          <p:cNvPicPr>
            <a:picLocks noChangeAspect="1" noChangeArrowheads="1"/>
          </p:cNvPicPr>
          <p:nvPr/>
        </p:nvPicPr>
        <p:blipFill>
          <a:blip r:embed="rId2" cstate="print"/>
          <a:stretch>
            <a:fillRect/>
          </a:stretch>
        </p:blipFill>
        <p:spPr bwMode="auto">
          <a:xfrm>
            <a:off x="6195986" y="1733344"/>
            <a:ext cx="5383398" cy="4598319"/>
          </a:xfrm>
          <a:prstGeom prst="rect">
            <a:avLst/>
          </a:prstGeom>
          <a:noFill/>
        </p:spPr>
      </p:pic>
      <p:pic>
        <p:nvPicPr>
          <p:cNvPr id="5" name="Picture 4">
            <a:extLst>
              <a:ext uri="{FF2B5EF4-FFF2-40B4-BE49-F238E27FC236}">
                <a16:creationId xmlns:a16="http://schemas.microsoft.com/office/drawing/2014/main" id="{4C95D964-48DA-434A-A3D9-6D3B6F677AE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Loss</a:t>
            </a:r>
          </a:p>
        </p:txBody>
      </p:sp>
      <p:sp>
        <p:nvSpPr>
          <p:cNvPr id="3" name="Content Placeholder 2"/>
          <p:cNvSpPr>
            <a:spLocks noGrp="1"/>
          </p:cNvSpPr>
          <p:nvPr>
            <p:ph idx="1"/>
          </p:nvPr>
        </p:nvSpPr>
        <p:spPr/>
        <p:txBody>
          <a:bodyPr/>
          <a:lstStyle/>
          <a:p>
            <a:r>
              <a:rPr lang="en-US" dirty="0"/>
              <a:t>Conclusion</a:t>
            </a:r>
          </a:p>
          <a:p>
            <a:pPr lvl="1"/>
            <a:r>
              <a:rPr lang="en-US" dirty="0"/>
              <a:t>Economic Loss rule in Washington has been severely limited.  </a:t>
            </a:r>
          </a:p>
          <a:p>
            <a:pPr lvl="1"/>
            <a:r>
              <a:rPr lang="en-US" dirty="0"/>
              <a:t>Question remains if still a viable rule.</a:t>
            </a:r>
          </a:p>
        </p:txBody>
      </p:sp>
      <p:pic>
        <p:nvPicPr>
          <p:cNvPr id="79873" name="Picture 1" descr="C:\Documents and Settings\stephanie.correia\Local Settings\Temporary Internet Files\Content.IE5\5HIIP8N3\MM900223755[1].gif"/>
          <p:cNvPicPr>
            <a:picLocks noChangeAspect="1" noChangeArrowheads="1" noCrop="1"/>
          </p:cNvPicPr>
          <p:nvPr/>
        </p:nvPicPr>
        <p:blipFill>
          <a:blip r:embed="rId2" cstate="print"/>
          <a:srcRect/>
          <a:stretch>
            <a:fillRect/>
          </a:stretch>
        </p:blipFill>
        <p:spPr bwMode="auto">
          <a:xfrm>
            <a:off x="6932613" y="2895600"/>
            <a:ext cx="1909763" cy="2057400"/>
          </a:xfrm>
          <a:prstGeom prst="rect">
            <a:avLst/>
          </a:prstGeom>
          <a:noFill/>
        </p:spPr>
      </p:pic>
      <p:pic>
        <p:nvPicPr>
          <p:cNvPr id="5" name="Picture 4">
            <a:extLst>
              <a:ext uri="{FF2B5EF4-FFF2-40B4-BE49-F238E27FC236}">
                <a16:creationId xmlns:a16="http://schemas.microsoft.com/office/drawing/2014/main" id="{93B9862C-1CB0-43F4-882B-120824B9C76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912" b="20063"/>
          <a:stretch/>
        </p:blipFill>
        <p:spPr bwMode="auto">
          <a:xfrm>
            <a:off x="4189412" y="581023"/>
            <a:ext cx="5087938" cy="3257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02429" y="3962400"/>
            <a:ext cx="11430000" cy="2209800"/>
          </a:xfrm>
        </p:spPr>
        <p:txBody>
          <a:bodyPr>
            <a:normAutofit/>
          </a:bodyPr>
          <a:lstStyle/>
          <a:p>
            <a:pPr marL="0" indent="0">
              <a:buNone/>
            </a:pPr>
            <a:endParaRPr lang="en-US" dirty="0"/>
          </a:p>
          <a:p>
            <a:pPr marL="0" indent="0" algn="ctr">
              <a:buNone/>
            </a:pPr>
            <a:r>
              <a:rPr lang="en-US" sz="2000" dirty="0"/>
              <a:t>One Convention Place, 701 Pike Street, Suite 1400, Seattle, WA 98101</a:t>
            </a:r>
          </a:p>
        </p:txBody>
      </p:sp>
      <p:pic>
        <p:nvPicPr>
          <p:cNvPr id="4" name="Picture 3">
            <a:extLst>
              <a:ext uri="{FF2B5EF4-FFF2-40B4-BE49-F238E27FC236}">
                <a16:creationId xmlns:a16="http://schemas.microsoft.com/office/drawing/2014/main" id="{33AB75A6-D81F-420A-9DBA-E93086384B6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63993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0969943" cy="990600"/>
          </a:xfrm>
        </p:spPr>
        <p:txBody>
          <a:bodyPr anchor="ctr">
            <a:normAutofit/>
          </a:bodyPr>
          <a:lstStyle/>
          <a:p>
            <a:r>
              <a:rPr lang="en-US" dirty="0"/>
              <a:t>Contractual Risk Transfer</a:t>
            </a:r>
          </a:p>
        </p:txBody>
      </p:sp>
      <p:sp>
        <p:nvSpPr>
          <p:cNvPr id="3" name="Content Placeholder 2"/>
          <p:cNvSpPr>
            <a:spLocks noGrp="1"/>
          </p:cNvSpPr>
          <p:nvPr>
            <p:ph sz="half" idx="1"/>
          </p:nvPr>
        </p:nvSpPr>
        <p:spPr>
          <a:xfrm>
            <a:off x="609441" y="1673352"/>
            <a:ext cx="5383398" cy="4718304"/>
          </a:xfrm>
        </p:spPr>
        <p:txBody>
          <a:bodyPr>
            <a:normAutofit/>
          </a:bodyPr>
          <a:lstStyle/>
          <a:p>
            <a:endParaRPr lang="en-US" dirty="0"/>
          </a:p>
          <a:p>
            <a:pPr lvl="0"/>
            <a:r>
              <a:rPr lang="en-US" dirty="0"/>
              <a:t>Indemnity</a:t>
            </a:r>
          </a:p>
          <a:p>
            <a:pPr lvl="1"/>
            <a:r>
              <a:rPr lang="en-US" sz="2800" i="1"/>
              <a:t>Purpose and Intent</a:t>
            </a:r>
            <a:endParaRPr lang="en-US" sz="2800"/>
          </a:p>
          <a:p>
            <a:pPr lvl="2"/>
            <a:r>
              <a:rPr lang="en-US" sz="2800"/>
              <a:t>Intended to shift all or a portion of the liability from one party to another</a:t>
            </a:r>
          </a:p>
          <a:p>
            <a:pPr lvl="2"/>
            <a:r>
              <a:rPr lang="en-US" sz="2800"/>
              <a:t>Focus on third party claims</a:t>
            </a:r>
          </a:p>
          <a:p>
            <a:pPr lvl="2"/>
            <a:r>
              <a:rPr lang="en-US" sz="2800"/>
              <a:t>Distinguish from limitation of liability</a:t>
            </a:r>
          </a:p>
          <a:p>
            <a:endParaRPr lang="en-US" dirty="0"/>
          </a:p>
        </p:txBody>
      </p:sp>
      <p:pic>
        <p:nvPicPr>
          <p:cNvPr id="3074" name="Picture 2" descr="C:\Documents and Settings\stephanie.correia\Local Settings\Temporary Internet Files\Content.IE5\DY71DMMC\MP900387743[1].jpg"/>
          <p:cNvPicPr>
            <a:picLocks noChangeAspect="1" noChangeArrowheads="1"/>
          </p:cNvPicPr>
          <p:nvPr/>
        </p:nvPicPr>
        <p:blipFill>
          <a:blip r:embed="rId2" cstate="print"/>
          <a:stretch>
            <a:fillRect/>
          </a:stretch>
        </p:blipFill>
        <p:spPr bwMode="auto">
          <a:xfrm>
            <a:off x="6195986" y="2114668"/>
            <a:ext cx="5383398" cy="3835671"/>
          </a:xfrm>
          <a:prstGeom prst="rect">
            <a:avLst/>
          </a:prstGeom>
          <a:noFill/>
        </p:spPr>
      </p:pic>
      <p:pic>
        <p:nvPicPr>
          <p:cNvPr id="5" name="Picture 4">
            <a:extLst>
              <a:ext uri="{FF2B5EF4-FFF2-40B4-BE49-F238E27FC236}">
                <a16:creationId xmlns:a16="http://schemas.microsoft.com/office/drawing/2014/main" id="{A95F2213-55FB-4605-88C8-9702286A79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09441" y="533400"/>
            <a:ext cx="10969943" cy="990600"/>
          </a:xfrm>
        </p:spPr>
        <p:txBody>
          <a:bodyPr anchor="ctr">
            <a:normAutofit/>
          </a:bodyPr>
          <a:lstStyle/>
          <a:p>
            <a:r>
              <a:rPr lang="en-US" dirty="0"/>
              <a:t>Contractual Risk Transfer</a:t>
            </a:r>
          </a:p>
        </p:txBody>
      </p:sp>
      <p:sp>
        <p:nvSpPr>
          <p:cNvPr id="4099" name="Content Placeholder 2"/>
          <p:cNvSpPr>
            <a:spLocks noGrp="1"/>
          </p:cNvSpPr>
          <p:nvPr>
            <p:ph sz="half" idx="1"/>
          </p:nvPr>
        </p:nvSpPr>
        <p:spPr>
          <a:xfrm>
            <a:off x="609441" y="1673352"/>
            <a:ext cx="5383398" cy="4718304"/>
          </a:xfrm>
        </p:spPr>
        <p:txBody>
          <a:bodyPr>
            <a:normAutofit/>
          </a:bodyPr>
          <a:lstStyle/>
          <a:p>
            <a:pPr>
              <a:lnSpc>
                <a:spcPct val="90000"/>
              </a:lnSpc>
            </a:pPr>
            <a:r>
              <a:rPr lang="en-US" dirty="0"/>
              <a:t>Indemnity</a:t>
            </a:r>
          </a:p>
          <a:p>
            <a:pPr lvl="1">
              <a:lnSpc>
                <a:spcPct val="90000"/>
              </a:lnSpc>
            </a:pPr>
            <a:r>
              <a:rPr lang="en-US" sz="2800" i="1" dirty="0"/>
              <a:t>Scope</a:t>
            </a:r>
          </a:p>
          <a:p>
            <a:pPr lvl="2">
              <a:lnSpc>
                <a:spcPct val="90000"/>
              </a:lnSpc>
            </a:pPr>
            <a:r>
              <a:rPr lang="en-US" sz="2800" dirty="0"/>
              <a:t>Reimbursement after judgment</a:t>
            </a:r>
          </a:p>
          <a:p>
            <a:pPr lvl="2">
              <a:lnSpc>
                <a:spcPct val="90000"/>
              </a:lnSpc>
            </a:pPr>
            <a:r>
              <a:rPr lang="en-US" sz="2800" dirty="0"/>
              <a:t>Duty to defend at the outset</a:t>
            </a:r>
          </a:p>
          <a:p>
            <a:pPr lvl="2">
              <a:lnSpc>
                <a:spcPct val="90000"/>
              </a:lnSpc>
            </a:pPr>
            <a:r>
              <a:rPr lang="en-US" sz="2800" dirty="0"/>
              <a:t>Triggering factors:  </a:t>
            </a:r>
          </a:p>
          <a:p>
            <a:pPr lvl="3">
              <a:lnSpc>
                <a:spcPct val="90000"/>
              </a:lnSpc>
            </a:pPr>
            <a:r>
              <a:rPr lang="en-US" sz="2800" dirty="0"/>
              <a:t>tied to fault</a:t>
            </a:r>
          </a:p>
          <a:p>
            <a:pPr lvl="3">
              <a:lnSpc>
                <a:spcPct val="90000"/>
              </a:lnSpc>
            </a:pPr>
            <a:r>
              <a:rPr lang="en-US" sz="2800" dirty="0"/>
              <a:t>arising out of or relating to the work</a:t>
            </a:r>
          </a:p>
          <a:p>
            <a:pPr lvl="2">
              <a:lnSpc>
                <a:spcPct val="90000"/>
              </a:lnSpc>
            </a:pPr>
            <a:r>
              <a:rPr lang="en-US" sz="2800" dirty="0"/>
              <a:t>Types of damages</a:t>
            </a:r>
          </a:p>
          <a:p>
            <a:pPr>
              <a:lnSpc>
                <a:spcPct val="90000"/>
              </a:lnSpc>
              <a:buNone/>
            </a:pPr>
            <a:endParaRPr lang="en-US" dirty="0"/>
          </a:p>
        </p:txBody>
      </p:sp>
      <p:pic>
        <p:nvPicPr>
          <p:cNvPr id="4" name="Picture 4" descr="C:\Documents and Settings\stephanie.correia\Local Settings\Temporary Internet Files\Content.IE5\8FA4D33O\MC900442004[1].png"/>
          <p:cNvPicPr>
            <a:picLocks noChangeAspect="1" noChangeArrowheads="1"/>
          </p:cNvPicPr>
          <p:nvPr/>
        </p:nvPicPr>
        <p:blipFill>
          <a:blip r:embed="rId3" cstate="print"/>
          <a:stretch>
            <a:fillRect/>
          </a:stretch>
        </p:blipFill>
        <p:spPr bwMode="auto">
          <a:xfrm>
            <a:off x="6528533" y="1673352"/>
            <a:ext cx="4718304" cy="4718304"/>
          </a:xfrm>
          <a:prstGeom prst="rect">
            <a:avLst/>
          </a:prstGeom>
          <a:noFill/>
        </p:spPr>
      </p:pic>
      <p:pic>
        <p:nvPicPr>
          <p:cNvPr id="5" name="Picture 4">
            <a:extLst>
              <a:ext uri="{FF2B5EF4-FFF2-40B4-BE49-F238E27FC236}">
                <a16:creationId xmlns:a16="http://schemas.microsoft.com/office/drawing/2014/main" id="{2D714543-3496-4E9D-93B3-7BAA04A024B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09441" y="792080"/>
            <a:ext cx="2852185" cy="1261872"/>
          </a:xfrm>
        </p:spPr>
        <p:txBody>
          <a:bodyPr anchor="b">
            <a:normAutofit/>
          </a:bodyPr>
          <a:lstStyle/>
          <a:p>
            <a:r>
              <a:rPr lang="en-US" dirty="0"/>
              <a:t>Contractual Risk Transfer</a:t>
            </a:r>
          </a:p>
        </p:txBody>
      </p:sp>
      <p:sp>
        <p:nvSpPr>
          <p:cNvPr id="4099" name="Content Placeholder 2"/>
          <p:cNvSpPr>
            <a:spLocks noGrp="1"/>
          </p:cNvSpPr>
          <p:nvPr>
            <p:ph idx="1"/>
          </p:nvPr>
        </p:nvSpPr>
        <p:spPr>
          <a:xfrm>
            <a:off x="3961368" y="792080"/>
            <a:ext cx="7618016" cy="5577840"/>
          </a:xfrm>
        </p:spPr>
        <p:txBody>
          <a:bodyPr numCol="1">
            <a:normAutofit/>
          </a:bodyPr>
          <a:lstStyle/>
          <a:p>
            <a:pPr>
              <a:lnSpc>
                <a:spcPct val="90000"/>
              </a:lnSpc>
            </a:pPr>
            <a:r>
              <a:rPr lang="en-US" sz="2200"/>
              <a:t>Indemnity</a:t>
            </a:r>
          </a:p>
          <a:p>
            <a:pPr lvl="1">
              <a:lnSpc>
                <a:spcPct val="90000"/>
              </a:lnSpc>
            </a:pPr>
            <a:r>
              <a:rPr lang="en-US" sz="2200" i="1"/>
              <a:t>Typical Clauses</a:t>
            </a:r>
          </a:p>
          <a:p>
            <a:pPr lvl="2">
              <a:lnSpc>
                <a:spcPct val="90000"/>
              </a:lnSpc>
            </a:pPr>
            <a:r>
              <a:rPr lang="en-US" sz="2200" i="1" dirty="0"/>
              <a:t>Sample 1</a:t>
            </a:r>
            <a:endParaRPr lang="en-US" sz="2200"/>
          </a:p>
          <a:p>
            <a:pPr>
              <a:lnSpc>
                <a:spcPct val="90000"/>
              </a:lnSpc>
              <a:buNone/>
            </a:pPr>
            <a:r>
              <a:rPr lang="en-US" sz="2200"/>
              <a:t>	Seller shall defend, indemnify and save Buyer, including Buyer's affiliated companies, and each of their directors, officers, and employees, harmless from and against all claims, demands, actions, proceedings, and liabilities of any nature, and all costs and expenses incurred in connection therewith, including attorneys fees, injury, sickness, disease or death to person, (including agents and employees of Seller and its subcontractors) and for damage to or loss of property, including loss of use, arising out of or in connection with the performance of the Work under this Contract, provided that any such claim, cost, loss or damage is solely caused by a negligent act or omission of the Seller.</a:t>
            </a:r>
            <a:endParaRPr lang="en-US" sz="2200" i="1"/>
          </a:p>
          <a:p>
            <a:pPr lvl="2">
              <a:lnSpc>
                <a:spcPct val="90000"/>
              </a:lnSpc>
            </a:pPr>
            <a:endParaRPr lang="en-US" sz="2200"/>
          </a:p>
          <a:p>
            <a:pPr>
              <a:lnSpc>
                <a:spcPct val="90000"/>
              </a:lnSpc>
              <a:buNone/>
            </a:pPr>
            <a:endParaRPr lang="en-US" sz="2200"/>
          </a:p>
        </p:txBody>
      </p:sp>
      <p:pic>
        <p:nvPicPr>
          <p:cNvPr id="3" name="Picture 2" descr="Mirror buildings">
            <a:extLst>
              <a:ext uri="{FF2B5EF4-FFF2-40B4-BE49-F238E27FC236}">
                <a16:creationId xmlns:a16="http://schemas.microsoft.com/office/drawing/2014/main" id="{4AEFEC22-6B1D-47CF-AFA7-CBB6E4993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212" y="2472047"/>
            <a:ext cx="3327671" cy="2217906"/>
          </a:xfrm>
          <a:prstGeom prst="rect">
            <a:avLst/>
          </a:prstGeom>
        </p:spPr>
      </p:pic>
      <p:pic>
        <p:nvPicPr>
          <p:cNvPr id="5" name="Picture 4">
            <a:extLst>
              <a:ext uri="{FF2B5EF4-FFF2-40B4-BE49-F238E27FC236}">
                <a16:creationId xmlns:a16="http://schemas.microsoft.com/office/drawing/2014/main" id="{0EB54609-C6A3-40CF-AAFA-9C4AED6DA17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09441" y="533400"/>
            <a:ext cx="10969943" cy="990600"/>
          </a:xfrm>
        </p:spPr>
        <p:txBody>
          <a:bodyPr anchor="ctr">
            <a:normAutofit/>
          </a:bodyPr>
          <a:lstStyle/>
          <a:p>
            <a:r>
              <a:rPr lang="en-US" dirty="0"/>
              <a:t>Contractual Risk Transfer</a:t>
            </a:r>
          </a:p>
        </p:txBody>
      </p:sp>
      <p:sp>
        <p:nvSpPr>
          <p:cNvPr id="4099" name="Content Placeholder 2"/>
          <p:cNvSpPr>
            <a:spLocks noGrp="1"/>
          </p:cNvSpPr>
          <p:nvPr>
            <p:ph sz="half" idx="1"/>
          </p:nvPr>
        </p:nvSpPr>
        <p:spPr>
          <a:xfrm>
            <a:off x="609441" y="1673352"/>
            <a:ext cx="5383398" cy="4718304"/>
          </a:xfrm>
        </p:spPr>
        <p:txBody>
          <a:bodyPr numCol="1">
            <a:normAutofit/>
          </a:bodyPr>
          <a:lstStyle/>
          <a:p>
            <a:pPr>
              <a:lnSpc>
                <a:spcPct val="90000"/>
              </a:lnSpc>
            </a:pPr>
            <a:r>
              <a:rPr lang="en-US" sz="1800"/>
              <a:t>Indemnity</a:t>
            </a:r>
          </a:p>
          <a:p>
            <a:pPr lvl="1">
              <a:lnSpc>
                <a:spcPct val="90000"/>
              </a:lnSpc>
            </a:pPr>
            <a:r>
              <a:rPr lang="en-US" sz="1800" i="1"/>
              <a:t>Typical Clauses</a:t>
            </a:r>
          </a:p>
          <a:p>
            <a:pPr lvl="2">
              <a:lnSpc>
                <a:spcPct val="90000"/>
              </a:lnSpc>
            </a:pPr>
            <a:r>
              <a:rPr lang="en-US" sz="1800" i="1"/>
              <a:t>Sample 2</a:t>
            </a:r>
            <a:endParaRPr lang="en-US" sz="1800"/>
          </a:p>
          <a:p>
            <a:pPr>
              <a:lnSpc>
                <a:spcPct val="90000"/>
              </a:lnSpc>
              <a:buNone/>
            </a:pPr>
            <a:r>
              <a:rPr lang="en-US" sz="1800"/>
              <a:t>	Seller shall indemnify and save Buyer, including Buyer's affiliated companies, and each of their directors, officers, and employees, harmless from and against all claims, demands, actions, proceedings, and liabilities of any nature, and all costs and expenses incurred in connection therewith, including attorneys fees, injury, sickness, disease or death to person, (including agents and employees of Seller and its subcontractors) and for damage to or loss of property arising out of and to the extent caused by the fault of Seller in the performance of the Work under this Contract.</a:t>
            </a:r>
          </a:p>
          <a:p>
            <a:pPr>
              <a:lnSpc>
                <a:spcPct val="90000"/>
              </a:lnSpc>
              <a:buNone/>
            </a:pPr>
            <a:endParaRPr lang="en-US" sz="1800"/>
          </a:p>
        </p:txBody>
      </p:sp>
      <p:pic>
        <p:nvPicPr>
          <p:cNvPr id="3" name="Content Placeholder 2" descr="Text&#10;&#10;Description automatically generated">
            <a:extLst>
              <a:ext uri="{FF2B5EF4-FFF2-40B4-BE49-F238E27FC236}">
                <a16:creationId xmlns:a16="http://schemas.microsoft.com/office/drawing/2014/main" id="{0ADB6E8D-438C-43C4-8003-5343A09E4D2B}"/>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96012" y="2209800"/>
            <a:ext cx="5412527" cy="3625265"/>
          </a:xfrm>
        </p:spPr>
      </p:pic>
      <p:sp>
        <p:nvSpPr>
          <p:cNvPr id="4" name="TextBox 3">
            <a:extLst>
              <a:ext uri="{FF2B5EF4-FFF2-40B4-BE49-F238E27FC236}">
                <a16:creationId xmlns:a16="http://schemas.microsoft.com/office/drawing/2014/main" id="{1D0F21D0-2A85-4690-8EA6-5746044439DF}"/>
              </a:ext>
            </a:extLst>
          </p:cNvPr>
          <p:cNvSpPr txBox="1"/>
          <p:nvPr/>
        </p:nvSpPr>
        <p:spPr>
          <a:xfrm>
            <a:off x="6196012" y="5833808"/>
            <a:ext cx="5383371" cy="232089"/>
          </a:xfrm>
          <a:prstGeom prst="rect">
            <a:avLst/>
          </a:prstGeom>
          <a:noFill/>
        </p:spPr>
        <p:txBody>
          <a:bodyPr wrap="square" rtlCol="0">
            <a:spAutoFit/>
          </a:bodyPr>
          <a:lstStyle/>
          <a:p>
            <a:r>
              <a:rPr lang="en-US" sz="900">
                <a:hlinkClick r:id="rId4" tooltip="https://knowledgeworkx.com/articles/global-intelligence/321/contracting"/>
              </a:rPr>
              <a:t>This Photo</a:t>
            </a:r>
            <a:r>
              <a:rPr lang="en-US" sz="900"/>
              <a:t> by Unknown Author is licensed under </a:t>
            </a:r>
            <a:r>
              <a:rPr lang="en-US" sz="900">
                <a:hlinkClick r:id="rId5" tooltip="https://creativecommons.org/licenses/by-nc-nd/3.0/"/>
              </a:rPr>
              <a:t>CC BY-NC-ND</a:t>
            </a:r>
            <a:endParaRPr lang="en-US" sz="900"/>
          </a:p>
        </p:txBody>
      </p:sp>
      <p:pic>
        <p:nvPicPr>
          <p:cNvPr id="6" name="Picture 5">
            <a:extLst>
              <a:ext uri="{FF2B5EF4-FFF2-40B4-BE49-F238E27FC236}">
                <a16:creationId xmlns:a16="http://schemas.microsoft.com/office/drawing/2014/main" id="{9C2DA33F-6D2A-43D6-89EE-80A6662A3F2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09441" y="792080"/>
            <a:ext cx="2852185" cy="1261872"/>
          </a:xfrm>
        </p:spPr>
        <p:txBody>
          <a:bodyPr anchor="b">
            <a:normAutofit/>
          </a:bodyPr>
          <a:lstStyle/>
          <a:p>
            <a:r>
              <a:rPr lang="en-US" dirty="0"/>
              <a:t>Contractual Risk Transfer</a:t>
            </a:r>
          </a:p>
        </p:txBody>
      </p:sp>
      <p:sp>
        <p:nvSpPr>
          <p:cNvPr id="4099" name="Content Placeholder 2"/>
          <p:cNvSpPr>
            <a:spLocks noGrp="1"/>
          </p:cNvSpPr>
          <p:nvPr>
            <p:ph idx="1"/>
          </p:nvPr>
        </p:nvSpPr>
        <p:spPr>
          <a:xfrm>
            <a:off x="3961368" y="792080"/>
            <a:ext cx="7618016" cy="5577840"/>
          </a:xfrm>
        </p:spPr>
        <p:txBody>
          <a:bodyPr>
            <a:normAutofit/>
          </a:bodyPr>
          <a:lstStyle/>
          <a:p>
            <a:pPr>
              <a:lnSpc>
                <a:spcPct val="90000"/>
              </a:lnSpc>
            </a:pPr>
            <a:r>
              <a:rPr lang="en-US" sz="2200"/>
              <a:t>Indemnity</a:t>
            </a:r>
          </a:p>
          <a:p>
            <a:pPr lvl="1">
              <a:lnSpc>
                <a:spcPct val="90000"/>
              </a:lnSpc>
            </a:pPr>
            <a:r>
              <a:rPr lang="en-US" sz="2200" i="1"/>
              <a:t>Enforceability of Indemnity Clauses</a:t>
            </a:r>
          </a:p>
          <a:p>
            <a:pPr lvl="2">
              <a:lnSpc>
                <a:spcPct val="90000"/>
              </a:lnSpc>
            </a:pPr>
            <a:r>
              <a:rPr lang="en-US" sz="2200"/>
              <a:t>Washington Anti-Indemnity Statute (</a:t>
            </a:r>
            <a:r>
              <a:rPr lang="en-US" sz="2200" err="1"/>
              <a:t>RCW</a:t>
            </a:r>
            <a:r>
              <a:rPr lang="en-US" sz="2200"/>
              <a:t> 4.24.115):  </a:t>
            </a:r>
          </a:p>
          <a:p>
            <a:pPr>
              <a:lnSpc>
                <a:spcPct val="90000"/>
              </a:lnSpc>
              <a:buNone/>
            </a:pPr>
            <a:r>
              <a:rPr lang="en-US" sz="2200" dirty="0"/>
              <a:t>1) A covenant, promise, agreement or understanding in, or in connection with or collateral to, a contract or agreement relative to the construction, alteration, repair, addition to, subtraction from, improvement to, or maintenance of, any building, highway, road, railroad, excavation, or other structure, project, development, or improvement attached to real estate, including moving and demolition in connection therewith, or a motor carrier transportation contract, purporting to indemnify against liability for damages arising out of bodily injury to persons or damage to property:</a:t>
            </a:r>
            <a:endParaRPr lang="en-US" sz="2200"/>
          </a:p>
        </p:txBody>
      </p:sp>
      <p:pic>
        <p:nvPicPr>
          <p:cNvPr id="3" name="Picture 2" descr="A picture containing text, writing implement, stationary, pen&#10;&#10;Description automatically generated">
            <a:extLst>
              <a:ext uri="{FF2B5EF4-FFF2-40B4-BE49-F238E27FC236}">
                <a16:creationId xmlns:a16="http://schemas.microsoft.com/office/drawing/2014/main" id="{EF232BA0-DDE3-4CFA-9F2A-80D4DF9F5D2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1533" y="2572112"/>
            <a:ext cx="3048000" cy="2017776"/>
          </a:xfrm>
          <a:prstGeom prst="rect">
            <a:avLst/>
          </a:prstGeom>
        </p:spPr>
      </p:pic>
      <p:pic>
        <p:nvPicPr>
          <p:cNvPr id="5" name="Picture 4">
            <a:extLst>
              <a:ext uri="{FF2B5EF4-FFF2-40B4-BE49-F238E27FC236}">
                <a16:creationId xmlns:a16="http://schemas.microsoft.com/office/drawing/2014/main" id="{D2714A5D-F165-4CD5-8D80-ECD5BB5EB2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09441" y="792080"/>
            <a:ext cx="2852185" cy="1261872"/>
          </a:xfrm>
        </p:spPr>
        <p:txBody>
          <a:bodyPr anchor="b">
            <a:normAutofit/>
          </a:bodyPr>
          <a:lstStyle/>
          <a:p>
            <a:r>
              <a:rPr lang="en-US" dirty="0"/>
              <a:t>Contractual Risk Transfer</a:t>
            </a:r>
          </a:p>
        </p:txBody>
      </p:sp>
      <p:sp>
        <p:nvSpPr>
          <p:cNvPr id="4099" name="Content Placeholder 2"/>
          <p:cNvSpPr>
            <a:spLocks noGrp="1"/>
          </p:cNvSpPr>
          <p:nvPr>
            <p:ph idx="1"/>
          </p:nvPr>
        </p:nvSpPr>
        <p:spPr>
          <a:xfrm>
            <a:off x="3961368" y="792080"/>
            <a:ext cx="7618016" cy="5577840"/>
          </a:xfrm>
        </p:spPr>
        <p:txBody>
          <a:bodyPr>
            <a:normAutofit/>
          </a:bodyPr>
          <a:lstStyle/>
          <a:p>
            <a:pPr lvl="2">
              <a:lnSpc>
                <a:spcPct val="90000"/>
              </a:lnSpc>
            </a:pPr>
            <a:r>
              <a:rPr lang="en-US" sz="2000"/>
              <a:t>Washington Anti-Indemnity Statute (</a:t>
            </a:r>
            <a:r>
              <a:rPr lang="en-US" sz="2000" err="1"/>
              <a:t>RCW</a:t>
            </a:r>
            <a:r>
              <a:rPr lang="en-US" sz="2000"/>
              <a:t> 4.24.115) (contd.)</a:t>
            </a:r>
          </a:p>
          <a:p>
            <a:pPr lvl="2">
              <a:lnSpc>
                <a:spcPct val="90000"/>
              </a:lnSpc>
              <a:buNone/>
            </a:pPr>
            <a:endParaRPr lang="en-US" sz="2000"/>
          </a:p>
          <a:p>
            <a:pPr>
              <a:lnSpc>
                <a:spcPct val="90000"/>
              </a:lnSpc>
              <a:buNone/>
            </a:pPr>
            <a:r>
              <a:rPr lang="en-US" sz="2000"/>
              <a:t>	</a:t>
            </a:r>
            <a:r>
              <a:rPr lang="en-US" sz="2000" dirty="0"/>
              <a:t>(a) Caused by or resulting from the sole negligence of the </a:t>
            </a:r>
            <a:r>
              <a:rPr lang="en-US" sz="2000" dirty="0" err="1"/>
              <a:t>indemnitee</a:t>
            </a:r>
            <a:r>
              <a:rPr lang="en-US" sz="2000" dirty="0"/>
              <a:t>, his agents or employees is against public policy and is void and unenforceable;</a:t>
            </a:r>
            <a:br>
              <a:rPr lang="en-US" sz="2000" dirty="0"/>
            </a:br>
            <a:br>
              <a:rPr lang="en-US" sz="2000" dirty="0"/>
            </a:br>
            <a:r>
              <a:rPr lang="en-US" sz="2000" dirty="0"/>
              <a:t>     (b) Caused by or resulting from the concurrent negligence of (</a:t>
            </a:r>
            <a:r>
              <a:rPr lang="en-US" sz="2000" dirty="0" err="1"/>
              <a:t>i</a:t>
            </a:r>
            <a:r>
              <a:rPr lang="en-US" sz="2000" dirty="0"/>
              <a:t>) the </a:t>
            </a:r>
            <a:r>
              <a:rPr lang="en-US" sz="2000" dirty="0" err="1"/>
              <a:t>indemnitee</a:t>
            </a:r>
            <a:r>
              <a:rPr lang="en-US" sz="2000" dirty="0"/>
              <a:t> or the </a:t>
            </a:r>
            <a:r>
              <a:rPr lang="en-US" sz="2000" dirty="0" err="1"/>
              <a:t>indemnitee's</a:t>
            </a:r>
            <a:r>
              <a:rPr lang="en-US" sz="2000" dirty="0"/>
              <a:t> agents or employees, and (ii) the </a:t>
            </a:r>
            <a:r>
              <a:rPr lang="en-US" sz="2000" dirty="0" err="1"/>
              <a:t>indemnitor</a:t>
            </a:r>
            <a:r>
              <a:rPr lang="en-US" sz="2000" dirty="0"/>
              <a:t> or the </a:t>
            </a:r>
            <a:r>
              <a:rPr lang="en-US" sz="2000" dirty="0" err="1"/>
              <a:t>indemnitor's</a:t>
            </a:r>
            <a:r>
              <a:rPr lang="en-US" sz="2000" dirty="0"/>
              <a:t> agents or employees, is valid and enforceable only to the extent of the </a:t>
            </a:r>
            <a:r>
              <a:rPr lang="en-US" sz="2000" dirty="0" err="1"/>
              <a:t>indemnitor's</a:t>
            </a:r>
            <a:r>
              <a:rPr lang="en-US" sz="2000" dirty="0"/>
              <a:t> negligence and only if the agreement specifically and expressly provides </a:t>
            </a:r>
            <a:r>
              <a:rPr lang="en-US" sz="2000" dirty="0" err="1"/>
              <a:t>therefor</a:t>
            </a:r>
            <a:r>
              <a:rPr lang="en-US" sz="2000" dirty="0"/>
              <a:t>, and may waive the </a:t>
            </a:r>
            <a:r>
              <a:rPr lang="en-US" sz="2000" dirty="0" err="1"/>
              <a:t>indemnitor's</a:t>
            </a:r>
            <a:r>
              <a:rPr lang="en-US" sz="2000" dirty="0"/>
              <a:t> immunity under industrial insurance, Title </a:t>
            </a:r>
            <a:r>
              <a:rPr lang="en-US" sz="2000" u="sng" dirty="0">
                <a:hlinkClick r:id="rId3"/>
              </a:rPr>
              <a:t>51</a:t>
            </a:r>
            <a:r>
              <a:rPr lang="en-US" sz="2000" dirty="0"/>
              <a:t> </a:t>
            </a:r>
            <a:r>
              <a:rPr lang="en-US" sz="2000" dirty="0" err="1"/>
              <a:t>RCW</a:t>
            </a:r>
            <a:r>
              <a:rPr lang="en-US" sz="2000" dirty="0"/>
              <a:t>, only if the agreement specifically and expressly provides </a:t>
            </a:r>
            <a:r>
              <a:rPr lang="en-US" sz="2000" dirty="0" err="1"/>
              <a:t>therefor</a:t>
            </a:r>
            <a:r>
              <a:rPr lang="en-US" sz="2000" dirty="0"/>
              <a:t> and the waiver was mutually negotiated by the parties.</a:t>
            </a:r>
            <a:endParaRPr lang="en-US" sz="2000"/>
          </a:p>
        </p:txBody>
      </p:sp>
      <p:pic>
        <p:nvPicPr>
          <p:cNvPr id="5" name="Picture 4" descr="A picture containing text, writing implement, stationary, pen&#10;&#10;Description automatically generated">
            <a:extLst>
              <a:ext uri="{FF2B5EF4-FFF2-40B4-BE49-F238E27FC236}">
                <a16:creationId xmlns:a16="http://schemas.microsoft.com/office/drawing/2014/main" id="{60F6B7AD-BECA-4710-AC56-1B22AD47DA3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11533" y="2572112"/>
            <a:ext cx="3048000" cy="2017776"/>
          </a:xfrm>
          <a:prstGeom prst="rect">
            <a:avLst/>
          </a:prstGeom>
        </p:spPr>
      </p:pic>
      <p:pic>
        <p:nvPicPr>
          <p:cNvPr id="6" name="Picture 5">
            <a:extLst>
              <a:ext uri="{FF2B5EF4-FFF2-40B4-BE49-F238E27FC236}">
                <a16:creationId xmlns:a16="http://schemas.microsoft.com/office/drawing/2014/main" id="{A66302E4-C70D-4F69-8669-F5CE6C24B33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09441" y="792080"/>
            <a:ext cx="2852185" cy="1261872"/>
          </a:xfrm>
        </p:spPr>
        <p:txBody>
          <a:bodyPr anchor="b">
            <a:normAutofit/>
          </a:bodyPr>
          <a:lstStyle/>
          <a:p>
            <a:r>
              <a:rPr lang="en-US" dirty="0"/>
              <a:t>Contractual Risk Transfer</a:t>
            </a:r>
          </a:p>
        </p:txBody>
      </p:sp>
      <p:sp>
        <p:nvSpPr>
          <p:cNvPr id="4099" name="Content Placeholder 2"/>
          <p:cNvSpPr>
            <a:spLocks noGrp="1"/>
          </p:cNvSpPr>
          <p:nvPr>
            <p:ph idx="1"/>
          </p:nvPr>
        </p:nvSpPr>
        <p:spPr>
          <a:xfrm>
            <a:off x="3961368" y="792080"/>
            <a:ext cx="7618016" cy="5577840"/>
          </a:xfrm>
        </p:spPr>
        <p:txBody>
          <a:bodyPr>
            <a:normAutofit/>
          </a:bodyPr>
          <a:lstStyle/>
          <a:p>
            <a:pPr>
              <a:lnSpc>
                <a:spcPct val="90000"/>
              </a:lnSpc>
            </a:pPr>
            <a:r>
              <a:rPr lang="en-US" sz="2500"/>
              <a:t>Indemnity</a:t>
            </a:r>
          </a:p>
          <a:p>
            <a:pPr lvl="1">
              <a:lnSpc>
                <a:spcPct val="90000"/>
              </a:lnSpc>
            </a:pPr>
            <a:r>
              <a:rPr lang="en-US" sz="2500"/>
              <a:t>Idaho Anti-Indemnity Statute (IRC 29-114)</a:t>
            </a:r>
          </a:p>
          <a:p>
            <a:pPr>
              <a:lnSpc>
                <a:spcPct val="90000"/>
              </a:lnSpc>
              <a:buNone/>
            </a:pPr>
            <a:r>
              <a:rPr lang="en-US" sz="2500"/>
              <a:t>	A covenant, promise, agreement or understanding in, or in connection with or collateral to, a contact or agreement relative to the construction, alteration, repair, or maintenance of a building, structure, highway, appurtenance and appliance, including moving, demolition and excavating connected therewith, purporting to indemnify the </a:t>
            </a:r>
            <a:r>
              <a:rPr lang="en-US" sz="2500" err="1"/>
              <a:t>promisee</a:t>
            </a:r>
            <a:r>
              <a:rPr lang="en-US" sz="2500"/>
              <a:t> against liability for damages arising out of bodily injury to persons or damage to property caused by or resulting from the sole negligence of the </a:t>
            </a:r>
            <a:r>
              <a:rPr lang="en-US" sz="2500" err="1"/>
              <a:t>promisee</a:t>
            </a:r>
            <a:r>
              <a:rPr lang="en-US" sz="2500"/>
              <a:t>, his agents or employees or </a:t>
            </a:r>
            <a:r>
              <a:rPr lang="en-US" sz="2500" err="1"/>
              <a:t>indmenitees</a:t>
            </a:r>
            <a:r>
              <a:rPr lang="en-US" sz="2500"/>
              <a:t>, is against public policy and is void and unenforceable.</a:t>
            </a:r>
          </a:p>
        </p:txBody>
      </p:sp>
      <p:sp>
        <p:nvSpPr>
          <p:cNvPr id="72" name="Text Placeholder 3">
            <a:extLst>
              <a:ext uri="{FF2B5EF4-FFF2-40B4-BE49-F238E27FC236}">
                <a16:creationId xmlns:a16="http://schemas.microsoft.com/office/drawing/2014/main" id="{AC1B9EB7-84F1-4737-A7B3-1FD89E3C25A6}"/>
              </a:ext>
            </a:extLst>
          </p:cNvPr>
          <p:cNvSpPr>
            <a:spLocks noGrp="1"/>
          </p:cNvSpPr>
          <p:nvPr>
            <p:ph type="body" sz="half" idx="2"/>
          </p:nvPr>
        </p:nvSpPr>
        <p:spPr>
          <a:xfrm>
            <a:off x="609443" y="2130553"/>
            <a:ext cx="2852185" cy="4243615"/>
          </a:xfrm>
        </p:spPr>
        <p:txBody>
          <a:bodyPr/>
          <a:lstStyle/>
          <a:p>
            <a:endParaRPr lang="en-US" dirty="0"/>
          </a:p>
        </p:txBody>
      </p:sp>
      <p:pic>
        <p:nvPicPr>
          <p:cNvPr id="6" name="Picture 3" descr="C:\Documents and Settings\stephanie.correia\Local Settings\Temporary Internet Files\Content.IE5\QCST0QU5\MC900189270[1].jpg">
            <a:extLst>
              <a:ext uri="{FF2B5EF4-FFF2-40B4-BE49-F238E27FC236}">
                <a16:creationId xmlns:a16="http://schemas.microsoft.com/office/drawing/2014/main" id="{5D490BF6-FA58-41FB-85CC-B334559B9B70}"/>
              </a:ext>
            </a:extLst>
          </p:cNvPr>
          <p:cNvPicPr>
            <a:picLocks noChangeAspect="1" noChangeArrowheads="1"/>
          </p:cNvPicPr>
          <p:nvPr/>
        </p:nvPicPr>
        <p:blipFill>
          <a:blip r:embed="rId3" cstate="print"/>
          <a:srcRect/>
          <a:stretch>
            <a:fillRect/>
          </a:stretch>
        </p:blipFill>
        <p:spPr bwMode="auto">
          <a:xfrm>
            <a:off x="836612" y="2667000"/>
            <a:ext cx="2084832" cy="1307592"/>
          </a:xfrm>
          <a:prstGeom prst="rect">
            <a:avLst/>
          </a:prstGeom>
          <a:noFill/>
        </p:spPr>
      </p:pic>
      <p:pic>
        <p:nvPicPr>
          <p:cNvPr id="7" name="Picture 6">
            <a:extLst>
              <a:ext uri="{FF2B5EF4-FFF2-40B4-BE49-F238E27FC236}">
                <a16:creationId xmlns:a16="http://schemas.microsoft.com/office/drawing/2014/main" id="{3826FB4B-C1DF-4AAC-85CB-CCFE4C34114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6D7BA07601A14D91FEFDB99C53BACD" ma:contentTypeVersion="6" ma:contentTypeDescription="Create a new document." ma:contentTypeScope="" ma:versionID="8b3e2eccd25b7238a955c0955f695170">
  <xsd:schema xmlns:xsd="http://www.w3.org/2001/XMLSchema" xmlns:xs="http://www.w3.org/2001/XMLSchema" xmlns:p="http://schemas.microsoft.com/office/2006/metadata/properties" xmlns:ns2="0661163f-6308-46b8-b41a-d696100af637" targetNamespace="http://schemas.microsoft.com/office/2006/metadata/properties" ma:root="true" ma:fieldsID="a7865006e9c4440d05a2aa31134d3b81" ns2:_="">
    <xsd:import namespace="0661163f-6308-46b8-b41a-d696100af6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Designation" minOccurs="0"/>
                <xsd:element ref="ns2:Designa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1163f-6308-46b8-b41a-d696100af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Designation" ma:index="12" nillable="true" ma:displayName="Designation" ma:format="Dropdown" ma:internalName="Designation">
      <xsd:simpleType>
        <xsd:restriction base="dms:Choice">
          <xsd:enumeration value="Choice 1"/>
          <xsd:enumeration value="Choice 2"/>
          <xsd:enumeration value="Choice 3"/>
        </xsd:restriction>
      </xsd:simpleType>
    </xsd:element>
    <xsd:element name="Designation2" ma:index="13" nillable="true" ma:displayName="Designation 2" ma:format="Dropdown" ma:internalName="Designation2">
      <xsd:simpleType>
        <xsd:restriction base="dms:Choice">
          <xsd:enumeration value="Mergers &amp; Acquisitions"/>
          <xsd:enumeration value="Environmental Law"/>
          <xsd:enumeration value="General Counsel"/>
          <xsd:enumeration value="Employment Matters"/>
          <xsd:enumeration value="Corporate Structuring"/>
          <xsd:enumeration value="Owner and Management Matters"/>
          <xsd:enumeration value="Ownership Transition"/>
          <xsd:enumeration value="Collections"/>
          <xsd:enumeration value="Intellectual Property"/>
          <xsd:enumeration value="Professional Licens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ignation2 xmlns="0661163f-6308-46b8-b41a-d696100af637" xsi:nil="true"/>
    <Designation xmlns="0661163f-6308-46b8-b41a-d696100af637" xsi:nil="true"/>
  </documentManagement>
</p:properties>
</file>

<file path=customXml/itemProps1.xml><?xml version="1.0" encoding="utf-8"?>
<ds:datastoreItem xmlns:ds="http://schemas.openxmlformats.org/officeDocument/2006/customXml" ds:itemID="{8B6CE435-B98C-4428-84EB-F40871CE8718}"/>
</file>

<file path=customXml/itemProps2.xml><?xml version="1.0" encoding="utf-8"?>
<ds:datastoreItem xmlns:ds="http://schemas.openxmlformats.org/officeDocument/2006/customXml" ds:itemID="{D9026F7C-BEB4-4B20-9AD7-65DD010AF4A5}"/>
</file>

<file path=customXml/itemProps3.xml><?xml version="1.0" encoding="utf-8"?>
<ds:datastoreItem xmlns:ds="http://schemas.openxmlformats.org/officeDocument/2006/customXml" ds:itemID="{55DB4BFC-C7F6-4277-8672-2EC1CDE49016}"/>
</file>

<file path=docProps/app.xml><?xml version="1.0" encoding="utf-8"?>
<Properties xmlns="http://schemas.openxmlformats.org/officeDocument/2006/extended-properties" xmlns:vt="http://schemas.openxmlformats.org/officeDocument/2006/docPropsVTypes">
  <TotalTime>33</TotalTime>
  <Words>1533</Words>
  <Application>Microsoft Office PowerPoint</Application>
  <PresentationFormat>Custom</PresentationFormat>
  <Paragraphs>141</Paragraphs>
  <Slides>22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Clarity</vt:lpstr>
      <vt:lpstr>           Northwest Mining Association  Annual Convention December 2010  DAVID K. ECKBERG</vt:lpstr>
      <vt:lpstr>Overview</vt:lpstr>
      <vt:lpstr>Contractual Risk Transfer</vt:lpstr>
      <vt:lpstr>Contractual Risk Transfer</vt:lpstr>
      <vt:lpstr>Contractual Risk Transfer</vt:lpstr>
      <vt:lpstr>Contractual Risk Transfer</vt:lpstr>
      <vt:lpstr>Contractual Risk Transfer</vt:lpstr>
      <vt:lpstr>Contractual Risk Transfer</vt:lpstr>
      <vt:lpstr>Contractual Risk Transfer</vt:lpstr>
      <vt:lpstr>Contractual Risk Transfer</vt:lpstr>
      <vt:lpstr>Contractual Risk Transfer</vt:lpstr>
      <vt:lpstr>Contractual Risk Transfer</vt:lpstr>
      <vt:lpstr>Contractual Risk Transfer</vt:lpstr>
      <vt:lpstr>Contractual Risk Transfer</vt:lpstr>
      <vt:lpstr>Contractual Risk Transfer</vt:lpstr>
      <vt:lpstr>Legal Developments</vt:lpstr>
      <vt:lpstr>Legal Developments</vt:lpstr>
      <vt:lpstr>Legal Developments</vt:lpstr>
      <vt:lpstr>Economic Loss</vt:lpstr>
      <vt:lpstr>Economic Loss</vt:lpstr>
      <vt:lpstr>Economic Loss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Northwest Mining Association  Annual Convention December 2010  DAVID K. ECKBERG</dc:title>
  <dc:creator>Elizabeth Kruh</dc:creator>
  <cp:lastModifiedBy>Elizabeth Kruh</cp:lastModifiedBy>
  <cp:revision>3</cp:revision>
  <dcterms:created xsi:type="dcterms:W3CDTF">2021-01-16T00:48:31Z</dcterms:created>
  <dcterms:modified xsi:type="dcterms:W3CDTF">2021-01-19T22:20:35Z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0x010100B16D7BA07601A14D91FEFDB99C53BACD</vt:lpwstr>
  </property>
</Properties>
</file>