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4"/>
  </p:notesMasterIdLst>
  <p:handoutMasterIdLst>
    <p:handoutMasterId r:id="rId15"/>
  </p:handoutMasterIdLst>
  <p:sldIdLst>
    <p:sldId id="277" r:id="rId2"/>
    <p:sldId id="291" r:id="rId3"/>
    <p:sldId id="258" r:id="rId4"/>
    <p:sldId id="292" r:id="rId5"/>
    <p:sldId id="259" r:id="rId6"/>
    <p:sldId id="278" r:id="rId7"/>
    <p:sldId id="279" r:id="rId8"/>
    <p:sldId id="280" r:id="rId9"/>
    <p:sldId id="285" r:id="rId10"/>
    <p:sldId id="281" r:id="rId11"/>
    <p:sldId id="286" r:id="rId12"/>
    <p:sldId id="284" r:id="rId13"/>
  </p:sldIdLst>
  <p:sldSz cx="12188825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9C64"/>
    <a:srgbClr val="9DA25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9" autoAdjust="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r>
              <a:rPr lang="en-US"/>
              <a:t>12/4/2018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DF30DA1-1BF5-4BA3-97E9-663096DF2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782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12/4/2018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35287-F8AE-421E-B682-6BA8CB211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240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290B37-45E0-4CBB-B6FC-06904C26034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508C2-B792-4321-81DA-6451DEC5AD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4F654-166D-4BB0-ADB3-35D9B0C4FB6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35287-F8AE-421E-B682-6BA8CB211A6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08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E251A1-6057-4C2F-B4BC-8F618F9D939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BDC1C-706B-4AFB-8C90-B611CB71907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7989A4-02B0-43B7-8965-84F2BACD36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88B6EF-8A37-4D84-9534-2E9A0C4A795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9AAE8E-A2FE-4593-88FF-BF283AFF99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9C38E2-7628-4BA9-8017-4EC6E4FF3C7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942230-3945-43BE-8025-C27E58D0BB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795564-477A-4E61-B11B-7B13E34C6AF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1371601"/>
            <a:ext cx="10462075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162" y="3505200"/>
            <a:ext cx="853217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8EB5-BBAC-47EF-A605-A33196B0AF64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162" y="3398520"/>
            <a:ext cx="104620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486-C257-4D9B-AE88-D8DE8D69AE6F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09600"/>
            <a:ext cx="2742486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609600"/>
            <a:ext cx="802431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EEA5-FC5A-469D-B2A4-3C8A79CD5DE8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013C-68BC-4468-80A2-65566E938882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2362201"/>
            <a:ext cx="10360501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4626865"/>
            <a:ext cx="10360501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705F-AA9A-4AAA-ABAC-9D3003B3A055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106" y="4599432"/>
            <a:ext cx="104620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73352"/>
            <a:ext cx="5383398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E2370-C384-46A7-985E-457967D776DF}" type="datetime1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76400"/>
            <a:ext cx="5241195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438400"/>
            <a:ext cx="52411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8189" y="1676400"/>
            <a:ext cx="5241195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189" y="2438400"/>
            <a:ext cx="52411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2E96-C14F-462E-9ABD-299E858BC953}" type="datetime1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0362" y="4045691"/>
            <a:ext cx="4709160" cy="105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5E3B-30B1-458C-8714-C060026B069C}" type="datetime1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CF9-FF08-41DB-8E75-11F01EF71DBA}" type="datetime1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92080"/>
            <a:ext cx="2852185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1368" y="792080"/>
            <a:ext cx="7618016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2130553"/>
            <a:ext cx="2852185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56B3-E75A-4F0E-A8CD-7CC61D05AE5A}" type="datetime1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1188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92480"/>
            <a:ext cx="2856163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487" y="838201"/>
            <a:ext cx="787047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1" y="2133600"/>
            <a:ext cx="2852185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E2AC-028B-4C2A-A00A-956858E6A6CC}" type="datetime1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88825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0"/>
            <a:ext cx="10969943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88825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18288"/>
            <a:ext cx="3859795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549B4BC-9697-4843-B6AD-B5D4F7F88AB9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0810" y="18288"/>
            <a:ext cx="5484971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7354" y="18288"/>
            <a:ext cx="142203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8212" y="1366045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CONTRACTOR v. DESIGN PROFESSIONAL</a:t>
            </a:r>
          </a:p>
        </p:txBody>
      </p:sp>
      <p:sp>
        <p:nvSpPr>
          <p:cNvPr id="9222" name="TextBox 7"/>
          <p:cNvSpPr txBox="1">
            <a:spLocks noChangeArrowheads="1"/>
          </p:cNvSpPr>
          <p:nvPr/>
        </p:nvSpPr>
        <p:spPr bwMode="auto">
          <a:xfrm>
            <a:off x="1712912" y="2547144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Lucida Sans Unicode" pitchFamily="34" charset="0"/>
              </a:rPr>
              <a:t>9</a:t>
            </a:r>
            <a:r>
              <a:rPr lang="en-US" sz="2000" baseline="30000" dirty="0">
                <a:latin typeface="Lucida Sans Unicode" pitchFamily="34" charset="0"/>
              </a:rPr>
              <a:t>th</a:t>
            </a:r>
            <a:r>
              <a:rPr lang="en-US" sz="2000" dirty="0">
                <a:latin typeface="Lucida Sans Unicode" pitchFamily="34" charset="0"/>
              </a:rPr>
              <a:t> Annual Construction Defects: Updates &amp; Strategies</a:t>
            </a:r>
          </a:p>
          <a:p>
            <a:pPr algn="ctr"/>
            <a:r>
              <a:rPr lang="en-US" sz="2000" dirty="0">
                <a:latin typeface="Lucida Sans Unicode" pitchFamily="34" charset="0"/>
              </a:rPr>
              <a:t>Hosted by The Seminar Group</a:t>
            </a:r>
          </a:p>
        </p:txBody>
      </p:sp>
      <p:pic>
        <p:nvPicPr>
          <p:cNvPr id="9" name="Picture 2" descr="C:\Users\dgreenberg\AppData\Local\Microsoft\Windows\Temporary Internet Files\Content.Outlook\0RPHXFTC\BPM Logo RGB (Color).jpg">
            <a:extLst>
              <a:ext uri="{FF2B5EF4-FFF2-40B4-BE49-F238E27FC236}">
                <a16:creationId xmlns:a16="http://schemas.microsoft.com/office/drawing/2014/main" id="{EC9A7720-EFC8-410A-A9AC-B1017A52F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212" y="4648200"/>
            <a:ext cx="2905222" cy="1452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B2EF41-8A7D-4AA9-BC2B-FB7334FA57F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612" y="1447800"/>
            <a:ext cx="8229600" cy="4525962"/>
          </a:xfrm>
        </p:spPr>
        <p:txBody>
          <a:bodyPr/>
          <a:lstStyle/>
          <a:p>
            <a:r>
              <a:rPr lang="en-US" dirty="0"/>
              <a:t>Common area of negotiation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Amendments to Anti-indemnity Statute: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expressly applies to designer contracts; </a:t>
            </a:r>
          </a:p>
          <a:p>
            <a:pPr lvl="1"/>
            <a:r>
              <a:rPr lang="en-US" dirty="0"/>
              <a:t>(ii) no duty or cost to defend; and </a:t>
            </a:r>
          </a:p>
          <a:p>
            <a:pPr lvl="1"/>
            <a:r>
              <a:rPr lang="en-US" dirty="0"/>
              <a:t>(iii) expressly applies to “services”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Waiver of Workers Comp immunity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Indemnity</a:t>
            </a:r>
          </a:p>
        </p:txBody>
      </p:sp>
      <p:pic>
        <p:nvPicPr>
          <p:cNvPr id="4" name="Picture 3" descr="ppt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2613" y="5114926"/>
            <a:ext cx="3381375" cy="14382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660F7D-F08A-491D-B74D-AC21A43E010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Changing Construction Landscape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Changing Legal Landscape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Legislative responses?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Defensive design practice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Stronger Demands on Contractual Protections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CLOSING REMARKS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315031-A652-4D2D-9E93-48B8F81EFE8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12" b="20063"/>
          <a:stretch/>
        </p:blipFill>
        <p:spPr bwMode="auto">
          <a:xfrm>
            <a:off x="4189412" y="581023"/>
            <a:ext cx="5087938" cy="325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29" y="3962400"/>
            <a:ext cx="114300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/>
              <a:t>One Convention Place, 701 Pike Street, Suite 1400, Seattle, WA 98101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AD93D1-00CB-40EA-A3BE-D277E43915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993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612" y="1981200"/>
            <a:ext cx="8229600" cy="4025900"/>
          </a:xfrm>
        </p:spPr>
        <p:txBody>
          <a:bodyPr>
            <a:normAutofit/>
          </a:bodyPr>
          <a:lstStyle/>
          <a:p>
            <a:r>
              <a:rPr lang="en-US" sz="2800" dirty="0"/>
              <a:t>Background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Design Professional Liability v. Contractor Liability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Key Concepts Affecting Design Professional Liability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Closing Remarks</a:t>
            </a:r>
          </a:p>
          <a:p>
            <a:pPr marL="365760" indent="-256032">
              <a:spcAft>
                <a:spcPts val="600"/>
              </a:spcAft>
              <a:buFont typeface="Wingdings 3"/>
              <a:buChar char=""/>
              <a:defRPr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2412" y="762000"/>
            <a:ext cx="9144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/>
              <a:t>INTRODUCTION</a:t>
            </a:r>
            <a:br>
              <a:rPr lang="en-US" dirty="0"/>
            </a:br>
            <a:r>
              <a:rPr lang="en-US" dirty="0"/>
              <a:t>CONTRACTOR V. DESIGN PROFESSIONAL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48354B-C00B-475C-8A13-BCD9F2C40D0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612" y="1481138"/>
            <a:ext cx="8229600" cy="4462462"/>
          </a:xfrm>
        </p:spPr>
        <p:txBody>
          <a:bodyPr/>
          <a:lstStyle/>
          <a:p>
            <a:r>
              <a:rPr lang="en-US" dirty="0"/>
              <a:t>The Changing Landscape of Construction Projects</a:t>
            </a:r>
          </a:p>
          <a:p>
            <a:pPr lvl="1"/>
            <a:r>
              <a:rPr lang="en-US" dirty="0"/>
              <a:t>traditional contracting</a:t>
            </a:r>
          </a:p>
          <a:p>
            <a:pPr lvl="1"/>
            <a:r>
              <a:rPr lang="en-US" dirty="0"/>
              <a:t>collaborative approaches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The Changing Legal Landscape for Design Professional Liability</a:t>
            </a:r>
          </a:p>
          <a:p>
            <a:pPr lvl="1"/>
            <a:r>
              <a:rPr lang="en-US" dirty="0"/>
              <a:t>Movement from Economic Loss Doctrine to Independent Duty Doctrine</a:t>
            </a:r>
          </a:p>
          <a:p>
            <a:pPr lvl="1"/>
            <a:r>
              <a:rPr lang="en-US" dirty="0"/>
              <a:t>Expansion of Standard of Care </a:t>
            </a:r>
          </a:p>
          <a:p>
            <a:pPr lvl="1">
              <a:buNone/>
            </a:pPr>
            <a:r>
              <a:rPr lang="en-US" dirty="0"/>
              <a:t>	and Duties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440" y="419100"/>
            <a:ext cx="10969943" cy="990600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BACKGROUND</a:t>
            </a:r>
          </a:p>
        </p:txBody>
      </p:sp>
      <p:sp>
        <p:nvSpPr>
          <p:cNvPr id="50178" name="AutoShape 2" descr="data:image/jpeg;base64,/9j/4AAQSkZJRgABAQAAAQABAAD/2wCEAAkGBhMSERQUEhQVFRUWFBYVFBgXFBgXFxUUFxUVFRQWFBUXHCYeFx0jGRQWHy8hJCcpLCwsFR4xNTAqNSYrLCkBCQoKDgwOFw8PFSkcFxwpKSkpKSkpKSkpKSkpKSkpLCkpKSkpKSkpKTIpKTUpKSwpKSkpKSksKSkpLCkpKSkpKf/AABEIALEA4AMBIgACEQEDEQH/xAAcAAABBQEBAQAAAAAAAAAAAAAEAAIDBQYBBwj/xABDEAACAQIEAwUFBQUHAwUBAAABAhEAAwQSITEFQVEGImFxkRMygaGxBxRCwdFSYnKy8DM0c4KSwuEWs/GDoqPD0iP/xAAaAQADAQEBAQAAAAAAAAAAAAABAgMABAUG/8QAIxEAAgICAgMAAgMAAAAAAAAAAAECEQMhEjEEMlFBgRMicf/aAAwDAQACEQMRAD8AjIpsVMwpkV9EfPjIrhp9KKJhq71aYQ1XKtWGEqcyuLTCLi0NcFGkVDctRUkzpatATLXVNOubVEFqqOd9kyCDUeLoi2dKivJWMCLUttqiiDXaYUndqhArs04jSgEiJpNrXXuKIzMFGup8JmOtA2uNWWf2cnMTCnQhidttRSvLGLpvYyxyktIJFsUNeWp8LdzqGjQ/rH5UryTrVE72Saoq3qJhRd21UBWsAHNIVKyVG4oGEDUqtQ013NWC0Ek1E9Mz13PWNRqGSmFaJZKYyVjUDla6i1L7OurbomodatCjLdsVDa0ou3ampyZWCOqa69da0RvS86mWXYJdQTpQhXWrW9YB1GlCXsKVajFizj+SK0Y5VMUkUmWmm5ypyYHeSGNORAa5dOtS4YSKIpCVE1OF0imune+dF2451mwpGU7Z4f8A/mIAJVpbb3SIGWd9Ty13rHW2ZXXKe9ptyJG3zr0TtVgy9oQ0DLcJGkaJ3ZnXf51jeyHD/aYpAfwS56d3X6gV5GbeWj08esdm3weHFu2qfsgL6b/OaaDNFYm13jUJtgbV7CVKjypbbB7tihHt1YMtQm1TCFe9qoGt1ZvboS7ZrABMgprAU65URNAY7lpRTZrmagxqNwVppSiSlc9nS2Ggf2ddFuiMlOC1rNRGLcVPY8aXs6Ks3I5Ukuisavs6NR4UP7OijG4pJa661NOir2Q5dKExRGx+FWj4Sfd2obE4eRrvQUkM4sBs66VDjLOhrLf9WXjiCLNsFFbLr7z6xAJ2nlFHcd43i5Jt2gqADVlaTO47wHPTSam/Kggrx5BNxTU2BfQ+Gp8qbwrFC/ZVgIM5WXo0CfMGQfjRFvD5Z+P6VeOVSVom8TTJ7JVoIIPQg71LcxKbZl6biq3C4O2cpZBMCREKTGulXCWhEZQR0gfpWTl2K1FOiq49dBtGNTBWPEjb0qh7EYWPaPBk90eU607tjfX2qrbJAVYIUwpIPvQI1G3lVh2fwRazmZmzkxmzGRAG06c+lefBueazsn/XFRa3MMRvzodbYnWpyb+2a2wj3mXLBnmF3qJbkqpMSQCY2r0oybfR58opK0yJxFA4i4ZozEXBQuYHnViLYKzGobt6pL1wUGxmiKcJmkLdOUV00tjoiZKjIqRjUdLY6PQ4pwWn5Kcq0gwz2dOFqpltU9bdCw0Qrbpwt0QLVOFuhYaIFWpAtTeyrht0rKJnLbkaVT9r+MGxaDqkktlbwGVj3eU6bnQb1eC3WU+0WUwytqUzwyiIJIhM0gkgHNp1ioZdRbRbG9pFXwri72bC/dbKvduEtorQqlyqqp3JJVjmMaDpFXt3id9r5QIt/Csi6qMxYkAXCrAkSrA6fu1T8C4uxwdpQYBzKSWgTnbMS240nUculTdn8QtlALdxGUsQQhIAM9CAemsctzXmnYBYbEvZxzYeQEz5goXKWMaeEamRpGkVeYgQSfA/pWU7QY9rmKuICMoZQ+gzAAL3kYCREE78q2HE7OVRGu35V2+O7TRz5dUxn3LMfn66flUvFL/sLDMTLRlXzqSzeVLYuXDCgkeeh9dqx3a3tcLy5EEKD8T51TNlUVwXYmODk+TM7isaXudYBn9K9J4Vg8li2p3ygnzOp+sfCsB2S4Kb96WHcWGc+EmF+NemXbwAJ9KXxIb5/oHkytKINiO6Caob2KI0q5vXw6kEgE/1vVHjVAJr0F7I4peoPdxJIqE3DUb0pqtkKGsablp5FNIpWx1ERamM9cIpsVNsoonGauLSK11UoBo9NyVJbSuCpra0lj0PW3TwlPUU8CkbGojK0gtSEU5VrWajipTvZVKiVILdJY6RAtuq7tDwf7xh7lqBLKck7BwO4fWroWqcbVI9lIo8VbhN9bL2WT2JtENlYzK3BowI3lkf1qTsdwVnvAG4BBGkTOtemdo+BLdRnVJu5Am8SobMJ8iW9TWf7JdmL1p/aPlVZ0UENm56ETpXnzjTo6ou9me7N8DbF4gm4VC22LP3RmYZtBmG5G0nkavO2vFhaKgHKQVbTpuB4f8AFX+F4QuFt4lrOVrrs9wKWggFiyqwB0gsdQNY1ry/tRxP7xdkgqYBAJnQ66R4yPhTqdKog48nbLjA8UGLcJdYgHRSNhOwK9NflWb/AOn7pxBw4GZw7JptAMFj0ECaXCbeS4GacqkFhzOsgDxMV6N2Qw9sA3BDPeJd3O5LMTlHQAmIo4sfOQMk+CCeH8FTDWRbXp3m5s3Mn8hyFR44QI6DSi+KXjJHIfOqe/j+9r0r1oRpUjzpNt2C5xOvnVfi8QrNAMnoKD7R47IgjnM+YrL4fijhtNCflPjXLl8lxlSR0wwKUdmkY1wLRTd8K0QSik+can+utdSzXZGfJJnPLHToFinewokpTSaNg4kBw1Rm3RLXKiIoAogKU5U1ohVFOKiiKeiraqdEokWa6bVc/IvRCFqQCu5KUUthOZakRa4BU1paDMkSW0qdbVK0tTKtSbLRQwW6FxfELVow7qGiY8Op8KNuMFUsdlBJ+AmvEO0nHbty8xiXNxgg1IyjLlJ5HvT6AVGc2tIsom64/wAfQ23jEFBsSFXIBz7sEnSdM0mapuD8WSxhyLLubgARlJDFCo1CRACwZ0B8ToapuBYAmD7F8XdLw4Ks1q3sSGYEIzcySYBAEHlZY62zE2/uzJbSMnsrZV9TOY3A5Bg6xB51zvfZRIrx2ki6zN7UsYEezkgHbZiDWW4u1x72UlmIOVFMFlBMqmkbExHhR+P4b3iUdmK+8HDC4kj4EirvsLwNrl832BYIuhImXOgb0k0Yq3Rm6Ri72e0zq2ZXUlWB3B5g1tPs64nmS6CfdIYfGA0fGKX2ndmyt37zaEqyj2v7rLADeIYfSudgeD3ED3XEWzacKSdWLMsFV5gBTrV4RcchKbUoGgTGq7nNMHX1qDi2H75gQIFTYTAgzG+9HX7II13A1r02/hxKJlcdw9biFGHiCNweRFVOH7HhTmLkidgI9TWtGEk0fjMGFtgRBOtRnGMnb7LQbSpGfFnSo3sxVi+GEb60LcSKcAIwqJkohzTCKNsDSB/ZUxkirHCYFrhgaAasx0VQNyxq04XgcLft3Bab2hBA9pB94CYTQaTudZmllljECxSkzMRT0QmjWwmUkHkYpy2qdStE3H6eiYPjFi77txZ6N3T6N+U0cbVeYWGVhKsGHgQR8tqscJj7tv3HYDpMj0OleWs9dne8Hw3Vxaz13tphEutauObTKxWbiMqGP2bnukU3DdqbgEOqt4jun02rE9obGKu33uqZVohQ+yjQAqdDTyz/AAVYfp6jhsSlwBrbK6nmrBh6ii7QrwUF7TZihtt+0may3rahT8VNXnD+3mLt7Xy46X0W5/8AImVx6GisyfYP4Wj2u2tOxeJt2bZuXXVFG5Zgo8ACdJqj7GcefF2DcuqtsrcKd0sVOVVOYZgCJzbHpXm/2ucV9rjhbkm3ZVVUToWbvu3gdQs792knLQ8I/TW9ovtCwd609m2PvDPCZVDMCSRlhgIJnUCaouEfZ8uHve2xTyG92xa1uHQnvEERAzDKuviOVR9neFL3mcABh3LbRIsr+NknTOZCAnqSNiRosd7TKjW2Mks5LDM2UPFsJ0EqTA96dd6i3Y9UajF3LbWkS2ptICpELkyhToCsd0T1jflQiYe3bVjbzsse6GLDfVlzGJJ6bknXWs0/HxiCFzJburGZWeNoPcMgOD0nrINcs4w2ifaOC5nui5nYjXXKJKgA7mAPlQCH8RwKYxCbcpeQkKzCO9uEaNGXUaeM6VfcJ4dkwVpgMpZQ7DmCRqDHSIrLtw7FWh7a1lYsTntajOsFlA1ILb9DosEag7HgvGUxdlGHu6q680edVcciPnvVcXsJPoo8Y0jvRtGuunlzoAXzOu0f+K1GK7LjcGRvrQWP4SqLNd6mjmcAHhoAJI9OlQ4u9qcvxqW0sTHxpzWVC6CSaawUS2QFtg9flUOOGeBJ8T8aL4fhJWWJ8B1rt3C9BHlSPYVoo8RhzMDlQ5wxq9uYODSGArcxqM4+DmjuGcHzkZpCyBPU9F/XWKu7XDhIzbSJ8udc4hYNrEsWabJRSg7oW2UkQsmWLSSTpyFTnkaVIpCCe2SY/hwS3CABV5awfE9etY3ht9sLjshko/ugZmYqdYCrC21HXnlr0KziEuW8wIYTBg7Hoaw3bDhYNvMB/ZnMZJCFfxZ8urDQGPOub2RZ6Cu0FlQ2ddM8AGdATtm6iorNvvFG0ddSBzHUeGo9RRHC7gxWFgzqIBy5J5SinYTIHlVRwrHsH+73Cq3Lbs9tyNG00RjsAwgSfyrQytGnBMwz9msVaM29Y523g+hg0+12pxlgw8mOVxP92n1r0NLakSNR4a/Oo8RZGgieoOoqDY9fDP4Ttz3Fe9ZKqZAKGZiJIVoMa/KrXB9p8Ld926PJgVPz0+dS43szavqBcXkAIJWANgIqmHYP2TZrN1l8HAIPmRH0rdmNH3WGhDDwII+U1XYrhVtvwCfAR8hvQTcJuCNANRJTQjrB0NTYdboYS7ZIMh4OsDKASJ38a1APQfs4xLuL6kCA+edZLXCZEbaBaz/2xdjcpGNtCJKpfA5HZLnp3T5L1NX32c423aS9naC13QxoQqxv5sa1PFeNWPZOpKPK6qe8CG01GxHhT/gB5j2HwbLhBEBrue4CepBVCfJCTVviLcXCo2W2gHkC0fSncLvZrauIAJfKANAFdgsDpyoWSt+4WJMga9DOun9bUjFM7xbsyr3XYRBuFspUFNRLEgQR10Io3gnZS3byPPvZXChQqhzAmdzAmASfXWj+KPlt3COa5Fkjd2yzHPumj+BgMlmfwC4T5IcqkjxzH0rBDcfiRba1J0N1F+HdE/M+lObARfa5Z2uZfaKp0Mgvbu+c50J593prU4xzeuvaBykFfZSPxa5mPSM0681rRXMIbdtRaOoUW1LdV/s83+aJ/iNNF0xQy85IUbZR3qHulbgyidCKMwmIW/at3bamHWSP2WGjo3irAqfKp0wo0BEeVdKkhGigxODTTK2ka0VguGKR1B93T6mrkcJt/wBCqvjPF7eHBtoe/wA4Pu/80zyKheLBeI3rNjR7oDclGrbfsjUfGqx+MpGiPGvvQm3hM6wazeOTNeDTuPWSw5frRIuTJ0+Q/e69M1JKTDHYfd44xMBVGvix3jwFNfFXNyxB0MDKPXTXY+tRraA+nM+HkNCKivXT/RA1Pl+8DU+bY1Ilv8RYgyx/r0Gx+VVty6Cdd/MaGf11pmIvHpy6fHn4SKr2vH+v+PCh2Au8DiSjd0kToRr6Ec9oq6v2g6BvCPIHQwPPT41iWvNv01mI28/CK13Z/iasuVtZBI8D+IfQ/Cmi6Y12Zvg+J+64s2mgZyMslrl66CITTZFAJ+K0R244P7t9dNgxHTr8/Dn0qXtngzl9qvtAUMOLIHtLiMdRmIlROunJjodKuOE4gYnDFHCqwWGt5wxtgzlVyOcb0s407KQdqjxlsHjMOZC3reu6yV9VJFWvDO0+LyNcZlcKQO+upJBJ1EHQCt3dMDz+fpTrXDLdxCLiBgeRE9KhysdIyuD+01drtll8UYEejRV5h+1eHuAENln9tSvz2+dD437O8I85Q9szPcaR/paarLn2dXE0tXgw6MpU+q/pTimoTEI+qsreRB+lR4xAFM9Y/Wsh/wBI30Yabn3lbbx5GtJjglvDhQxLKkak5iQhJJB8qwSfs7x+3asqrh5PeLASO9LcjO3hV2/ELecAuASoIDd0kHYw3lWHw/CnZ7YZGyv7NAR0MLrp0V/Spu098NibkORlISCNO6o2MGe8aBrNujx7sQAYjYTqYjTeq3EYoM7BWBZdGHNSTMEfEVjcLedDKt490/DUA/HUbGq3GcRvLiLl1HKktrGxHiDodtuVGgM2/F31tgnUuJHgqk/mKquN9rbtlRh8KYcz7RgssBJKKpP8RJ+FZlu018mWIJEhZUCJ3IAAnbnWk7GYGQbjANdc6MzAAa8ydo301gUKFIMdhcbirFsPZbMupYMo9oeRuDQ5uenOrTsp2tOEsNh8e11GBm0XVmGUx3QwE6EGJ61qcOzGAVMKqvnzbo0iQBJ3AmQDGp8D+L8HsXrQW6odToGiSpImJH18utEAF2C7WWvvt6xbuK9nEH29kjSLrCbiQYgkhtOo8a9L9mCOVfPPFeyd2xdtDBknNdVUIb3S7hVYkbDOMrdIHWvZe1Xaj7rbCqQ19hpGy6asRy5wDTIJL2k40bSFbUG4ef7A6nx6V5heZixkkkySec8zUb8RdmLFiSSSSTqSd6jfET9KamTbRNcBIBG4zD/cv0NT4K2wOogDyGgaPP3WpuDltP3xz070g+dWiYZRykmJIXquU6nxWmkxIrbOi0D0Pq37v1A9agxKGNAfku4n+YUQcQDp16t1HQfvLXAc5gAa7QvM94b/AL0j40g9mfxJ6R4bneWHzBFAOx5fDl4j9K1eJwQI6dJYDfvLoPGRVHfwgmBHKIE77ejaURCrbz8ufl+lH8ExRVwBM+8p094f0RXW4dzM/ExE/o31pqYbKZgCDPUjXX00PxoBTNxcRLyTHddSGHOCCpE9dT8qxvAcT9yxJw7eztpmy27VsF7l0sdLt1tx3evj0rRcBxgaUY+8NPBxuKre12FKAYi3cFnL3L90W890WzEBDuCGnTT3t6r7Ia+LMLge1+IuBiyIyoAWIlTqYA5iT+VXWC+0nD+7cS5b8ocfIg1LhuBW2sm0oyKWLd3csZgkmSd9J2qlxP2bNr7O8pMQA6x81n6VzoubDCdq8LdHdvJ5NK/zCrFLwbUEEeBkfnXlVzsdi7UxbzDnkYH5HWo7WHvWzLB0PxXn4VgWerRP1rL8cc3LsA7pd1J/w7YPoxorskl64rNcuOQYCSQYicxk+JX0NV3EroFyVOgt6eXtf0SsYtOzCW2xReLiC2HusCe7CgKNv4nqkONLEt7RGzEtDKBuxuEaweQ51dcHdkwWLuh8xbLZQt1Pvb673KoYMd60p/hkcwoiJH4Gj4mgYc6MMpyBZYAMDoYiR86bi+HjU/H5n9aVlgCMsrMkjcHeNugNWOGtPdEEEpG6BdeUHodaPYGzJfd5eOWYL6zW27OYYZTngKpW3Pi2rKvUkd34Gqji/BobNaVgO6SuViUg6NPOZHkZptniRt5coJdZdZ920XJzXHzDViuUAcobrWaaAnaPSbHG7QuatrliJHuDXrOkzIB56713FPnUPgnVmQCFMm1et87bfGcrDVZ00kVhz2av3Ct97sXXEqDI0jYkEESDQn3FLl02rtxrWIUwFvk3bbE7ZHJBAPSaxuzUWuKFbgu2wUBYm7ZuyHsYhQuYgEd5HESRuVVhqTQePxTXXZ3JZmMkncmktjIAp/DppMTzAnUa01gBqdPyFOtCsHCmgMVxdEbKO8djGkeE0Pxvji627Z/iYfQVmL2Nj3fia1gSPQ+B8TRyQhObKWiNRlIPkBpWixjxOk+97zdCHGnkTXmvZHiI+9Www94Mp1iZU/pW8tcTUaOVBEbLJ0lDJ8op0rROTUX/AKMfEGTHjGVeneH50XhJJ1nXQS0b99dvGaCe5P7RiOi+73T0O0V23ilXfJp1JYyuq+FDixOSLkYcMN1E9BmOozL6GRUNy0vRj/7QMw9dHrlnHZgApaNhCx+8kz8RQ+KxC9N9szcm20HRqWhrBcYwnZRzM6nUww+BE/Ghrt4xGunQQDGjeoinfflJOqjmQomDs49NfhQuKc7d4n01H6ijQbHYW7DayNZBnnyPpRmA4sHfKJuK5Ni8SAIYAm1cKnkRKyeaaiqgJGugGka8jqp+FWiWkuoyHQPEkQIaQQ89QwH+qinQ/Y+1bUAfrUwPSvIcPxS8hm3ddQOjH6GrTCduMUkZmVx4qJ9RSFbPUPSmOoO+tYzDfaCSYe1vzVvyNW+B7VWrjKoDBmMAFZnSY08KASw4jcFq2cukKx002U9PE1mFQstuBLeztzruAjsfrVtxzEylzf3GG0fhJ+p+VVVu0G7hbKSttFOvvFbagaeLn0rGLnHOlvAYVHRiLrtecJ0EtPe/iTeqIW7Ud1nQwPwkSQk6FdPeMDwrQ9o7LteS3adQLdlLWUkSc7ZdiD+FR8BVK63Zl7avmg7b5mzcp3CelKEHw16X1MwsA/IAHp51u+FYBbdhBoC4zttu/nptyNYzglr2l7ud2WEiAwy6kgTvp6VslwuYBZUDMw6jRZ/EMvhWboMVZ3FW4256aCNAADtpVNjbkEyAROoIBBgzqDvtRmMwpAUxuAdA0CVO5VjG3/FVmIQFssk6TowJmY/EAeW1UgiWSVMMyNdlzcZTPL3RC5gQIgb9ay3b1DmtuTLG3DHTWBvpWkwOPNuVidRqTlOojT/T86o+3TB7FtwIhsupBOqkcvEfOg+wpKrNDaSET+Bf5RVJ2lxZVQoMBgc3jER9a2ti0htp/An8orE/aFayG1l21kcgeX0+dGwGPfEyYGg5+NDPXZ73xpONT8aAQvhGJyX7T9Lik+Izaj0r0HiYPtGg6EmI8ROnxFeZKdor0u9dNxbbg720Og5iAfrV8TrRy+QumDZjPMz18R400XyNTA2P5HTSo2Ruh5jU9DpvXblnyE/Her6OPY9caVEBmPTXQZTIiPjXL3Eyd1B3Ekzo2o3nnQhYdeh09CKZl8CeXx3XehSCm0Pu8UfeY56DnsalwmJkyZ6b8911PlFBM/QAc/gd/nTPaHr6eGopJItFlq7g7RHzgx9DSxOJddUIDgGD0I0P/ncdRVcj67eOvjv86Jt4gk+Pw3Gm3jUeJdSMY/4/4vzNMbY0qVTOkmscvOtL2a/vFv8Ahf8A7bUqVYxo+1H9m3+G30qswH9ta/xbX/1UqVBhIO1n9/ufxW/5Fovhnup/k/7T0qVIEF7Hf3ked3+UV6bZ/wB2I/kWlSoTGh0zN8S9+3/Cv8oqtx/v/wDp/wC40qVdEOiGYj4bs/mn51X9qf7oP8QfU0qVCXY69TYYT3U/y/QVkPtA921/H+bUqVKKYV/eqVtz/XKlSrBEn9fKvR+Gf3ez/hN9VpUqrDshm9URP73+Y/Sq+/73wH1rlKug4jo//VK7+a/SlSoBfQBe/r1pw/P8qVKgxkc6eRqax7w8xSpUpVH/2Q=="/>
          <p:cNvSpPr>
            <a:spLocks noChangeAspect="1" noChangeArrowheads="1"/>
          </p:cNvSpPr>
          <p:nvPr/>
        </p:nvSpPr>
        <p:spPr bwMode="auto">
          <a:xfrm>
            <a:off x="1522412" y="-668338"/>
            <a:ext cx="1733550" cy="1371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ppt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28013" y="4876800"/>
            <a:ext cx="2133333" cy="16857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18D066-BFA0-4D81-9DEE-0F3343786E0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612" y="1481138"/>
            <a:ext cx="8229600" cy="4081462"/>
          </a:xfrm>
        </p:spPr>
        <p:txBody>
          <a:bodyPr/>
          <a:lstStyle/>
          <a:p>
            <a:r>
              <a:rPr lang="en-US" dirty="0"/>
              <a:t>Professional Standard of Care</a:t>
            </a:r>
          </a:p>
          <a:p>
            <a:r>
              <a:rPr lang="en-US" dirty="0"/>
              <a:t>Warranty</a:t>
            </a:r>
          </a:p>
          <a:p>
            <a:r>
              <a:rPr lang="en-US" dirty="0"/>
              <a:t>Breach of Contract</a:t>
            </a:r>
          </a:p>
          <a:p>
            <a:r>
              <a:rPr lang="en-US" dirty="0"/>
              <a:t>Guarantees</a:t>
            </a:r>
          </a:p>
          <a:p>
            <a:r>
              <a:rPr lang="en-US" dirty="0"/>
              <a:t>Designer Scope of Work Not easily defined</a:t>
            </a:r>
          </a:p>
          <a:p>
            <a:r>
              <a:rPr lang="en-US" dirty="0"/>
              <a:t>Contractor Work well defined with plans &amp; specs</a:t>
            </a:r>
          </a:p>
          <a:p>
            <a:pPr eaLnBrk="1" hangingPunct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440" y="457544"/>
            <a:ext cx="10969943" cy="990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/>
              <a:t>DESIGNER LIABILITY v. CONTRACTOR LIABILITY</a:t>
            </a:r>
          </a:p>
        </p:txBody>
      </p:sp>
      <p:pic>
        <p:nvPicPr>
          <p:cNvPr id="5" name="Picture 4" descr="ppt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4364" y="4343401"/>
            <a:ext cx="3430249" cy="18954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D01D72-B517-4314-9129-592E33BBEC8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Negligence</a:t>
            </a:r>
          </a:p>
          <a:p>
            <a:endParaRPr lang="en-US" dirty="0"/>
          </a:p>
          <a:p>
            <a:r>
              <a:rPr lang="en-US" dirty="0"/>
              <a:t>Economic Loss / Independent Duty doctrine</a:t>
            </a:r>
          </a:p>
          <a:p>
            <a:endParaRPr lang="en-US" dirty="0"/>
          </a:p>
          <a:p>
            <a:r>
              <a:rPr lang="en-US" dirty="0"/>
              <a:t>Limited Immunity from Tort Suits on Construction Projects</a:t>
            </a:r>
          </a:p>
          <a:p>
            <a:endParaRPr lang="en-US" dirty="0"/>
          </a:p>
          <a:p>
            <a:r>
              <a:rPr lang="en-US" dirty="0"/>
              <a:t>Limitation of Liability</a:t>
            </a:r>
          </a:p>
          <a:p>
            <a:endParaRPr lang="en-US" dirty="0"/>
          </a:p>
          <a:p>
            <a:r>
              <a:rPr lang="en-US" dirty="0"/>
              <a:t>Indemnity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/>
              <a:t>KEY CONCEPTS AFFECTING DESIGNER LIABILITY</a:t>
            </a:r>
          </a:p>
        </p:txBody>
      </p:sp>
      <p:pic>
        <p:nvPicPr>
          <p:cNvPr id="5" name="Picture 4" descr="ppt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08813" y="3733800"/>
            <a:ext cx="2954866" cy="2438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848221-523F-4666-B483-78041AEE1D4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Standard of Care—Duty of Care</a:t>
            </a:r>
          </a:p>
          <a:p>
            <a:endParaRPr lang="en-US" dirty="0"/>
          </a:p>
          <a:p>
            <a:r>
              <a:rPr lang="en-US" dirty="0"/>
              <a:t>Breach of Duty</a:t>
            </a:r>
          </a:p>
          <a:p>
            <a:endParaRPr lang="en-US" dirty="0"/>
          </a:p>
          <a:p>
            <a:r>
              <a:rPr lang="en-US" dirty="0"/>
              <a:t>Damages</a:t>
            </a:r>
          </a:p>
          <a:p>
            <a:endParaRPr lang="en-US" dirty="0"/>
          </a:p>
          <a:p>
            <a:r>
              <a:rPr lang="en-US" dirty="0"/>
              <a:t>Proximately caused by breach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How to prove?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Professional Negligence</a:t>
            </a:r>
          </a:p>
        </p:txBody>
      </p:sp>
      <p:pic>
        <p:nvPicPr>
          <p:cNvPr id="5" name="Picture 4" descr="ppt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37212" y="2362200"/>
            <a:ext cx="3848100" cy="177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DE1B0F-6940-4F2A-B3AE-EF48613E77F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Berschauer</a:t>
            </a:r>
            <a:r>
              <a:rPr lang="en-US" dirty="0"/>
              <a:t>/Phillips</a:t>
            </a:r>
          </a:p>
          <a:p>
            <a:pPr lvl="1"/>
            <a:r>
              <a:rPr lang="en-US" dirty="0"/>
              <a:t>Construction Defects = “economic loss”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Introduction of “Independent Duty”</a:t>
            </a:r>
          </a:p>
          <a:p>
            <a:pPr lvl="1"/>
            <a:r>
              <a:rPr lang="en-US" dirty="0"/>
              <a:t>Eastwood/Affiliated FM</a:t>
            </a:r>
          </a:p>
          <a:p>
            <a:pPr lvl="1"/>
            <a:r>
              <a:rPr lang="en-US" dirty="0" err="1"/>
              <a:t>Donatelli</a:t>
            </a:r>
            <a:r>
              <a:rPr lang="en-US" dirty="0"/>
              <a:t> v. D R Strong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What does this mean?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/>
              <a:t>Economic Loss/</a:t>
            </a:r>
            <a:br>
              <a:rPr lang="en-US" dirty="0"/>
            </a:br>
            <a:r>
              <a:rPr lang="en-US" dirty="0"/>
              <a:t>Independent Duty Doctrine</a:t>
            </a:r>
          </a:p>
        </p:txBody>
      </p:sp>
      <p:pic>
        <p:nvPicPr>
          <p:cNvPr id="5" name="Picture 4" descr="ppt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5412" y="3276600"/>
            <a:ext cx="3733800" cy="3200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5FD61C-0019-45F1-9BE6-351DECC051F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612" y="1676400"/>
            <a:ext cx="8229600" cy="4843462"/>
          </a:xfrm>
        </p:spPr>
        <p:txBody>
          <a:bodyPr/>
          <a:lstStyle/>
          <a:p>
            <a:r>
              <a:rPr lang="en-US" dirty="0" err="1"/>
              <a:t>RCW</a:t>
            </a:r>
            <a:r>
              <a:rPr lang="en-US" dirty="0"/>
              <a:t> 51.34.035 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Michaels case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What does this mean?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dirty="0"/>
              <a:t>Limited Immunity from Tort Suits</a:t>
            </a:r>
          </a:p>
        </p:txBody>
      </p:sp>
      <p:pic>
        <p:nvPicPr>
          <p:cNvPr id="6" name="Picture 5" descr="pp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0612" y="1676400"/>
            <a:ext cx="3810000" cy="3124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4FF095-0397-480E-BC08-C09EFA11587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612" y="1481138"/>
            <a:ext cx="8229600" cy="4843462"/>
          </a:xfrm>
        </p:spPr>
        <p:txBody>
          <a:bodyPr/>
          <a:lstStyle/>
          <a:p>
            <a:r>
              <a:rPr lang="en-US" dirty="0"/>
              <a:t>Only applies to parties in contractual </a:t>
            </a:r>
            <a:r>
              <a:rPr lang="en-US" dirty="0" err="1"/>
              <a:t>privity</a:t>
            </a:r>
            <a:endParaRPr lang="en-US" dirty="0"/>
          </a:p>
          <a:p>
            <a:endParaRPr lang="en-US" dirty="0"/>
          </a:p>
          <a:p>
            <a:r>
              <a:rPr lang="en-US" dirty="0"/>
              <a:t>Clear and Unambiguous</a:t>
            </a:r>
          </a:p>
          <a:p>
            <a:endParaRPr lang="en-US" dirty="0"/>
          </a:p>
          <a:p>
            <a:r>
              <a:rPr lang="en-US" dirty="0"/>
              <a:t>Enforceability based on Drafting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Means of Allocating Risk/Reward</a:t>
            </a:r>
          </a:p>
          <a:p>
            <a:pPr eaLnBrk="1" hangingPunct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Limitation of Liability</a:t>
            </a:r>
          </a:p>
        </p:txBody>
      </p:sp>
      <p:pic>
        <p:nvPicPr>
          <p:cNvPr id="5" name="Picture 4" descr="ppt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0212" y="4800600"/>
            <a:ext cx="3562350" cy="1752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542366-8564-40F8-9A5A-ADDE3EDD57B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6D7BA07601A14D91FEFDB99C53BACD" ma:contentTypeVersion="6" ma:contentTypeDescription="Create a new document." ma:contentTypeScope="" ma:versionID="8b3e2eccd25b7238a955c0955f695170">
  <xsd:schema xmlns:xsd="http://www.w3.org/2001/XMLSchema" xmlns:xs="http://www.w3.org/2001/XMLSchema" xmlns:p="http://schemas.microsoft.com/office/2006/metadata/properties" xmlns:ns2="0661163f-6308-46b8-b41a-d696100af637" targetNamespace="http://schemas.microsoft.com/office/2006/metadata/properties" ma:root="true" ma:fieldsID="a7865006e9c4440d05a2aa31134d3b81" ns2:_="">
    <xsd:import namespace="0661163f-6308-46b8-b41a-d696100af6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esignation" minOccurs="0"/>
                <xsd:element ref="ns2:Designation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61163f-6308-46b8-b41a-d696100af6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esignation" ma:index="12" nillable="true" ma:displayName="Designation" ma:format="Dropdown" ma:internalName="Designation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  <xsd:element name="Designation2" ma:index="13" nillable="true" ma:displayName="Designation 2" ma:format="Dropdown" ma:internalName="Designation2">
      <xsd:simpleType>
        <xsd:restriction base="dms:Choice">
          <xsd:enumeration value="Mergers &amp; Acquisitions"/>
          <xsd:enumeration value="Environmental Law"/>
          <xsd:enumeration value="General Counsel"/>
          <xsd:enumeration value="Employment Matters"/>
          <xsd:enumeration value="Corporate Structuring"/>
          <xsd:enumeration value="Owner and Management Matters"/>
          <xsd:enumeration value="Ownership Transition"/>
          <xsd:enumeration value="Collections"/>
          <xsd:enumeration value="Intellectual Property"/>
          <xsd:enumeration value="Professional Licensin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ignation2 xmlns="0661163f-6308-46b8-b41a-d696100af637" xsi:nil="true"/>
    <Designation xmlns="0661163f-6308-46b8-b41a-d696100af637" xsi:nil="true"/>
  </documentManagement>
</p:properties>
</file>

<file path=customXml/itemProps1.xml><?xml version="1.0" encoding="utf-8"?>
<ds:datastoreItem xmlns:ds="http://schemas.openxmlformats.org/officeDocument/2006/customXml" ds:itemID="{38E72BF2-5331-46EC-B0F0-0DE6E22BC16F}"/>
</file>

<file path=customXml/itemProps2.xml><?xml version="1.0" encoding="utf-8"?>
<ds:datastoreItem xmlns:ds="http://schemas.openxmlformats.org/officeDocument/2006/customXml" ds:itemID="{F599D9B1-957F-4920-929B-8202446794C3}"/>
</file>

<file path=customXml/itemProps3.xml><?xml version="1.0" encoding="utf-8"?>
<ds:datastoreItem xmlns:ds="http://schemas.openxmlformats.org/officeDocument/2006/customXml" ds:itemID="{A4476281-2DD1-4B6A-942B-4E244D4A34D2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2402</TotalTime>
  <Words>321</Words>
  <Application>Microsoft Office PowerPoint</Application>
  <PresentationFormat>Custom</PresentationFormat>
  <Paragraphs>103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Lucida Sans Unicode</vt:lpstr>
      <vt:lpstr>Wingdings 3</vt:lpstr>
      <vt:lpstr>Clarity</vt:lpstr>
      <vt:lpstr>CONTRACTOR v. DESIGN PROFESSIONAL</vt:lpstr>
      <vt:lpstr>INTRODUCTION CONTRACTOR V. DESIGN PROFESSIONAL </vt:lpstr>
      <vt:lpstr>BACKGROUND</vt:lpstr>
      <vt:lpstr>DESIGNER LIABILITY v. CONTRACTOR LIABILITY</vt:lpstr>
      <vt:lpstr>KEY CONCEPTS AFFECTING DESIGNER LIABILITY</vt:lpstr>
      <vt:lpstr>Professional Negligence</vt:lpstr>
      <vt:lpstr>Economic Loss/ Independent Duty Doctrine</vt:lpstr>
      <vt:lpstr>Limited Immunity from Tort Suits</vt:lpstr>
      <vt:lpstr>Limitation of Liability</vt:lpstr>
      <vt:lpstr>Indemnity</vt:lpstr>
      <vt:lpstr>CLOSING REMARKS</vt:lpstr>
      <vt:lpstr>PowerPoint Presentation</vt:lpstr>
    </vt:vector>
  </TitlesOfParts>
  <Company>Betts, Patterson &amp; Mines, P.S.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for the Future  Estate Planning  Lifetime Giving  Charitable Giving</dc:title>
  <dc:creator>bpmuser</dc:creator>
  <cp:lastModifiedBy>Elizabeth Kruh</cp:lastModifiedBy>
  <cp:revision>90</cp:revision>
  <cp:lastPrinted>2018-12-03T17:11:20Z</cp:lastPrinted>
  <dcterms:created xsi:type="dcterms:W3CDTF">2018-11-05T01:37:24Z</dcterms:created>
  <dcterms:modified xsi:type="dcterms:W3CDTF">2021-01-19T23:43:24Z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0x010100B16D7BA07601A14D91FEFDB99C53BACD</vt:lpwstr>
  </property>
</Properties>
</file>