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28"/>
  </p:notesMasterIdLst>
  <p:handoutMasterIdLst>
    <p:handoutMasterId r:id="rId29"/>
  </p:handoutMasterIdLst>
  <p:sldIdLst>
    <p:sldId id="262" r:id="rId2"/>
    <p:sldId id="363" r:id="rId3"/>
    <p:sldId id="341" r:id="rId4"/>
    <p:sldId id="343" r:id="rId5"/>
    <p:sldId id="371" r:id="rId6"/>
    <p:sldId id="372" r:id="rId7"/>
    <p:sldId id="300" r:id="rId8"/>
    <p:sldId id="359" r:id="rId9"/>
    <p:sldId id="360" r:id="rId10"/>
    <p:sldId id="354" r:id="rId11"/>
    <p:sldId id="356" r:id="rId12"/>
    <p:sldId id="357" r:id="rId13"/>
    <p:sldId id="358" r:id="rId14"/>
    <p:sldId id="373" r:id="rId15"/>
    <p:sldId id="355" r:id="rId16"/>
    <p:sldId id="361" r:id="rId17"/>
    <p:sldId id="364" r:id="rId18"/>
    <p:sldId id="362" r:id="rId19"/>
    <p:sldId id="379" r:id="rId20"/>
    <p:sldId id="258" r:id="rId21"/>
    <p:sldId id="376" r:id="rId22"/>
    <p:sldId id="375" r:id="rId23"/>
    <p:sldId id="365" r:id="rId24"/>
    <p:sldId id="377" r:id="rId25"/>
    <p:sldId id="378" r:id="rId26"/>
    <p:sldId id="284" r:id="rId27"/>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M. Andrus" initials="b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9C64"/>
    <a:srgbClr val="9DA25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9" autoAdjust="0"/>
  </p:normalViewPr>
  <p:slideViewPr>
    <p:cSldViewPr>
      <p:cViewPr varScale="1">
        <p:scale>
          <a:sx n="81" d="100"/>
          <a:sy n="81" d="100"/>
        </p:scale>
        <p:origin x="725" y="6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r>
              <a:rPr lang="en-US"/>
              <a:t>12/4/2018</a:t>
            </a: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DF30DA1-1BF5-4BA3-97E9-663096DF2F23}" type="slidenum">
              <a:rPr lang="en-US" smtClean="0"/>
              <a:t>‹#›</a:t>
            </a:fld>
            <a:endParaRPr lang="en-US"/>
          </a:p>
        </p:txBody>
      </p:sp>
    </p:spTree>
    <p:extLst>
      <p:ext uri="{BB962C8B-B14F-4D97-AF65-F5344CB8AC3E}">
        <p14:creationId xmlns:p14="http://schemas.microsoft.com/office/powerpoint/2010/main" val="3852578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r>
              <a:rPr lang="en-US"/>
              <a:t>12/4/2018</a:t>
            </a:r>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3DA35287-F8AE-421E-B682-6BA8CB211A61}" type="slidenum">
              <a:rPr lang="en-US" smtClean="0"/>
              <a:t>‹#›</a:t>
            </a:fld>
            <a:endParaRPr lang="en-US"/>
          </a:p>
        </p:txBody>
      </p:sp>
    </p:spTree>
    <p:extLst>
      <p:ext uri="{BB962C8B-B14F-4D97-AF65-F5344CB8AC3E}">
        <p14:creationId xmlns:p14="http://schemas.microsoft.com/office/powerpoint/2010/main" val="14446240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9E045F-82EB-4F34-BE5A-01A5603F7CE4}"/>
              </a:ext>
            </a:extLst>
          </p:cNvPr>
          <p:cNvSpPr>
            <a:spLocks noGrp="1" noChangeArrowheads="1"/>
          </p:cNvSpPr>
          <p:nvPr>
            <p:ph type="sldNum" sz="quarter" idx="5"/>
          </p:nvPr>
        </p:nvSpPr>
        <p:spPr>
          <a:ln/>
        </p:spPr>
        <p:txBody>
          <a:bodyPr/>
          <a:lstStyle/>
          <a:p>
            <a:fld id="{A68690C2-3032-4459-8433-783A505E9861}" type="slidenum">
              <a:rPr lang="en-US" altLang="en-US"/>
              <a:pPr/>
              <a:t>1</a:t>
            </a:fld>
            <a:endParaRPr lang="en-US" altLang="en-US"/>
          </a:p>
        </p:txBody>
      </p:sp>
      <p:sp>
        <p:nvSpPr>
          <p:cNvPr id="235522" name="Rectangle 2">
            <a:extLst>
              <a:ext uri="{FF2B5EF4-FFF2-40B4-BE49-F238E27FC236}">
                <a16:creationId xmlns:a16="http://schemas.microsoft.com/office/drawing/2014/main" id="{1FEC42FC-01BB-4D5D-9F57-C45E744AA48F}"/>
              </a:ext>
            </a:extLst>
          </p:cNvPr>
          <p:cNvSpPr>
            <a:spLocks noGrp="1" noRot="1" noChangeAspect="1" noChangeArrowheads="1" noTextEdit="1"/>
          </p:cNvSpPr>
          <p:nvPr>
            <p:ph type="sldImg"/>
          </p:nvPr>
        </p:nvSpPr>
        <p:spPr>
          <a:ln/>
        </p:spPr>
      </p:sp>
      <p:sp>
        <p:nvSpPr>
          <p:cNvPr id="235523" name="Rectangle 3">
            <a:extLst>
              <a:ext uri="{FF2B5EF4-FFF2-40B4-BE49-F238E27FC236}">
                <a16:creationId xmlns:a16="http://schemas.microsoft.com/office/drawing/2014/main" id="{F790E558-763B-4AD5-809F-889BCC2A6F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C4FC65-B602-4C12-A27E-D7FE59F0C305}"/>
              </a:ext>
            </a:extLst>
          </p:cNvPr>
          <p:cNvSpPr>
            <a:spLocks noGrp="1" noChangeArrowheads="1"/>
          </p:cNvSpPr>
          <p:nvPr>
            <p:ph type="sldNum" sz="quarter" idx="5"/>
          </p:nvPr>
        </p:nvSpPr>
        <p:spPr>
          <a:ln/>
        </p:spPr>
        <p:txBody>
          <a:bodyPr/>
          <a:lstStyle/>
          <a:p>
            <a:fld id="{F7040811-B869-4AB0-BAD1-A02B54F2E66E}" type="slidenum">
              <a:rPr lang="en-US" altLang="en-US"/>
              <a:pPr/>
              <a:t>5</a:t>
            </a:fld>
            <a:endParaRPr lang="en-US" altLang="en-US"/>
          </a:p>
        </p:txBody>
      </p:sp>
      <p:sp>
        <p:nvSpPr>
          <p:cNvPr id="218114" name="Rectangle 2">
            <a:extLst>
              <a:ext uri="{FF2B5EF4-FFF2-40B4-BE49-F238E27FC236}">
                <a16:creationId xmlns:a16="http://schemas.microsoft.com/office/drawing/2014/main" id="{0F01D797-5BDA-4D5E-ACFB-DB0923100770}"/>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F39415A0-189D-422C-845F-910907B1F54E}"/>
              </a:ext>
            </a:extLst>
          </p:cNvPr>
          <p:cNvSpPr>
            <a:spLocks noGrp="1" noChangeArrowheads="1"/>
          </p:cNvSpPr>
          <p:nvPr>
            <p:ph type="body" idx="1"/>
          </p:nvPr>
        </p:nvSpPr>
        <p:spPr/>
        <p:txBody>
          <a:bodyPr/>
          <a:lstStyle/>
          <a:p>
            <a:r>
              <a:rPr lang="en-US" altLang="en-US"/>
              <a:t>Collins Worman has entered into several contracts in which the LOL was set at $1 million.  This is an unusually high LOL.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0254F4-91BA-453A-AFCC-5228B5C7B04F}"/>
              </a:ext>
            </a:extLst>
          </p:cNvPr>
          <p:cNvSpPr>
            <a:spLocks noGrp="1" noChangeArrowheads="1"/>
          </p:cNvSpPr>
          <p:nvPr>
            <p:ph type="sldNum" sz="quarter" idx="5"/>
          </p:nvPr>
        </p:nvSpPr>
        <p:spPr>
          <a:ln/>
        </p:spPr>
        <p:txBody>
          <a:bodyPr/>
          <a:lstStyle/>
          <a:p>
            <a:fld id="{2961EE87-F896-485D-B21F-F1FB9B2B54E9}" type="slidenum">
              <a:rPr lang="en-US" altLang="en-US"/>
              <a:pPr/>
              <a:t>14</a:t>
            </a:fld>
            <a:endParaRPr lang="en-US" altLang="en-US"/>
          </a:p>
        </p:txBody>
      </p:sp>
      <p:sp>
        <p:nvSpPr>
          <p:cNvPr id="221186" name="Rectangle 2">
            <a:extLst>
              <a:ext uri="{FF2B5EF4-FFF2-40B4-BE49-F238E27FC236}">
                <a16:creationId xmlns:a16="http://schemas.microsoft.com/office/drawing/2014/main" id="{8F217B35-5AB2-401A-8B40-52C477699DC4}"/>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2F002EB2-FAF4-422D-A95B-B62B23CE4544}"/>
              </a:ext>
            </a:extLst>
          </p:cNvPr>
          <p:cNvSpPr>
            <a:spLocks noGrp="1" noChangeArrowheads="1"/>
          </p:cNvSpPr>
          <p:nvPr>
            <p:ph type="body" idx="1"/>
          </p:nvPr>
        </p:nvSpPr>
        <p:spPr/>
        <p:txBody>
          <a:bodyPr/>
          <a:lstStyle/>
          <a:p>
            <a:r>
              <a:rPr lang="en-US" altLang="en-US" b="1"/>
              <a:t>Adequacy of policy limits:  </a:t>
            </a:r>
          </a:p>
          <a:p>
            <a:endParaRPr lang="en-US" altLang="en-US" b="1"/>
          </a:p>
          <a:p>
            <a:r>
              <a:rPr lang="en-US" altLang="en-US"/>
              <a:t>Generally the total insurance available is not in line with construction costs.  Brokers recommend</a:t>
            </a:r>
          </a:p>
          <a:p>
            <a:r>
              <a:rPr lang="en-US" altLang="en-US"/>
              <a:t>20% if concrete/steel</a:t>
            </a:r>
          </a:p>
          <a:p>
            <a:r>
              <a:rPr lang="en-US" altLang="en-US"/>
              <a:t>40% if wood frame</a:t>
            </a:r>
          </a:p>
          <a:p>
            <a:r>
              <a:rPr lang="en-US" altLang="en-US"/>
              <a:t>100% if condominiums.</a:t>
            </a:r>
          </a:p>
          <a:p>
            <a:endParaRPr lang="en-US" altLang="en-US"/>
          </a:p>
          <a:p>
            <a:r>
              <a:rPr lang="en-US" altLang="en-US" b="1"/>
              <a:t>Completed Operations:</a:t>
            </a:r>
            <a:r>
              <a:rPr lang="en-US" altLang="en-US"/>
              <a:t>  coverage should extend beyond completion date throughout entire statute of limitations period (3-4 years)</a:t>
            </a:r>
          </a:p>
          <a:p>
            <a:endParaRPr lang="en-US" altLang="en-US"/>
          </a:p>
          <a:p>
            <a:r>
              <a:rPr lang="en-US" altLang="en-US" b="1"/>
              <a:t>Additional insured:</a:t>
            </a:r>
            <a:r>
              <a:rPr lang="en-US" altLang="en-US"/>
              <a:t>  you should be an additional insured, as should every subcontractor on the job.</a:t>
            </a:r>
          </a:p>
          <a:p>
            <a:endParaRPr lang="en-US" altLang="en-US"/>
          </a:p>
          <a:p>
            <a:r>
              <a:rPr lang="en-US" altLang="en-US" b="1"/>
              <a:t>Waiver of Subrogation:</a:t>
            </a:r>
            <a:r>
              <a:rPr lang="en-US" altLang="en-US"/>
              <a:t>  this will prevent insurance carrier from paying out a claim by the owner and then turning around and suing for reimbursement.</a:t>
            </a:r>
            <a:endParaRPr lang="en-US" alt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A35287-F8AE-421E-B682-6BA8CB211A61}" type="slidenum">
              <a:rPr lang="en-US" smtClean="0"/>
              <a:t>26</a:t>
            </a:fld>
            <a:endParaRPr lang="en-US"/>
          </a:p>
        </p:txBody>
      </p:sp>
    </p:spTree>
    <p:extLst>
      <p:ext uri="{BB962C8B-B14F-4D97-AF65-F5344CB8AC3E}">
        <p14:creationId xmlns:p14="http://schemas.microsoft.com/office/powerpoint/2010/main" val="14464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D8EB5-BBAC-47EF-A605-A33196B0AF64}"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8" name="Straight Connector 7"/>
          <p:cNvCxnSpPr/>
          <p:nvPr/>
        </p:nvCxnSpPr>
        <p:spPr>
          <a:xfrm>
            <a:off x="914162" y="3398520"/>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C7486-C257-4D9B-AE88-D8DE8D69AE6F}"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5EEA5-FC5A-469D-B2A4-3C8A79CD5DE8}"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CD12-4000-48C8-9F4F-A55A8824F7E4}"/>
              </a:ext>
            </a:extLst>
          </p:cNvPr>
          <p:cNvSpPr>
            <a:spLocks noGrp="1"/>
          </p:cNvSpPr>
          <p:nvPr>
            <p:ph type="title"/>
          </p:nvPr>
        </p:nvSpPr>
        <p:spPr>
          <a:xfrm>
            <a:off x="1117309" y="76200"/>
            <a:ext cx="101065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4EA350-6637-4067-8A51-9EC96AB0E095}"/>
              </a:ext>
            </a:extLst>
          </p:cNvPr>
          <p:cNvSpPr>
            <a:spLocks noGrp="1"/>
          </p:cNvSpPr>
          <p:nvPr>
            <p:ph type="body" sz="half" idx="1"/>
          </p:nvPr>
        </p:nvSpPr>
        <p:spPr>
          <a:xfrm>
            <a:off x="1117309" y="1371600"/>
            <a:ext cx="4850137"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6A3859-4EBB-4DAE-B0CC-E653FB57445E}"/>
              </a:ext>
            </a:extLst>
          </p:cNvPr>
          <p:cNvSpPr>
            <a:spLocks noGrp="1"/>
          </p:cNvSpPr>
          <p:nvPr>
            <p:ph sz="quarter" idx="2"/>
          </p:nvPr>
        </p:nvSpPr>
        <p:spPr>
          <a:xfrm>
            <a:off x="6170592" y="1371600"/>
            <a:ext cx="4850137"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6642254-C307-4298-9EC6-05EC34AE96DE}"/>
              </a:ext>
            </a:extLst>
          </p:cNvPr>
          <p:cNvSpPr>
            <a:spLocks noGrp="1"/>
          </p:cNvSpPr>
          <p:nvPr>
            <p:ph sz="quarter" idx="3"/>
          </p:nvPr>
        </p:nvSpPr>
        <p:spPr>
          <a:xfrm>
            <a:off x="6170592" y="3657600"/>
            <a:ext cx="4850137"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9258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6B1-193E-4009-944D-952444B6863A}"/>
              </a:ext>
            </a:extLst>
          </p:cNvPr>
          <p:cNvSpPr>
            <a:spLocks noGrp="1"/>
          </p:cNvSpPr>
          <p:nvPr>
            <p:ph type="title"/>
          </p:nvPr>
        </p:nvSpPr>
        <p:spPr>
          <a:xfrm>
            <a:off x="1117309" y="76200"/>
            <a:ext cx="101065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03341-D1DB-413A-9762-C420DA3746C8}"/>
              </a:ext>
            </a:extLst>
          </p:cNvPr>
          <p:cNvSpPr>
            <a:spLocks noGrp="1"/>
          </p:cNvSpPr>
          <p:nvPr>
            <p:ph type="body" sz="half" idx="1"/>
          </p:nvPr>
        </p:nvSpPr>
        <p:spPr>
          <a:xfrm>
            <a:off x="1117309" y="1371600"/>
            <a:ext cx="4850137"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CBA1BE-7DDA-4111-BE27-3C3BE43AB2A4}"/>
              </a:ext>
            </a:extLst>
          </p:cNvPr>
          <p:cNvSpPr>
            <a:spLocks noGrp="1"/>
          </p:cNvSpPr>
          <p:nvPr>
            <p:ph sz="half" idx="2"/>
          </p:nvPr>
        </p:nvSpPr>
        <p:spPr>
          <a:xfrm>
            <a:off x="6170592" y="1371600"/>
            <a:ext cx="4850137"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0946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F013C-68BC-4468-80A2-65566E938882}"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833" y="2362201"/>
            <a:ext cx="10360501"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3" y="4626865"/>
            <a:ext cx="10360501"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D705F-AA9A-4AAA-ABAC-9D3003B3A055}"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6266E-BE17-4896-90DE-B742DFF12870}" type="slidenum">
              <a:rPr lang="en-US" smtClean="0"/>
              <a:t>‹#›</a:t>
            </a:fld>
            <a:endParaRPr lang="en-US"/>
          </a:p>
        </p:txBody>
      </p:sp>
      <p:cxnSp>
        <p:nvCxnSpPr>
          <p:cNvPr id="7" name="Straight Connector 6"/>
          <p:cNvCxnSpPr/>
          <p:nvPr/>
        </p:nvCxnSpPr>
        <p:spPr>
          <a:xfrm>
            <a:off x="975106" y="4599432"/>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E2370-C384-46A7-985E-457967D776DF}"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B2E96-C14F-462E-9ABD-299E858BC953}" type="datetime1">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6266E-BE17-4896-90DE-B742DFF12870}" type="slidenum">
              <a:rPr lang="en-US" smtClean="0"/>
              <a:t>‹#›</a:t>
            </a:fld>
            <a:endParaRPr lang="en-US"/>
          </a:p>
        </p:txBody>
      </p:sp>
      <p:cxnSp>
        <p:nvCxnSpPr>
          <p:cNvPr id="11" name="Straight Connector 10"/>
          <p:cNvCxnSpPr/>
          <p:nvPr/>
        </p:nvCxnSpPr>
        <p:spPr>
          <a:xfrm rot="5400000">
            <a:off x="3740362" y="4045691"/>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B25E3B-30B1-458C-8714-C060026B069C}" type="datetime1">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ACF9-FF08-41DB-8E75-11F01EF71DBA}" type="datetime1">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6556B3-E75A-4F0E-A8CD-7CC61D05AE5A}"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cxnSp>
        <p:nvCxnSpPr>
          <p:cNvPr id="9" name="Straight Connector 8"/>
          <p:cNvCxnSpPr/>
          <p:nvPr/>
        </p:nvCxnSpPr>
        <p:spPr>
          <a:xfrm rot="5400000">
            <a:off x="911188"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9DE2AC-028B-4C2A-A00A-956858E6A6CC}"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6266E-BE17-4896-90DE-B742DFF128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600200"/>
            <a:ext cx="10969943"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8882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441" y="18288"/>
            <a:ext cx="3859795" cy="329184"/>
          </a:xfrm>
          <a:prstGeom prst="rect">
            <a:avLst/>
          </a:prstGeom>
        </p:spPr>
        <p:txBody>
          <a:bodyPr vert="horz" lIns="91440" tIns="45720" rIns="91440" bIns="45720" rtlCol="0" anchor="ctr"/>
          <a:lstStyle>
            <a:lvl1pPr algn="l">
              <a:defRPr sz="1200">
                <a:solidFill>
                  <a:srgbClr val="FFFFFF"/>
                </a:solidFill>
              </a:defRPr>
            </a:lvl1pPr>
          </a:lstStyle>
          <a:p>
            <a:fld id="{F549B4BC-9697-4843-B6AD-B5D4F7F88AB9}" type="datetime1">
              <a:rPr lang="en-US" smtClean="0"/>
              <a:t>1/19/2021</a:t>
            </a:fld>
            <a:endParaRPr lang="en-US"/>
          </a:p>
        </p:txBody>
      </p:sp>
      <p:sp>
        <p:nvSpPr>
          <p:cNvPr id="5" name="Footer Placeholder 4"/>
          <p:cNvSpPr>
            <a:spLocks noGrp="1"/>
          </p:cNvSpPr>
          <p:nvPr>
            <p:ph type="ftr" sz="quarter" idx="3"/>
          </p:nvPr>
        </p:nvSpPr>
        <p:spPr>
          <a:xfrm>
            <a:off x="4570810" y="18288"/>
            <a:ext cx="5484971"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57354" y="18288"/>
            <a:ext cx="1422030" cy="329184"/>
          </a:xfrm>
          <a:prstGeom prst="rect">
            <a:avLst/>
          </a:prstGeom>
        </p:spPr>
        <p:txBody>
          <a:bodyPr vert="horz" lIns="91440" tIns="45720" rIns="91440" bIns="45720" rtlCol="0" anchor="ctr"/>
          <a:lstStyle>
            <a:lvl1pPr algn="l">
              <a:defRPr sz="1400" b="1">
                <a:solidFill>
                  <a:srgbClr val="FFFFFF"/>
                </a:solidFill>
              </a:defRPr>
            </a:lvl1pPr>
          </a:lstStyle>
          <a:p>
            <a:fld id="{1686266E-BE17-4896-90DE-B742DFF128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 id="2147484381" r:id="rId13"/>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s://www.pexels.com/photo/golden-gate-bridge-82923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3.emf"/><Relationship Id="rId5" Type="http://schemas.openxmlformats.org/officeDocument/2006/relationships/hyperlink" Target="https://creativecommons.org/licenses/by-sa/3.0/" TargetMode="External"/><Relationship Id="rId4" Type="http://schemas.openxmlformats.org/officeDocument/2006/relationships/hyperlink" Target="https://en.wikipedia.org/wiki/Leaning_Tower_of_Pis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fk50.blogspot.com/2013/06/rich-and-poor-mourn-rfk-in-new-york-city.html"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6.jpeg"/><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w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eattlenighttimequeenann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hyperlink" Target="https://creativecommons.org/licenses/by-nd/3.0/" TargetMode="External"/><Relationship Id="rId4" Type="http://schemas.openxmlformats.org/officeDocument/2006/relationships/hyperlink" Target="https://www.flickr.com/photos/ncindc/869777933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Golden_Gate_Bridge,_San_Francisco,_California_LCCN2013633353.t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 Box 11">
            <a:extLst>
              <a:ext uri="{FF2B5EF4-FFF2-40B4-BE49-F238E27FC236}">
                <a16:creationId xmlns:a16="http://schemas.microsoft.com/office/drawing/2014/main" id="{46E1664F-A026-4943-BBF1-F46A9CA85906}"/>
              </a:ext>
            </a:extLst>
          </p:cNvPr>
          <p:cNvSpPr txBox="1">
            <a:spLocks noChangeArrowheads="1"/>
          </p:cNvSpPr>
          <p:nvPr/>
        </p:nvSpPr>
        <p:spPr bwMode="auto">
          <a:xfrm>
            <a:off x="6222207" y="1600200"/>
            <a:ext cx="3733800" cy="2530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solidFill>
                  <a:srgbClr val="979C64"/>
                </a:solidFill>
              </a:rPr>
              <a:t>Contracting Principles for Architectural Firms</a:t>
            </a: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D9AAFC36-289A-4701-8A29-AD9948A68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812" y="49530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4B0265A-DFBC-404D-8704-2982AD7674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pic>
        <p:nvPicPr>
          <p:cNvPr id="3" name="Picture 2" descr="Low angle view of modern skyscrapers rising straight up against a dramatic sky">
            <a:extLst>
              <a:ext uri="{FF2B5EF4-FFF2-40B4-BE49-F238E27FC236}">
                <a16:creationId xmlns:a16="http://schemas.microsoft.com/office/drawing/2014/main" id="{29B9B60B-2937-48A8-9342-10FF8933EB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924" y="1673352"/>
            <a:ext cx="5373412"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a:extLst>
              <a:ext uri="{FF2B5EF4-FFF2-40B4-BE49-F238E27FC236}">
                <a16:creationId xmlns:a16="http://schemas.microsoft.com/office/drawing/2014/main" id="{4B514A83-790F-432A-90C6-F4C003C4E355}"/>
              </a:ext>
            </a:extLst>
          </p:cNvPr>
          <p:cNvSpPr>
            <a:spLocks noGrp="1" noChangeArrowheads="1"/>
          </p:cNvSpPr>
          <p:nvPr>
            <p:ph type="title"/>
          </p:nvPr>
        </p:nvSpPr>
        <p:spPr/>
        <p:txBody>
          <a:bodyPr/>
          <a:lstStyle/>
          <a:p>
            <a:pPr algn="ctr"/>
            <a:r>
              <a:rPr lang="en-US" altLang="en-US" dirty="0">
                <a:solidFill>
                  <a:srgbClr val="9DA25E"/>
                </a:solidFill>
                <a:latin typeface="Bookman Old Style" panose="02050604050505020204" pitchFamily="18" charset="0"/>
              </a:rPr>
              <a:t>INSURANCE</a:t>
            </a:r>
          </a:p>
        </p:txBody>
      </p:sp>
      <p:sp>
        <p:nvSpPr>
          <p:cNvPr id="181255" name="Text Box 7">
            <a:extLst>
              <a:ext uri="{FF2B5EF4-FFF2-40B4-BE49-F238E27FC236}">
                <a16:creationId xmlns:a16="http://schemas.microsoft.com/office/drawing/2014/main" id="{1ABB1E4D-804C-44F0-B3F6-FC015CA096B1}"/>
              </a:ext>
            </a:extLst>
          </p:cNvPr>
          <p:cNvSpPr txBox="1">
            <a:spLocks noChangeArrowheads="1"/>
          </p:cNvSpPr>
          <p:nvPr/>
        </p:nvSpPr>
        <p:spPr bwMode="auto">
          <a:xfrm>
            <a:off x="7770812" y="1780381"/>
            <a:ext cx="2514600"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t>Professional Liability </a:t>
            </a:r>
          </a:p>
          <a:p>
            <a:pPr>
              <a:spcBef>
                <a:spcPct val="50000"/>
              </a:spcBef>
            </a:pPr>
            <a:r>
              <a:rPr lang="en-US" altLang="en-US" sz="2800" b="1" dirty="0"/>
              <a:t>CGL</a:t>
            </a:r>
          </a:p>
          <a:p>
            <a:pPr>
              <a:spcBef>
                <a:spcPct val="50000"/>
              </a:spcBef>
            </a:pPr>
            <a:r>
              <a:rPr lang="en-US" altLang="en-US" sz="2800" b="1" dirty="0"/>
              <a:t>OCIP/CCIP</a:t>
            </a:r>
          </a:p>
          <a:p>
            <a:pPr>
              <a:spcBef>
                <a:spcPct val="50000"/>
              </a:spcBef>
            </a:pPr>
            <a:r>
              <a:rPr lang="en-US" altLang="en-US" sz="2800" b="1" dirty="0"/>
              <a:t>Builder’s Risk</a:t>
            </a:r>
          </a:p>
        </p:txBody>
      </p:sp>
      <p:sp>
        <p:nvSpPr>
          <p:cNvPr id="181256" name="Text Box 8">
            <a:extLst>
              <a:ext uri="{FF2B5EF4-FFF2-40B4-BE49-F238E27FC236}">
                <a16:creationId xmlns:a16="http://schemas.microsoft.com/office/drawing/2014/main" id="{73A2401B-6C70-42F4-BC7B-1CD9FF941A08}"/>
              </a:ext>
            </a:extLst>
          </p:cNvPr>
          <p:cNvSpPr txBox="1">
            <a:spLocks noChangeArrowheads="1"/>
          </p:cNvSpPr>
          <p:nvPr/>
        </p:nvSpPr>
        <p:spPr bwMode="auto">
          <a:xfrm>
            <a:off x="2208212" y="51816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t>Project Professional Liability Policy</a:t>
            </a:r>
          </a:p>
        </p:txBody>
      </p:sp>
      <p:pic>
        <p:nvPicPr>
          <p:cNvPr id="6" name="Picture 2" descr="C:\Users\dgreenberg\AppData\Local\Microsoft\Windows\Temporary Internet Files\Content.Outlook\0RPHXFTC\BPM Logo RGB (Color).jpg">
            <a:extLst>
              <a:ext uri="{FF2B5EF4-FFF2-40B4-BE49-F238E27FC236}">
                <a16:creationId xmlns:a16="http://schemas.microsoft.com/office/drawing/2014/main" id="{7B6C0CA7-6333-4C79-96C3-FF7A3B5492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2012" y="5349925"/>
            <a:ext cx="2057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A red bridge over a body of water&#10;&#10;Description automatically generated with medium confidence">
            <a:extLst>
              <a:ext uri="{FF2B5EF4-FFF2-40B4-BE49-F238E27FC236}">
                <a16:creationId xmlns:a16="http://schemas.microsoft.com/office/drawing/2014/main" id="{7497C36E-33FC-4BF6-83AF-3FCEFAE7B87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60612" y="1548210"/>
            <a:ext cx="5233619" cy="3581400"/>
          </a:xfrm>
        </p:spPr>
      </p:pic>
      <p:pic>
        <p:nvPicPr>
          <p:cNvPr id="7" name="Picture 6">
            <a:extLst>
              <a:ext uri="{FF2B5EF4-FFF2-40B4-BE49-F238E27FC236}">
                <a16:creationId xmlns:a16="http://schemas.microsoft.com/office/drawing/2014/main" id="{725CDA8E-DDE8-4B91-A0F3-635866ED0B7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1255">
                                            <p:txEl>
                                              <p:pRg st="0" end="0"/>
                                            </p:txEl>
                                          </p:spTgt>
                                        </p:tgtEl>
                                        <p:attrNameLst>
                                          <p:attrName>style.visibility</p:attrName>
                                        </p:attrNameLst>
                                      </p:cBhvr>
                                      <p:to>
                                        <p:strVal val="visible"/>
                                      </p:to>
                                    </p:set>
                                    <p:animEffect transition="in" filter="dissolve">
                                      <p:cBhvr>
                                        <p:cTn id="7" dur="500"/>
                                        <p:tgtEl>
                                          <p:spTgt spid="1812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1255">
                                            <p:txEl>
                                              <p:pRg st="1" end="1"/>
                                            </p:txEl>
                                          </p:spTgt>
                                        </p:tgtEl>
                                        <p:attrNameLst>
                                          <p:attrName>style.visibility</p:attrName>
                                        </p:attrNameLst>
                                      </p:cBhvr>
                                      <p:to>
                                        <p:strVal val="visible"/>
                                      </p:to>
                                    </p:set>
                                    <p:animEffect transition="in" filter="dissolve">
                                      <p:cBhvr>
                                        <p:cTn id="12" dur="500"/>
                                        <p:tgtEl>
                                          <p:spTgt spid="181255">
                                            <p:txEl>
                                              <p:pRg st="1" end="1"/>
                                            </p:txEl>
                                          </p:spTgt>
                                        </p:tgtEl>
                                      </p:cBhvr>
                                    </p:animEffect>
                                  </p:childTnLst>
                                </p:cTn>
                              </p:par>
                              <p:par>
                                <p:cTn id="13" presetID="9" presetClass="emph" presetSubtype="0" nodeType="withEffect">
                                  <p:stCondLst>
                                    <p:cond delay="0"/>
                                  </p:stCondLst>
                                  <p:childTnLst>
                                    <p:set>
                                      <p:cBhvr rctx="PPT">
                                        <p:cTn id="14" dur="indefinite"/>
                                        <p:tgtEl>
                                          <p:spTgt spid="181255">
                                            <p:txEl>
                                              <p:pRg st="0" end="0"/>
                                            </p:txEl>
                                          </p:spTgt>
                                        </p:tgtEl>
                                        <p:attrNameLst>
                                          <p:attrName>style.opacity</p:attrName>
                                        </p:attrNameLst>
                                      </p:cBhvr>
                                      <p:to>
                                        <p:strVal val="0.5"/>
                                      </p:to>
                                    </p:set>
                                    <p:animEffect filter="image" prLst="opacity: 0.5">
                                      <p:cBhvr rctx="IE">
                                        <p:cTn id="15" dur="indefinite"/>
                                        <p:tgtEl>
                                          <p:spTgt spid="18125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81255">
                                            <p:txEl>
                                              <p:pRg st="2" end="2"/>
                                            </p:txEl>
                                          </p:spTgt>
                                        </p:tgtEl>
                                        <p:attrNameLst>
                                          <p:attrName>style.visibility</p:attrName>
                                        </p:attrNameLst>
                                      </p:cBhvr>
                                      <p:to>
                                        <p:strVal val="visible"/>
                                      </p:to>
                                    </p:set>
                                    <p:animEffect transition="in" filter="dissolve">
                                      <p:cBhvr>
                                        <p:cTn id="20" dur="500"/>
                                        <p:tgtEl>
                                          <p:spTgt spid="181255">
                                            <p:txEl>
                                              <p:pRg st="2" end="2"/>
                                            </p:txEl>
                                          </p:spTgt>
                                        </p:tgtEl>
                                      </p:cBhvr>
                                    </p:animEffect>
                                  </p:childTnLst>
                                </p:cTn>
                              </p:par>
                              <p:par>
                                <p:cTn id="21" presetID="9" presetClass="emph" presetSubtype="0" nodeType="withEffect">
                                  <p:stCondLst>
                                    <p:cond delay="0"/>
                                  </p:stCondLst>
                                  <p:childTnLst>
                                    <p:set>
                                      <p:cBhvr rctx="PPT">
                                        <p:cTn id="22" dur="indefinite"/>
                                        <p:tgtEl>
                                          <p:spTgt spid="181255">
                                            <p:txEl>
                                              <p:pRg st="1" end="1"/>
                                            </p:txEl>
                                          </p:spTgt>
                                        </p:tgtEl>
                                        <p:attrNameLst>
                                          <p:attrName>style.opacity</p:attrName>
                                        </p:attrNameLst>
                                      </p:cBhvr>
                                      <p:to>
                                        <p:strVal val="0.5"/>
                                      </p:to>
                                    </p:set>
                                    <p:animEffect filter="image" prLst="opacity: 0.5">
                                      <p:cBhvr rctx="IE">
                                        <p:cTn id="23" dur="indefinite"/>
                                        <p:tgtEl>
                                          <p:spTgt spid="18125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81255">
                                            <p:txEl>
                                              <p:pRg st="3" end="3"/>
                                            </p:txEl>
                                          </p:spTgt>
                                        </p:tgtEl>
                                        <p:attrNameLst>
                                          <p:attrName>style.visibility</p:attrName>
                                        </p:attrNameLst>
                                      </p:cBhvr>
                                      <p:to>
                                        <p:strVal val="visible"/>
                                      </p:to>
                                    </p:set>
                                    <p:animEffect transition="in" filter="dissolve">
                                      <p:cBhvr>
                                        <p:cTn id="28" dur="500"/>
                                        <p:tgtEl>
                                          <p:spTgt spid="181255">
                                            <p:txEl>
                                              <p:pRg st="3" end="3"/>
                                            </p:txEl>
                                          </p:spTgt>
                                        </p:tgtEl>
                                      </p:cBhvr>
                                    </p:animEffect>
                                  </p:childTnLst>
                                </p:cTn>
                              </p:par>
                              <p:par>
                                <p:cTn id="29" presetID="9" presetClass="emph" presetSubtype="0" nodeType="withEffect">
                                  <p:stCondLst>
                                    <p:cond delay="0"/>
                                  </p:stCondLst>
                                  <p:childTnLst>
                                    <p:set>
                                      <p:cBhvr rctx="PPT">
                                        <p:cTn id="30" dur="indefinite"/>
                                        <p:tgtEl>
                                          <p:spTgt spid="181255">
                                            <p:txEl>
                                              <p:pRg st="2" end="2"/>
                                            </p:txEl>
                                          </p:spTgt>
                                        </p:tgtEl>
                                        <p:attrNameLst>
                                          <p:attrName>style.opacity</p:attrName>
                                        </p:attrNameLst>
                                      </p:cBhvr>
                                      <p:to>
                                        <p:strVal val="0.5"/>
                                      </p:to>
                                    </p:set>
                                    <p:animEffect filter="image" prLst="opacity: 0.5">
                                      <p:cBhvr rctx="IE">
                                        <p:cTn id="31" dur="indefinite"/>
                                        <p:tgtEl>
                                          <p:spTgt spid="181255">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81256">
                                            <p:txEl>
                                              <p:pRg st="0" end="0"/>
                                            </p:txEl>
                                          </p:spTgt>
                                        </p:tgtEl>
                                        <p:attrNameLst>
                                          <p:attrName>style.visibility</p:attrName>
                                        </p:attrNameLst>
                                      </p:cBhvr>
                                      <p:to>
                                        <p:strVal val="visible"/>
                                      </p:to>
                                    </p:set>
                                    <p:animEffect transition="in" filter="dissolve">
                                      <p:cBhvr>
                                        <p:cTn id="36" dur="500"/>
                                        <p:tgtEl>
                                          <p:spTgt spid="181256">
                                            <p:txEl>
                                              <p:pRg st="0" end="0"/>
                                            </p:txEl>
                                          </p:spTgt>
                                        </p:tgtEl>
                                      </p:cBhvr>
                                    </p:animEffect>
                                  </p:childTnLst>
                                </p:cTn>
                              </p:par>
                              <p:par>
                                <p:cTn id="37" presetID="9" presetClass="emph" presetSubtype="0" nodeType="withEffect">
                                  <p:stCondLst>
                                    <p:cond delay="0"/>
                                  </p:stCondLst>
                                  <p:childTnLst>
                                    <p:set>
                                      <p:cBhvr rctx="PPT">
                                        <p:cTn id="38" dur="indefinite"/>
                                        <p:tgtEl>
                                          <p:spTgt spid="181255">
                                            <p:txEl>
                                              <p:pRg st="3" end="3"/>
                                            </p:txEl>
                                          </p:spTgt>
                                        </p:tgtEl>
                                        <p:attrNameLst>
                                          <p:attrName>style.opacity</p:attrName>
                                        </p:attrNameLst>
                                      </p:cBhvr>
                                      <p:to>
                                        <p:strVal val="0.5"/>
                                      </p:to>
                                    </p:set>
                                    <p:animEffect filter="image" prLst="opacity: 0.5">
                                      <p:cBhvr rctx="IE">
                                        <p:cTn id="39" dur="indefinite"/>
                                        <p:tgtEl>
                                          <p:spTgt spid="1812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7951C8A-B315-4951-ACDA-DB45D061D488}"/>
              </a:ext>
            </a:extLst>
          </p:cNvPr>
          <p:cNvSpPr>
            <a:spLocks noGrp="1" noChangeArrowheads="1"/>
          </p:cNvSpPr>
          <p:nvPr>
            <p:ph type="title"/>
          </p:nvPr>
        </p:nvSpPr>
        <p:spPr/>
        <p:txBody>
          <a:bodyPr/>
          <a:lstStyle/>
          <a:p>
            <a:pPr algn="ctr"/>
            <a:r>
              <a:rPr lang="en-US" altLang="en-US" dirty="0">
                <a:solidFill>
                  <a:srgbClr val="1767AF"/>
                </a:solidFill>
                <a:latin typeface="Bookman Old Style" panose="02050604050505020204" pitchFamily="18" charset="0"/>
              </a:rPr>
              <a:t>PROFESSIONAL LIABILITY</a:t>
            </a:r>
          </a:p>
        </p:txBody>
      </p:sp>
      <p:pic>
        <p:nvPicPr>
          <p:cNvPr id="184326" name="Picture 6">
            <a:extLst>
              <a:ext uri="{FF2B5EF4-FFF2-40B4-BE49-F238E27FC236}">
                <a16:creationId xmlns:a16="http://schemas.microsoft.com/office/drawing/2014/main" id="{33A95CF5-7840-4E50-B548-99C4D1F956B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32013" y="2971801"/>
            <a:ext cx="4283075" cy="286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7" name="Text Box 7">
            <a:extLst>
              <a:ext uri="{FF2B5EF4-FFF2-40B4-BE49-F238E27FC236}">
                <a16:creationId xmlns:a16="http://schemas.microsoft.com/office/drawing/2014/main" id="{28FE2A6A-0A44-4770-B1E7-97F1DC62F5F3}"/>
              </a:ext>
            </a:extLst>
          </p:cNvPr>
          <p:cNvSpPr txBox="1">
            <a:spLocks noChangeArrowheads="1"/>
          </p:cNvSpPr>
          <p:nvPr/>
        </p:nvSpPr>
        <p:spPr bwMode="auto">
          <a:xfrm>
            <a:off x="2894012" y="1524000"/>
            <a:ext cx="6705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Covers defense costs and claims of professional malpractice – economic loss, injuries, property damage</a:t>
            </a:r>
          </a:p>
        </p:txBody>
      </p:sp>
      <p:sp>
        <p:nvSpPr>
          <p:cNvPr id="184328" name="Text Box 8">
            <a:extLst>
              <a:ext uri="{FF2B5EF4-FFF2-40B4-BE49-F238E27FC236}">
                <a16:creationId xmlns:a16="http://schemas.microsoft.com/office/drawing/2014/main" id="{AD7764E8-FEC6-49CA-8426-C131EB9F5F66}"/>
              </a:ext>
            </a:extLst>
          </p:cNvPr>
          <p:cNvSpPr txBox="1">
            <a:spLocks noChangeArrowheads="1"/>
          </p:cNvSpPr>
          <p:nvPr/>
        </p:nvSpPr>
        <p:spPr bwMode="auto">
          <a:xfrm>
            <a:off x="6475412" y="3457576"/>
            <a:ext cx="381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Does NOT cover contractual warranties or guarantees</a:t>
            </a:r>
          </a:p>
        </p:txBody>
      </p:sp>
      <p:pic>
        <p:nvPicPr>
          <p:cNvPr id="6" name="Picture 2" descr="C:\Users\dgreenberg\AppData\Local\Microsoft\Windows\Temporary Internet Files\Content.Outlook\0RPHXFTC\BPM Logo RGB (Color).jpg">
            <a:extLst>
              <a:ext uri="{FF2B5EF4-FFF2-40B4-BE49-F238E27FC236}">
                <a16:creationId xmlns:a16="http://schemas.microsoft.com/office/drawing/2014/main" id="{90B5B1D5-2B85-4C26-8CFD-5413B9ED42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2012" y="5562600"/>
            <a:ext cx="2057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AFBCF5-D1BB-45B1-B996-D0F0A60B3C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27"/>
                                        </p:tgtEl>
                                        <p:attrNameLst>
                                          <p:attrName>style.visibility</p:attrName>
                                        </p:attrNameLst>
                                      </p:cBhvr>
                                      <p:to>
                                        <p:strVal val="visible"/>
                                      </p:to>
                                    </p:set>
                                    <p:animEffect transition="in" filter="dissolve">
                                      <p:cBhvr>
                                        <p:cTn id="7" dur="500"/>
                                        <p:tgtEl>
                                          <p:spTgt spid="184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28"/>
                                        </p:tgtEl>
                                        <p:attrNameLst>
                                          <p:attrName>style.visibility</p:attrName>
                                        </p:attrNameLst>
                                      </p:cBhvr>
                                      <p:to>
                                        <p:strVal val="visible"/>
                                      </p:to>
                                    </p:set>
                                    <p:animEffect transition="in" filter="dissolve">
                                      <p:cBhvr>
                                        <p:cTn id="12" dur="500"/>
                                        <p:tgtEl>
                                          <p:spTgt spid="184328"/>
                                        </p:tgtEl>
                                      </p:cBhvr>
                                    </p:animEffect>
                                  </p:childTnLst>
                                </p:cTn>
                              </p:par>
                              <p:par>
                                <p:cTn id="13" presetID="9" presetClass="exit" presetSubtype="0" fill="hold" grpId="1" nodeType="withEffect">
                                  <p:stCondLst>
                                    <p:cond delay="0"/>
                                  </p:stCondLst>
                                  <p:childTnLst>
                                    <p:animEffect transition="out" filter="dissolve">
                                      <p:cBhvr>
                                        <p:cTn id="14" dur="500"/>
                                        <p:tgtEl>
                                          <p:spTgt spid="184327"/>
                                        </p:tgtEl>
                                      </p:cBhvr>
                                    </p:animEffect>
                                    <p:set>
                                      <p:cBhvr>
                                        <p:cTn id="15" dur="1" fill="hold">
                                          <p:stCondLst>
                                            <p:cond delay="499"/>
                                          </p:stCondLst>
                                        </p:cTn>
                                        <p:tgtEl>
                                          <p:spTgt spid="1843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7" grpId="0"/>
      <p:bldP spid="184327" grpId="1"/>
      <p:bldP spid="1843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34CD4667-9ED1-4D05-A97C-377F14D57398}"/>
              </a:ext>
            </a:extLst>
          </p:cNvPr>
          <p:cNvSpPr>
            <a:spLocks noGrp="1" noChangeArrowheads="1"/>
          </p:cNvSpPr>
          <p:nvPr>
            <p:ph type="title"/>
          </p:nvPr>
        </p:nvSpPr>
        <p:spPr/>
        <p:txBody>
          <a:bodyPr>
            <a:normAutofit fontScale="90000"/>
          </a:bodyPr>
          <a:lstStyle/>
          <a:p>
            <a:pPr algn="ctr"/>
            <a:r>
              <a:rPr lang="en-US" altLang="en-US" sz="3600" dirty="0">
                <a:solidFill>
                  <a:srgbClr val="9DA25E"/>
                </a:solidFill>
                <a:latin typeface="Bookman Old Style" panose="02050604050505020204" pitchFamily="18" charset="0"/>
              </a:rPr>
              <a:t>COMMERCIAL GEN’L LIABILITY INSURANCE (CGL)</a:t>
            </a:r>
          </a:p>
        </p:txBody>
      </p:sp>
      <p:sp>
        <p:nvSpPr>
          <p:cNvPr id="185348" name="Text Box 4">
            <a:extLst>
              <a:ext uri="{FF2B5EF4-FFF2-40B4-BE49-F238E27FC236}">
                <a16:creationId xmlns:a16="http://schemas.microsoft.com/office/drawing/2014/main" id="{5AA31102-5134-4E4E-8327-4CB1E395B689}"/>
              </a:ext>
            </a:extLst>
          </p:cNvPr>
          <p:cNvSpPr txBox="1">
            <a:spLocks noChangeArrowheads="1"/>
          </p:cNvSpPr>
          <p:nvPr/>
        </p:nvSpPr>
        <p:spPr bwMode="auto">
          <a:xfrm>
            <a:off x="2436812" y="2819401"/>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Excludes professional services</a:t>
            </a:r>
          </a:p>
        </p:txBody>
      </p:sp>
      <p:pic>
        <p:nvPicPr>
          <p:cNvPr id="185351" name="Picture 7">
            <a:extLst>
              <a:ext uri="{FF2B5EF4-FFF2-40B4-BE49-F238E27FC236}">
                <a16:creationId xmlns:a16="http://schemas.microsoft.com/office/drawing/2014/main" id="{C6DCE4C2-121A-4FC2-8074-6C9964C8D1F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372224" y="2473345"/>
            <a:ext cx="3914775" cy="260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5353" name="Text Box 9">
            <a:extLst>
              <a:ext uri="{FF2B5EF4-FFF2-40B4-BE49-F238E27FC236}">
                <a16:creationId xmlns:a16="http://schemas.microsoft.com/office/drawing/2014/main" id="{F273D93D-B750-4910-BA1F-F375464044A6}"/>
              </a:ext>
            </a:extLst>
          </p:cNvPr>
          <p:cNvSpPr txBox="1">
            <a:spLocks noChangeArrowheads="1"/>
          </p:cNvSpPr>
          <p:nvPr/>
        </p:nvSpPr>
        <p:spPr bwMode="auto">
          <a:xfrm>
            <a:off x="1293812" y="1590676"/>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Covers bodily injury and property damage -  Not economic loss</a:t>
            </a:r>
          </a:p>
        </p:txBody>
      </p:sp>
      <p:sp>
        <p:nvSpPr>
          <p:cNvPr id="185354" name="Text Box 10">
            <a:extLst>
              <a:ext uri="{FF2B5EF4-FFF2-40B4-BE49-F238E27FC236}">
                <a16:creationId xmlns:a16="http://schemas.microsoft.com/office/drawing/2014/main" id="{4DFB0395-F15D-4EBA-B609-B3075D7888D9}"/>
              </a:ext>
            </a:extLst>
          </p:cNvPr>
          <p:cNvSpPr txBox="1">
            <a:spLocks noChangeArrowheads="1"/>
          </p:cNvSpPr>
          <p:nvPr/>
        </p:nvSpPr>
        <p:spPr bwMode="auto">
          <a:xfrm>
            <a:off x="2455649" y="4104831"/>
            <a:ext cx="3352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“Occurrence” policy vs. “Claims made” policy</a:t>
            </a:r>
          </a:p>
        </p:txBody>
      </p:sp>
      <p:pic>
        <p:nvPicPr>
          <p:cNvPr id="7" name="Picture 2" descr="C:\Users\dgreenberg\AppData\Local\Microsoft\Windows\Temporary Internet Files\Content.Outlook\0RPHXFTC\BPM Logo RGB (Color).jpg">
            <a:extLst>
              <a:ext uri="{FF2B5EF4-FFF2-40B4-BE49-F238E27FC236}">
                <a16:creationId xmlns:a16="http://schemas.microsoft.com/office/drawing/2014/main" id="{8BF9C23B-A000-433F-A549-6EC5965D18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9612" y="5382433"/>
            <a:ext cx="2295622" cy="11478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D148663-CCB6-4619-B04D-914C1C4F8F8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5351"/>
                                        </p:tgtEl>
                                        <p:attrNameLst>
                                          <p:attrName>style.visibility</p:attrName>
                                        </p:attrNameLst>
                                      </p:cBhvr>
                                      <p:to>
                                        <p:strVal val="visible"/>
                                      </p:to>
                                    </p:set>
                                    <p:animEffect transition="in" filter="dissolve">
                                      <p:cBhvr>
                                        <p:cTn id="7" dur="500"/>
                                        <p:tgtEl>
                                          <p:spTgt spid="18535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5346"/>
                                        </p:tgtEl>
                                        <p:attrNameLst>
                                          <p:attrName>style.visibility</p:attrName>
                                        </p:attrNameLst>
                                      </p:cBhvr>
                                      <p:to>
                                        <p:strVal val="visible"/>
                                      </p:to>
                                    </p:set>
                                    <p:animEffect transition="in" filter="dissolve">
                                      <p:cBhvr>
                                        <p:cTn id="10" dur="500"/>
                                        <p:tgtEl>
                                          <p:spTgt spid="1853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5353"/>
                                        </p:tgtEl>
                                        <p:attrNameLst>
                                          <p:attrName>style.visibility</p:attrName>
                                        </p:attrNameLst>
                                      </p:cBhvr>
                                      <p:to>
                                        <p:strVal val="visible"/>
                                      </p:to>
                                    </p:set>
                                    <p:animEffect transition="in" filter="dissolve">
                                      <p:cBhvr>
                                        <p:cTn id="15" dur="500"/>
                                        <p:tgtEl>
                                          <p:spTgt spid="1853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5348"/>
                                        </p:tgtEl>
                                        <p:attrNameLst>
                                          <p:attrName>style.visibility</p:attrName>
                                        </p:attrNameLst>
                                      </p:cBhvr>
                                      <p:to>
                                        <p:strVal val="visible"/>
                                      </p:to>
                                    </p:set>
                                    <p:animEffect transition="in" filter="dissolve">
                                      <p:cBhvr>
                                        <p:cTn id="20" dur="500"/>
                                        <p:tgtEl>
                                          <p:spTgt spid="1853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5354"/>
                                        </p:tgtEl>
                                        <p:attrNameLst>
                                          <p:attrName>style.visibility</p:attrName>
                                        </p:attrNameLst>
                                      </p:cBhvr>
                                      <p:to>
                                        <p:strVal val="visible"/>
                                      </p:to>
                                    </p:set>
                                    <p:animEffect transition="in" filter="dissolve">
                                      <p:cBhvr>
                                        <p:cTn id="25" dur="500"/>
                                        <p:tgtEl>
                                          <p:spTgt spid="185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8" grpId="0"/>
      <p:bldP spid="185353" grpId="0"/>
      <p:bldP spid="1853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8386D7E5-3006-4D29-A09F-8960009F7D2B}"/>
              </a:ext>
            </a:extLst>
          </p:cNvPr>
          <p:cNvSpPr>
            <a:spLocks noGrp="1" noChangeArrowheads="1"/>
          </p:cNvSpPr>
          <p:nvPr>
            <p:ph type="title"/>
          </p:nvPr>
        </p:nvSpPr>
        <p:spPr/>
        <p:txBody>
          <a:bodyPr/>
          <a:lstStyle/>
          <a:p>
            <a:pPr algn="ctr"/>
            <a:r>
              <a:rPr lang="en-US" altLang="en-US">
                <a:solidFill>
                  <a:srgbClr val="1767AF"/>
                </a:solidFill>
                <a:latin typeface="Bookman Old Style" panose="02050604050505020204" pitchFamily="18" charset="0"/>
              </a:rPr>
              <a:t>OCIP and CCIP</a:t>
            </a:r>
          </a:p>
        </p:txBody>
      </p:sp>
      <p:sp>
        <p:nvSpPr>
          <p:cNvPr id="186371" name="Rectangle 3">
            <a:extLst>
              <a:ext uri="{FF2B5EF4-FFF2-40B4-BE49-F238E27FC236}">
                <a16:creationId xmlns:a16="http://schemas.microsoft.com/office/drawing/2014/main" id="{94841596-84F5-4D32-A6AC-FCB381A31A8A}"/>
              </a:ext>
            </a:extLst>
          </p:cNvPr>
          <p:cNvSpPr>
            <a:spLocks noGrp="1" noChangeArrowheads="1"/>
          </p:cNvSpPr>
          <p:nvPr>
            <p:ph type="body" sz="half" idx="1"/>
          </p:nvPr>
        </p:nvSpPr>
        <p:spPr>
          <a:xfrm>
            <a:off x="2360612" y="1295400"/>
            <a:ext cx="3886200" cy="4876800"/>
          </a:xfrm>
        </p:spPr>
        <p:txBody>
          <a:bodyPr/>
          <a:lstStyle/>
          <a:p>
            <a:r>
              <a:rPr lang="en-US" altLang="en-US" dirty="0">
                <a:latin typeface="Bookman Old Style" panose="02050604050505020204" pitchFamily="18" charset="0"/>
              </a:rPr>
              <a:t>It’s just a CGL Policy for Project</a:t>
            </a:r>
          </a:p>
          <a:p>
            <a:endParaRPr lang="en-US" altLang="en-US" dirty="0">
              <a:latin typeface="Bookman Old Style" panose="02050604050505020204" pitchFamily="18" charset="0"/>
            </a:endParaRPr>
          </a:p>
          <a:p>
            <a:r>
              <a:rPr lang="en-US" altLang="en-US" dirty="0">
                <a:latin typeface="Bookman Old Style" panose="02050604050505020204" pitchFamily="18" charset="0"/>
              </a:rPr>
              <a:t>Does NOT cover design errors and omissions</a:t>
            </a:r>
          </a:p>
          <a:p>
            <a:endParaRPr lang="en-US" altLang="en-US" dirty="0">
              <a:latin typeface="Bookman Old Style" panose="02050604050505020204" pitchFamily="18" charset="0"/>
            </a:endParaRPr>
          </a:p>
          <a:p>
            <a:r>
              <a:rPr lang="en-US" altLang="en-US" dirty="0">
                <a:latin typeface="Bookman Old Style" panose="02050604050505020204" pitchFamily="18" charset="0"/>
              </a:rPr>
              <a:t>But if high enough limits, policy may foreclose claim against designer</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78DF31EC-8D48-4F83-B32A-9AA3EAE2DB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6145" y="5486400"/>
            <a:ext cx="2057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A picture containing sky, outdoor, building, tower&#10;&#10;Description automatically generated">
            <a:extLst>
              <a:ext uri="{FF2B5EF4-FFF2-40B4-BE49-F238E27FC236}">
                <a16:creationId xmlns:a16="http://schemas.microsoft.com/office/drawing/2014/main" id="{1FD14830-9AFC-4779-93FC-BFCE48303CF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9096" y="1311394"/>
            <a:ext cx="2901269" cy="4419600"/>
          </a:xfrm>
        </p:spPr>
      </p:pic>
      <p:sp>
        <p:nvSpPr>
          <p:cNvPr id="6" name="TextBox 5">
            <a:extLst>
              <a:ext uri="{FF2B5EF4-FFF2-40B4-BE49-F238E27FC236}">
                <a16:creationId xmlns:a16="http://schemas.microsoft.com/office/drawing/2014/main" id="{0589DAB1-22F9-45AA-9760-168D0B168440}"/>
              </a:ext>
            </a:extLst>
          </p:cNvPr>
          <p:cNvSpPr txBox="1"/>
          <p:nvPr/>
        </p:nvSpPr>
        <p:spPr>
          <a:xfrm>
            <a:off x="6570844" y="5823188"/>
            <a:ext cx="2901269" cy="369332"/>
          </a:xfrm>
          <a:prstGeom prst="rect">
            <a:avLst/>
          </a:prstGeom>
          <a:noFill/>
        </p:spPr>
        <p:txBody>
          <a:bodyPr wrap="square" rtlCol="0">
            <a:spAutoFit/>
          </a:bodyPr>
          <a:lstStyle/>
          <a:p>
            <a:r>
              <a:rPr lang="en-US" sz="900">
                <a:hlinkClick r:id="rId4" tooltip="https://en.wikipedia.org/wiki/Leaning_Tower_of_Pisa"/>
              </a:rPr>
              <a:t>This Photo</a:t>
            </a:r>
            <a:r>
              <a:rPr lang="en-US" sz="900"/>
              <a:t> by Unknown Author is licensed under </a:t>
            </a:r>
            <a:r>
              <a:rPr lang="en-US" sz="900">
                <a:hlinkClick r:id="rId5" tooltip="https://creativecommons.org/licenses/by-sa/3.0/"/>
              </a:rPr>
              <a:t>CC BY-SA</a:t>
            </a:r>
            <a:endParaRPr lang="en-US" sz="900"/>
          </a:p>
        </p:txBody>
      </p:sp>
      <p:pic>
        <p:nvPicPr>
          <p:cNvPr id="7" name="Picture 6">
            <a:extLst>
              <a:ext uri="{FF2B5EF4-FFF2-40B4-BE49-F238E27FC236}">
                <a16:creationId xmlns:a16="http://schemas.microsoft.com/office/drawing/2014/main" id="{0704DE14-8FD0-4059-9F2E-C5CF1D0B79A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64990E74-F9BD-4457-848F-B3D40ADD7FEE}"/>
              </a:ext>
            </a:extLst>
          </p:cNvPr>
          <p:cNvSpPr>
            <a:spLocks noGrp="1" noChangeArrowheads="1"/>
          </p:cNvSpPr>
          <p:nvPr>
            <p:ph type="title"/>
          </p:nvPr>
        </p:nvSpPr>
        <p:spPr/>
        <p:txBody>
          <a:bodyPr/>
          <a:lstStyle/>
          <a:p>
            <a:pPr algn="ctr"/>
            <a:r>
              <a:rPr lang="en-US" altLang="en-US">
                <a:solidFill>
                  <a:srgbClr val="1767AF"/>
                </a:solidFill>
                <a:latin typeface="Bookman Old Style" panose="02050604050505020204" pitchFamily="18" charset="0"/>
              </a:rPr>
              <a:t>OCIP and CCIP</a:t>
            </a:r>
          </a:p>
        </p:txBody>
      </p:sp>
      <p:sp>
        <p:nvSpPr>
          <p:cNvPr id="220163" name="Rectangle 3">
            <a:extLst>
              <a:ext uri="{FF2B5EF4-FFF2-40B4-BE49-F238E27FC236}">
                <a16:creationId xmlns:a16="http://schemas.microsoft.com/office/drawing/2014/main" id="{6173D8A5-10DE-4F39-8C02-66182B9A1FEE}"/>
              </a:ext>
            </a:extLst>
          </p:cNvPr>
          <p:cNvSpPr>
            <a:spLocks noGrp="1" noChangeArrowheads="1"/>
          </p:cNvSpPr>
          <p:nvPr>
            <p:ph type="body" sz="half" idx="1"/>
          </p:nvPr>
        </p:nvSpPr>
        <p:spPr>
          <a:xfrm>
            <a:off x="2360612" y="1295400"/>
            <a:ext cx="7848600" cy="4800600"/>
          </a:xfrm>
        </p:spPr>
        <p:txBody>
          <a:bodyPr/>
          <a:lstStyle/>
          <a:p>
            <a:r>
              <a:rPr lang="en-US" altLang="en-US" dirty="0">
                <a:latin typeface="Bookman Old Style" panose="02050604050505020204" pitchFamily="18" charset="0"/>
              </a:rPr>
              <a:t>Do you have right to review and accept adequacy of the OCIP program?</a:t>
            </a:r>
          </a:p>
          <a:p>
            <a:r>
              <a:rPr lang="en-US" altLang="en-US" dirty="0">
                <a:latin typeface="Bookman Old Style" panose="02050604050505020204" pitchFamily="18" charset="0"/>
              </a:rPr>
              <a:t>Are policy limits adequate?</a:t>
            </a:r>
          </a:p>
          <a:p>
            <a:endParaRPr lang="en-US" altLang="en-US" dirty="0">
              <a:latin typeface="Bookman Old Style" panose="02050604050505020204" pitchFamily="18" charset="0"/>
            </a:endParaRPr>
          </a:p>
          <a:p>
            <a:r>
              <a:rPr lang="en-US" altLang="en-US" dirty="0">
                <a:latin typeface="Bookman Old Style" panose="02050604050505020204" pitchFamily="18" charset="0"/>
              </a:rPr>
              <a:t>How long after project is complete does insurance remain in effect?</a:t>
            </a:r>
          </a:p>
          <a:p>
            <a:endParaRPr lang="en-US" altLang="en-US" dirty="0">
              <a:latin typeface="Bookman Old Style" panose="02050604050505020204" pitchFamily="18" charset="0"/>
            </a:endParaRPr>
          </a:p>
          <a:p>
            <a:r>
              <a:rPr lang="en-US" altLang="en-US" dirty="0">
                <a:latin typeface="Bookman Old Style" panose="02050604050505020204" pitchFamily="18" charset="0"/>
              </a:rPr>
              <a:t>Are you named as an additional insured?</a:t>
            </a:r>
          </a:p>
          <a:p>
            <a:endParaRPr lang="en-US" altLang="en-US" dirty="0">
              <a:latin typeface="Bookman Old Style" panose="02050604050505020204" pitchFamily="18" charset="0"/>
            </a:endParaRPr>
          </a:p>
          <a:p>
            <a:r>
              <a:rPr lang="en-US" altLang="en-US" dirty="0">
                <a:latin typeface="Bookman Old Style" panose="02050604050505020204" pitchFamily="18" charset="0"/>
              </a:rPr>
              <a:t>Is there a waiver of subrogation?</a:t>
            </a: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BDFBE094-F53F-4B84-B06D-8EDBDBF55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9612" y="5562600"/>
            <a:ext cx="2057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4D8A36-F302-480C-9B53-0A9F2F021E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dissolve">
                                      <p:cBhvr>
                                        <p:cTn id="7" dur="500"/>
                                        <p:tgtEl>
                                          <p:spTgt spid="220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0163">
                                            <p:txEl>
                                              <p:pRg st="0" end="0"/>
                                            </p:txEl>
                                          </p:spTgt>
                                        </p:tgtEl>
                                        <p:attrNameLst>
                                          <p:attrName>style.visibility</p:attrName>
                                        </p:attrNameLst>
                                      </p:cBhvr>
                                      <p:to>
                                        <p:strVal val="visible"/>
                                      </p:to>
                                    </p:set>
                                    <p:animEffect transition="in" filter="dissolve">
                                      <p:cBhvr>
                                        <p:cTn id="12" dur="500"/>
                                        <p:tgtEl>
                                          <p:spTgt spid="2201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0163">
                                            <p:txEl>
                                              <p:pRg st="1" end="1"/>
                                            </p:txEl>
                                          </p:spTgt>
                                        </p:tgtEl>
                                        <p:attrNameLst>
                                          <p:attrName>style.visibility</p:attrName>
                                        </p:attrNameLst>
                                      </p:cBhvr>
                                      <p:to>
                                        <p:strVal val="visible"/>
                                      </p:to>
                                    </p:set>
                                    <p:animEffect transition="in" filter="dissolve">
                                      <p:cBhvr>
                                        <p:cTn id="17" dur="500"/>
                                        <p:tgtEl>
                                          <p:spTgt spid="220163">
                                            <p:txEl>
                                              <p:pRg st="1" end="1"/>
                                            </p:txEl>
                                          </p:spTgt>
                                        </p:tgtEl>
                                      </p:cBhvr>
                                    </p:animEffect>
                                  </p:childTnLst>
                                </p:cTn>
                              </p:par>
                              <p:par>
                                <p:cTn id="18" presetID="9" presetClass="exit" presetSubtype="0" fill="hold" nodeType="withEffect">
                                  <p:stCondLst>
                                    <p:cond delay="0"/>
                                  </p:stCondLst>
                                  <p:childTnLst>
                                    <p:animEffect transition="out" filter="dissolve">
                                      <p:cBhvr>
                                        <p:cTn id="19" dur="500"/>
                                        <p:tgtEl>
                                          <p:spTgt spid="220163">
                                            <p:txEl>
                                              <p:pRg st="0" end="0"/>
                                            </p:txEl>
                                          </p:spTgt>
                                        </p:tgtEl>
                                      </p:cBhvr>
                                    </p:animEffect>
                                    <p:set>
                                      <p:cBhvr>
                                        <p:cTn id="20" dur="1" fill="hold">
                                          <p:stCondLst>
                                            <p:cond delay="499"/>
                                          </p:stCondLst>
                                        </p:cTn>
                                        <p:tgtEl>
                                          <p:spTgt spid="220163">
                                            <p:txEl>
                                              <p:pRg st="0" end="0"/>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20163">
                                            <p:txEl>
                                              <p:pRg st="3" end="3"/>
                                            </p:txEl>
                                          </p:spTgt>
                                        </p:tgtEl>
                                        <p:attrNameLst>
                                          <p:attrName>style.visibility</p:attrName>
                                        </p:attrNameLst>
                                      </p:cBhvr>
                                      <p:to>
                                        <p:strVal val="visible"/>
                                      </p:to>
                                    </p:set>
                                    <p:animEffect transition="in" filter="dissolve">
                                      <p:cBhvr>
                                        <p:cTn id="25" dur="500"/>
                                        <p:tgtEl>
                                          <p:spTgt spid="220163">
                                            <p:txEl>
                                              <p:pRg st="3" end="3"/>
                                            </p:txEl>
                                          </p:spTgt>
                                        </p:tgtEl>
                                      </p:cBhvr>
                                    </p:animEffect>
                                  </p:childTnLst>
                                </p:cTn>
                              </p:par>
                              <p:par>
                                <p:cTn id="26" presetID="9" presetClass="exit" presetSubtype="0" fill="hold" nodeType="withEffect">
                                  <p:stCondLst>
                                    <p:cond delay="0"/>
                                  </p:stCondLst>
                                  <p:childTnLst>
                                    <p:animEffect transition="out" filter="dissolve">
                                      <p:cBhvr>
                                        <p:cTn id="27" dur="500"/>
                                        <p:tgtEl>
                                          <p:spTgt spid="220163">
                                            <p:txEl>
                                              <p:pRg st="1" end="1"/>
                                            </p:txEl>
                                          </p:spTgt>
                                        </p:tgtEl>
                                      </p:cBhvr>
                                    </p:animEffect>
                                    <p:set>
                                      <p:cBhvr>
                                        <p:cTn id="28" dur="1" fill="hold">
                                          <p:stCondLst>
                                            <p:cond delay="499"/>
                                          </p:stCondLst>
                                        </p:cTn>
                                        <p:tgtEl>
                                          <p:spTgt spid="220163">
                                            <p:txEl>
                                              <p:pRg st="1" end="1"/>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220163">
                                            <p:txEl>
                                              <p:pRg st="5" end="5"/>
                                            </p:txEl>
                                          </p:spTgt>
                                        </p:tgtEl>
                                        <p:attrNameLst>
                                          <p:attrName>style.visibility</p:attrName>
                                        </p:attrNameLst>
                                      </p:cBhvr>
                                      <p:to>
                                        <p:strVal val="visible"/>
                                      </p:to>
                                    </p:set>
                                    <p:animEffect transition="in" filter="dissolve">
                                      <p:cBhvr>
                                        <p:cTn id="33" dur="500"/>
                                        <p:tgtEl>
                                          <p:spTgt spid="220163">
                                            <p:txEl>
                                              <p:pRg st="5" end="5"/>
                                            </p:txEl>
                                          </p:spTgt>
                                        </p:tgtEl>
                                      </p:cBhvr>
                                    </p:animEffect>
                                  </p:childTnLst>
                                </p:cTn>
                              </p:par>
                              <p:par>
                                <p:cTn id="34" presetID="9" presetClass="exit" presetSubtype="0" fill="hold" nodeType="withEffect">
                                  <p:stCondLst>
                                    <p:cond delay="0"/>
                                  </p:stCondLst>
                                  <p:childTnLst>
                                    <p:animEffect transition="out" filter="dissolve">
                                      <p:cBhvr>
                                        <p:cTn id="35" dur="500"/>
                                        <p:tgtEl>
                                          <p:spTgt spid="220163">
                                            <p:txEl>
                                              <p:pRg st="3" end="3"/>
                                            </p:txEl>
                                          </p:spTgt>
                                        </p:tgtEl>
                                      </p:cBhvr>
                                    </p:animEffect>
                                    <p:set>
                                      <p:cBhvr>
                                        <p:cTn id="36" dur="1" fill="hold">
                                          <p:stCondLst>
                                            <p:cond delay="499"/>
                                          </p:stCondLst>
                                        </p:cTn>
                                        <p:tgtEl>
                                          <p:spTgt spid="220163">
                                            <p:txEl>
                                              <p:pRg st="3" end="3"/>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20163">
                                            <p:txEl>
                                              <p:pRg st="7" end="7"/>
                                            </p:txEl>
                                          </p:spTgt>
                                        </p:tgtEl>
                                        <p:attrNameLst>
                                          <p:attrName>style.visibility</p:attrName>
                                        </p:attrNameLst>
                                      </p:cBhvr>
                                      <p:to>
                                        <p:strVal val="visible"/>
                                      </p:to>
                                    </p:set>
                                    <p:animEffect transition="in" filter="dissolve">
                                      <p:cBhvr>
                                        <p:cTn id="41" dur="500"/>
                                        <p:tgtEl>
                                          <p:spTgt spid="220163">
                                            <p:txEl>
                                              <p:pRg st="7" end="7"/>
                                            </p:txEl>
                                          </p:spTgt>
                                        </p:tgtEl>
                                      </p:cBhvr>
                                    </p:animEffect>
                                  </p:childTnLst>
                                </p:cTn>
                              </p:par>
                              <p:par>
                                <p:cTn id="42" presetID="9" presetClass="exit" presetSubtype="0" fill="hold" nodeType="withEffect">
                                  <p:stCondLst>
                                    <p:cond delay="0"/>
                                  </p:stCondLst>
                                  <p:childTnLst>
                                    <p:animEffect transition="out" filter="dissolve">
                                      <p:cBhvr>
                                        <p:cTn id="43" dur="500"/>
                                        <p:tgtEl>
                                          <p:spTgt spid="220163">
                                            <p:txEl>
                                              <p:pRg st="5" end="5"/>
                                            </p:txEl>
                                          </p:spTgt>
                                        </p:tgtEl>
                                      </p:cBhvr>
                                    </p:animEffect>
                                    <p:set>
                                      <p:cBhvr>
                                        <p:cTn id="44" dur="1" fill="hold">
                                          <p:stCondLst>
                                            <p:cond delay="499"/>
                                          </p:stCondLst>
                                        </p:cTn>
                                        <p:tgtEl>
                                          <p:spTgt spid="22016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DCF177AB-E74A-4BCB-960E-7A29DFB4F9FD}"/>
              </a:ext>
            </a:extLst>
          </p:cNvPr>
          <p:cNvSpPr>
            <a:spLocks noGrp="1" noChangeArrowheads="1"/>
          </p:cNvSpPr>
          <p:nvPr>
            <p:ph type="title"/>
          </p:nvPr>
        </p:nvSpPr>
        <p:spPr/>
        <p:txBody>
          <a:bodyPr/>
          <a:lstStyle/>
          <a:p>
            <a:pPr algn="ctr"/>
            <a:r>
              <a:rPr lang="en-US" altLang="en-US">
                <a:solidFill>
                  <a:srgbClr val="1767AF"/>
                </a:solidFill>
                <a:latin typeface="Bookman Old Style" panose="02050604050505020204" pitchFamily="18" charset="0"/>
              </a:rPr>
              <a:t>BUILDER’S RISK</a:t>
            </a:r>
          </a:p>
        </p:txBody>
      </p:sp>
      <p:sp>
        <p:nvSpPr>
          <p:cNvPr id="183299" name="Rectangle 3">
            <a:extLst>
              <a:ext uri="{FF2B5EF4-FFF2-40B4-BE49-F238E27FC236}">
                <a16:creationId xmlns:a16="http://schemas.microsoft.com/office/drawing/2014/main" id="{51B4D817-E5F8-48EF-9675-4D8D6371B19E}"/>
              </a:ext>
            </a:extLst>
          </p:cNvPr>
          <p:cNvSpPr>
            <a:spLocks noGrp="1" noChangeArrowheads="1"/>
          </p:cNvSpPr>
          <p:nvPr>
            <p:ph type="body" sz="half" idx="1"/>
          </p:nvPr>
        </p:nvSpPr>
        <p:spPr>
          <a:xfrm>
            <a:off x="2360612" y="1371600"/>
            <a:ext cx="7543800" cy="1828800"/>
          </a:xfrm>
        </p:spPr>
        <p:txBody>
          <a:bodyPr/>
          <a:lstStyle/>
          <a:p>
            <a:r>
              <a:rPr lang="en-US" altLang="en-US" dirty="0">
                <a:latin typeface="Bookman Old Style" panose="02050604050505020204" pitchFamily="18" charset="0"/>
              </a:rPr>
              <a:t>Purchased by Owner</a:t>
            </a:r>
          </a:p>
          <a:p>
            <a:r>
              <a:rPr lang="en-US" altLang="en-US" dirty="0">
                <a:latin typeface="Bookman Old Style" panose="02050604050505020204" pitchFamily="18" charset="0"/>
              </a:rPr>
              <a:t>Risks of loss to project during construction</a:t>
            </a:r>
          </a:p>
          <a:p>
            <a:r>
              <a:rPr lang="en-US" altLang="en-US" dirty="0">
                <a:latin typeface="Bookman Old Style" panose="02050604050505020204" pitchFamily="18" charset="0"/>
              </a:rPr>
              <a:t>Excludes coverage for design errors</a:t>
            </a:r>
          </a:p>
        </p:txBody>
      </p:sp>
      <p:sp>
        <p:nvSpPr>
          <p:cNvPr id="183302" name="Text Box 6">
            <a:extLst>
              <a:ext uri="{FF2B5EF4-FFF2-40B4-BE49-F238E27FC236}">
                <a16:creationId xmlns:a16="http://schemas.microsoft.com/office/drawing/2014/main" id="{281B69B1-790D-4F1F-BEE0-551873D31517}"/>
              </a:ext>
            </a:extLst>
          </p:cNvPr>
          <p:cNvSpPr txBox="1">
            <a:spLocks noChangeArrowheads="1"/>
          </p:cNvSpPr>
          <p:nvPr/>
        </p:nvSpPr>
        <p:spPr bwMode="auto">
          <a:xfrm>
            <a:off x="5256212" y="3276600"/>
            <a:ext cx="480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t>BUT “ensuing loss” caused by design defects are covered</a:t>
            </a:r>
          </a:p>
          <a:p>
            <a:endParaRPr lang="en-US" altLang="en-US" sz="2400" b="1" dirty="0"/>
          </a:p>
          <a:p>
            <a:r>
              <a:rPr lang="en-US" altLang="en-US" sz="2400" b="1" dirty="0"/>
              <a:t>Architectural fees to redesign after fire or natural disaster also covered</a:t>
            </a:r>
            <a:endParaRPr lang="en-US" altLang="en-US" dirty="0"/>
          </a:p>
        </p:txBody>
      </p:sp>
      <p:pic>
        <p:nvPicPr>
          <p:cNvPr id="183304" name="Picture 8">
            <a:extLst>
              <a:ext uri="{FF2B5EF4-FFF2-40B4-BE49-F238E27FC236}">
                <a16:creationId xmlns:a16="http://schemas.microsoft.com/office/drawing/2014/main" id="{37A33F09-4147-4274-89C8-CF0492D50B74}"/>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513012" y="3048001"/>
            <a:ext cx="2495550" cy="312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C:\Users\dgreenberg\AppData\Local\Microsoft\Windows\Temporary Internet Files\Content.Outlook\0RPHXFTC\BPM Logo RGB (Color).jpg">
            <a:extLst>
              <a:ext uri="{FF2B5EF4-FFF2-40B4-BE49-F238E27FC236}">
                <a16:creationId xmlns:a16="http://schemas.microsoft.com/office/drawing/2014/main" id="{CA7FB845-A8CB-4B3E-B83B-17C6E67A3B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012" y="5463004"/>
            <a:ext cx="2310064" cy="1155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4568ADA-C6A7-4485-85CE-35ECD79D266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dissolve">
                                      <p:cBhvr>
                                        <p:cTn id="7" dur="500"/>
                                        <p:tgtEl>
                                          <p:spTgt spid="183298"/>
                                        </p:tgtEl>
                                      </p:cBhvr>
                                    </p:animEffect>
                                  </p:childTnLst>
                                </p:cTn>
                              </p:par>
                              <p:par>
                                <p:cTn id="8" presetID="9" presetClass="entr" presetSubtype="0" fill="hold" nodeType="withEffect">
                                  <p:stCondLst>
                                    <p:cond delay="0"/>
                                  </p:stCondLst>
                                  <p:childTnLst>
                                    <p:set>
                                      <p:cBhvr>
                                        <p:cTn id="9" dur="1" fill="hold">
                                          <p:stCondLst>
                                            <p:cond delay="0"/>
                                          </p:stCondLst>
                                        </p:cTn>
                                        <p:tgtEl>
                                          <p:spTgt spid="183304"/>
                                        </p:tgtEl>
                                        <p:attrNameLst>
                                          <p:attrName>style.visibility</p:attrName>
                                        </p:attrNameLst>
                                      </p:cBhvr>
                                      <p:to>
                                        <p:strVal val="visible"/>
                                      </p:to>
                                    </p:set>
                                    <p:animEffect transition="in" filter="dissolve">
                                      <p:cBhvr>
                                        <p:cTn id="10" dur="500"/>
                                        <p:tgtEl>
                                          <p:spTgt spid="1833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83299">
                                            <p:txEl>
                                              <p:pRg st="0" end="0"/>
                                            </p:txEl>
                                          </p:spTgt>
                                        </p:tgtEl>
                                        <p:attrNameLst>
                                          <p:attrName>style.visibility</p:attrName>
                                        </p:attrNameLst>
                                      </p:cBhvr>
                                      <p:to>
                                        <p:strVal val="visible"/>
                                      </p:to>
                                    </p:set>
                                    <p:animEffect transition="in" filter="dissolve">
                                      <p:cBhvr>
                                        <p:cTn id="15" dur="500"/>
                                        <p:tgtEl>
                                          <p:spTgt spid="1832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83299">
                                            <p:txEl>
                                              <p:pRg st="1" end="1"/>
                                            </p:txEl>
                                          </p:spTgt>
                                        </p:tgtEl>
                                        <p:attrNameLst>
                                          <p:attrName>style.visibility</p:attrName>
                                        </p:attrNameLst>
                                      </p:cBhvr>
                                      <p:to>
                                        <p:strVal val="visible"/>
                                      </p:to>
                                    </p:set>
                                    <p:animEffect transition="in" filter="dissolve">
                                      <p:cBhvr>
                                        <p:cTn id="20" dur="500"/>
                                        <p:tgtEl>
                                          <p:spTgt spid="18329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83299">
                                            <p:txEl>
                                              <p:pRg st="2" end="2"/>
                                            </p:txEl>
                                          </p:spTgt>
                                        </p:tgtEl>
                                        <p:attrNameLst>
                                          <p:attrName>style.visibility</p:attrName>
                                        </p:attrNameLst>
                                      </p:cBhvr>
                                      <p:to>
                                        <p:strVal val="visible"/>
                                      </p:to>
                                    </p:set>
                                    <p:animEffect transition="in" filter="dissolve">
                                      <p:cBhvr>
                                        <p:cTn id="25" dur="500"/>
                                        <p:tgtEl>
                                          <p:spTgt spid="18329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83302">
                                            <p:txEl>
                                              <p:pRg st="0" end="0"/>
                                            </p:txEl>
                                          </p:spTgt>
                                        </p:tgtEl>
                                        <p:attrNameLst>
                                          <p:attrName>style.visibility</p:attrName>
                                        </p:attrNameLst>
                                      </p:cBhvr>
                                      <p:to>
                                        <p:strVal val="visible"/>
                                      </p:to>
                                    </p:set>
                                    <p:animEffect transition="in" filter="dissolve">
                                      <p:cBhvr>
                                        <p:cTn id="30" dur="500"/>
                                        <p:tgtEl>
                                          <p:spTgt spid="183302">
                                            <p:txEl>
                                              <p:pRg st="0" end="0"/>
                                            </p:txEl>
                                          </p:spTgt>
                                        </p:tgtEl>
                                      </p:cBhvr>
                                    </p:animEffect>
                                  </p:childTnLst>
                                </p:cTn>
                              </p:par>
                              <p:par>
                                <p:cTn id="31" presetID="9" presetClass="exit" presetSubtype="0" fill="hold" nodeType="withEffect">
                                  <p:stCondLst>
                                    <p:cond delay="0"/>
                                  </p:stCondLst>
                                  <p:childTnLst>
                                    <p:animEffect transition="out" filter="dissolve">
                                      <p:cBhvr>
                                        <p:cTn id="32" dur="500"/>
                                        <p:tgtEl>
                                          <p:spTgt spid="183299">
                                            <p:txEl>
                                              <p:pRg st="0" end="0"/>
                                            </p:txEl>
                                          </p:spTgt>
                                        </p:tgtEl>
                                      </p:cBhvr>
                                    </p:animEffect>
                                    <p:set>
                                      <p:cBhvr>
                                        <p:cTn id="33" dur="1" fill="hold">
                                          <p:stCondLst>
                                            <p:cond delay="499"/>
                                          </p:stCondLst>
                                        </p:cTn>
                                        <p:tgtEl>
                                          <p:spTgt spid="183299">
                                            <p:txEl>
                                              <p:pRg st="0" end="0"/>
                                            </p:txEl>
                                          </p:spTgt>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183299">
                                            <p:txEl>
                                              <p:pRg st="1" end="1"/>
                                            </p:txEl>
                                          </p:spTgt>
                                        </p:tgtEl>
                                      </p:cBhvr>
                                    </p:animEffect>
                                    <p:set>
                                      <p:cBhvr>
                                        <p:cTn id="36" dur="1" fill="hold">
                                          <p:stCondLst>
                                            <p:cond delay="499"/>
                                          </p:stCondLst>
                                        </p:cTn>
                                        <p:tgtEl>
                                          <p:spTgt spid="183299">
                                            <p:txEl>
                                              <p:pRg st="1" end="1"/>
                                            </p:txEl>
                                          </p:spTgt>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183299">
                                            <p:txEl>
                                              <p:pRg st="2" end="2"/>
                                            </p:txEl>
                                          </p:spTgt>
                                        </p:tgtEl>
                                      </p:cBhvr>
                                    </p:animEffect>
                                    <p:set>
                                      <p:cBhvr>
                                        <p:cTn id="39" dur="1" fill="hold">
                                          <p:stCondLst>
                                            <p:cond delay="499"/>
                                          </p:stCondLst>
                                        </p:cTn>
                                        <p:tgtEl>
                                          <p:spTgt spid="183299">
                                            <p:txEl>
                                              <p:pRg st="2" end="2"/>
                                            </p:txEl>
                                          </p:spTgt>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83302">
                                            <p:txEl>
                                              <p:pRg st="2" end="2"/>
                                            </p:txEl>
                                          </p:spTgt>
                                        </p:tgtEl>
                                        <p:attrNameLst>
                                          <p:attrName>style.visibility</p:attrName>
                                        </p:attrNameLst>
                                      </p:cBhvr>
                                      <p:to>
                                        <p:strVal val="visible"/>
                                      </p:to>
                                    </p:set>
                                    <p:animEffect transition="in" filter="dissolve">
                                      <p:cBhvr>
                                        <p:cTn id="44" dur="500"/>
                                        <p:tgtEl>
                                          <p:spTgt spid="183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42D0820F-79DC-4C56-89CD-01475D3A8626}"/>
              </a:ext>
            </a:extLst>
          </p:cNvPr>
          <p:cNvSpPr>
            <a:spLocks noGrp="1" noChangeArrowheads="1"/>
          </p:cNvSpPr>
          <p:nvPr>
            <p:ph type="title"/>
          </p:nvPr>
        </p:nvSpPr>
        <p:spPr/>
        <p:txBody>
          <a:bodyPr/>
          <a:lstStyle/>
          <a:p>
            <a:pPr algn="ctr"/>
            <a:r>
              <a:rPr lang="en-US" altLang="en-US">
                <a:solidFill>
                  <a:schemeClr val="folHlink"/>
                </a:solidFill>
                <a:latin typeface="Bookman Old Style" panose="02050604050505020204" pitchFamily="18" charset="0"/>
              </a:rPr>
              <a:t>WARRANTY DISCLAIMER</a:t>
            </a:r>
          </a:p>
        </p:txBody>
      </p:sp>
      <p:sp>
        <p:nvSpPr>
          <p:cNvPr id="196617" name="Text Box 9">
            <a:extLst>
              <a:ext uri="{FF2B5EF4-FFF2-40B4-BE49-F238E27FC236}">
                <a16:creationId xmlns:a16="http://schemas.microsoft.com/office/drawing/2014/main" id="{231C0832-987B-4826-9FF2-60C98675F840}"/>
              </a:ext>
            </a:extLst>
          </p:cNvPr>
          <p:cNvSpPr txBox="1">
            <a:spLocks noChangeArrowheads="1"/>
          </p:cNvSpPr>
          <p:nvPr/>
        </p:nvSpPr>
        <p:spPr bwMode="auto">
          <a:xfrm>
            <a:off x="1827212" y="1373665"/>
            <a:ext cx="35052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chemeClr val="folHlink"/>
                </a:solidFill>
              </a:rPr>
              <a:t>Perfection not required</a:t>
            </a:r>
          </a:p>
          <a:p>
            <a:pPr>
              <a:spcBef>
                <a:spcPct val="50000"/>
              </a:spcBef>
            </a:pPr>
            <a:r>
              <a:rPr lang="en-US" altLang="en-US" sz="2800" b="1" dirty="0">
                <a:solidFill>
                  <a:schemeClr val="folHlink"/>
                </a:solidFill>
              </a:rPr>
              <a:t>Warranties not required</a:t>
            </a:r>
          </a:p>
          <a:p>
            <a:pPr>
              <a:spcBef>
                <a:spcPct val="50000"/>
              </a:spcBef>
            </a:pPr>
            <a:r>
              <a:rPr lang="en-US" altLang="en-US" sz="2800" b="1" dirty="0">
                <a:solidFill>
                  <a:schemeClr val="folHlink"/>
                </a:solidFill>
              </a:rPr>
              <a:t>Warranties not insurable</a:t>
            </a:r>
          </a:p>
          <a:p>
            <a:pPr>
              <a:spcBef>
                <a:spcPct val="50000"/>
              </a:spcBef>
            </a:pPr>
            <a:r>
              <a:rPr lang="en-US" altLang="en-US" sz="2800" b="1" dirty="0">
                <a:solidFill>
                  <a:schemeClr val="folHlink"/>
                </a:solidFill>
              </a:rPr>
              <a:t>No control over contractor errors</a:t>
            </a:r>
          </a:p>
        </p:txBody>
      </p:sp>
      <p:pic>
        <p:nvPicPr>
          <p:cNvPr id="196618" name="Picture 10">
            <a:extLst>
              <a:ext uri="{FF2B5EF4-FFF2-40B4-BE49-F238E27FC236}">
                <a16:creationId xmlns:a16="http://schemas.microsoft.com/office/drawing/2014/main" id="{E48E8A08-A855-41C9-9E49-B0A3526FC3D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141914" y="1600200"/>
            <a:ext cx="3429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C:\Users\dgreenberg\AppData\Local\Microsoft\Windows\Temporary Internet Files\Content.Outlook\0RPHXFTC\BPM Logo RGB (Color).jpg">
            <a:extLst>
              <a:ext uri="{FF2B5EF4-FFF2-40B4-BE49-F238E27FC236}">
                <a16:creationId xmlns:a16="http://schemas.microsoft.com/office/drawing/2014/main" id="{0E4BF643-6CE0-43AE-BD53-78B5AE78B8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5812" y="5334000"/>
            <a:ext cx="21336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D999051-1B2A-46A0-A3A2-C34440388BA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dissolve">
                                      <p:cBhvr>
                                        <p:cTn id="7" dur="500"/>
                                        <p:tgtEl>
                                          <p:spTgt spid="196610"/>
                                        </p:tgtEl>
                                      </p:cBhvr>
                                    </p:animEffect>
                                  </p:childTnLst>
                                </p:cTn>
                              </p:par>
                              <p:par>
                                <p:cTn id="8" presetID="9" presetClass="entr" presetSubtype="0" fill="hold" nodeType="withEffect">
                                  <p:stCondLst>
                                    <p:cond delay="0"/>
                                  </p:stCondLst>
                                  <p:childTnLst>
                                    <p:set>
                                      <p:cBhvr>
                                        <p:cTn id="9" dur="1" fill="hold">
                                          <p:stCondLst>
                                            <p:cond delay="0"/>
                                          </p:stCondLst>
                                        </p:cTn>
                                        <p:tgtEl>
                                          <p:spTgt spid="196618"/>
                                        </p:tgtEl>
                                        <p:attrNameLst>
                                          <p:attrName>style.visibility</p:attrName>
                                        </p:attrNameLst>
                                      </p:cBhvr>
                                      <p:to>
                                        <p:strVal val="visible"/>
                                      </p:to>
                                    </p:set>
                                    <p:animEffect transition="in" filter="dissolve">
                                      <p:cBhvr>
                                        <p:cTn id="10" dur="500"/>
                                        <p:tgtEl>
                                          <p:spTgt spid="1966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96617">
                                            <p:txEl>
                                              <p:pRg st="0" end="0"/>
                                            </p:txEl>
                                          </p:spTgt>
                                        </p:tgtEl>
                                        <p:attrNameLst>
                                          <p:attrName>style.visibility</p:attrName>
                                        </p:attrNameLst>
                                      </p:cBhvr>
                                      <p:to>
                                        <p:strVal val="visible"/>
                                      </p:to>
                                    </p:set>
                                    <p:animEffect transition="in" filter="dissolve">
                                      <p:cBhvr>
                                        <p:cTn id="15" dur="500"/>
                                        <p:tgtEl>
                                          <p:spTgt spid="19661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96617">
                                            <p:txEl>
                                              <p:pRg st="1" end="1"/>
                                            </p:txEl>
                                          </p:spTgt>
                                        </p:tgtEl>
                                        <p:attrNameLst>
                                          <p:attrName>style.visibility</p:attrName>
                                        </p:attrNameLst>
                                      </p:cBhvr>
                                      <p:to>
                                        <p:strVal val="visible"/>
                                      </p:to>
                                    </p:set>
                                    <p:animEffect transition="in" filter="dissolve">
                                      <p:cBhvr>
                                        <p:cTn id="20" dur="500"/>
                                        <p:tgtEl>
                                          <p:spTgt spid="196617">
                                            <p:txEl>
                                              <p:pRg st="1" end="1"/>
                                            </p:txEl>
                                          </p:spTgt>
                                        </p:tgtEl>
                                      </p:cBhvr>
                                    </p:animEffect>
                                  </p:childTnLst>
                                </p:cTn>
                              </p:par>
                              <p:par>
                                <p:cTn id="21" presetID="9" presetClass="exit" presetSubtype="0" fill="hold" nodeType="withEffect">
                                  <p:stCondLst>
                                    <p:cond delay="0"/>
                                  </p:stCondLst>
                                  <p:childTnLst>
                                    <p:animEffect transition="out" filter="dissolve">
                                      <p:cBhvr>
                                        <p:cTn id="22" dur="500"/>
                                        <p:tgtEl>
                                          <p:spTgt spid="196617">
                                            <p:txEl>
                                              <p:pRg st="0" end="0"/>
                                            </p:txEl>
                                          </p:spTgt>
                                        </p:tgtEl>
                                      </p:cBhvr>
                                    </p:animEffect>
                                    <p:set>
                                      <p:cBhvr>
                                        <p:cTn id="23" dur="1" fill="hold">
                                          <p:stCondLst>
                                            <p:cond delay="499"/>
                                          </p:stCondLst>
                                        </p:cTn>
                                        <p:tgtEl>
                                          <p:spTgt spid="196617">
                                            <p:txEl>
                                              <p:pRg st="0" end="0"/>
                                            </p:txEl>
                                          </p:spTgt>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96617">
                                            <p:txEl>
                                              <p:pRg st="2" end="2"/>
                                            </p:txEl>
                                          </p:spTgt>
                                        </p:tgtEl>
                                        <p:attrNameLst>
                                          <p:attrName>style.visibility</p:attrName>
                                        </p:attrNameLst>
                                      </p:cBhvr>
                                      <p:to>
                                        <p:strVal val="visible"/>
                                      </p:to>
                                    </p:set>
                                    <p:animEffect transition="in" filter="dissolve">
                                      <p:cBhvr>
                                        <p:cTn id="28" dur="500"/>
                                        <p:tgtEl>
                                          <p:spTgt spid="196617">
                                            <p:txEl>
                                              <p:pRg st="2" end="2"/>
                                            </p:txEl>
                                          </p:spTgt>
                                        </p:tgtEl>
                                      </p:cBhvr>
                                    </p:animEffect>
                                  </p:childTnLst>
                                </p:cTn>
                              </p:par>
                              <p:par>
                                <p:cTn id="29" presetID="9" presetClass="exit" presetSubtype="0" fill="hold" nodeType="withEffect">
                                  <p:stCondLst>
                                    <p:cond delay="0"/>
                                  </p:stCondLst>
                                  <p:childTnLst>
                                    <p:animEffect transition="out" filter="dissolve">
                                      <p:cBhvr>
                                        <p:cTn id="30" dur="500"/>
                                        <p:tgtEl>
                                          <p:spTgt spid="196617">
                                            <p:txEl>
                                              <p:pRg st="1" end="1"/>
                                            </p:txEl>
                                          </p:spTgt>
                                        </p:tgtEl>
                                      </p:cBhvr>
                                    </p:animEffect>
                                    <p:set>
                                      <p:cBhvr>
                                        <p:cTn id="31" dur="1" fill="hold">
                                          <p:stCondLst>
                                            <p:cond delay="499"/>
                                          </p:stCondLst>
                                        </p:cTn>
                                        <p:tgtEl>
                                          <p:spTgt spid="196617">
                                            <p:txEl>
                                              <p:pRg st="1" end="1"/>
                                            </p:txEl>
                                          </p:spTgt>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96617">
                                            <p:txEl>
                                              <p:pRg st="3" end="3"/>
                                            </p:txEl>
                                          </p:spTgt>
                                        </p:tgtEl>
                                        <p:attrNameLst>
                                          <p:attrName>style.visibility</p:attrName>
                                        </p:attrNameLst>
                                      </p:cBhvr>
                                      <p:to>
                                        <p:strVal val="visible"/>
                                      </p:to>
                                    </p:set>
                                    <p:animEffect transition="in" filter="dissolve">
                                      <p:cBhvr>
                                        <p:cTn id="36" dur="500"/>
                                        <p:tgtEl>
                                          <p:spTgt spid="196617">
                                            <p:txEl>
                                              <p:pRg st="3" end="3"/>
                                            </p:txEl>
                                          </p:spTgt>
                                        </p:tgtEl>
                                      </p:cBhvr>
                                    </p:animEffect>
                                  </p:childTnLst>
                                </p:cTn>
                              </p:par>
                              <p:par>
                                <p:cTn id="37" presetID="9" presetClass="exit" presetSubtype="0" fill="hold" nodeType="withEffect">
                                  <p:stCondLst>
                                    <p:cond delay="0"/>
                                  </p:stCondLst>
                                  <p:childTnLst>
                                    <p:animEffect transition="out" filter="dissolve">
                                      <p:cBhvr>
                                        <p:cTn id="38" dur="500"/>
                                        <p:tgtEl>
                                          <p:spTgt spid="196617">
                                            <p:txEl>
                                              <p:pRg st="2" end="2"/>
                                            </p:txEl>
                                          </p:spTgt>
                                        </p:tgtEl>
                                      </p:cBhvr>
                                    </p:animEffect>
                                    <p:set>
                                      <p:cBhvr>
                                        <p:cTn id="39" dur="1" fill="hold">
                                          <p:stCondLst>
                                            <p:cond delay="499"/>
                                          </p:stCondLst>
                                        </p:cTn>
                                        <p:tgtEl>
                                          <p:spTgt spid="19661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FBD93E5E-D42E-4DE4-AFF7-8D66663729B5}"/>
              </a:ext>
            </a:extLst>
          </p:cNvPr>
          <p:cNvSpPr>
            <a:spLocks noGrp="1" noChangeArrowheads="1"/>
          </p:cNvSpPr>
          <p:nvPr>
            <p:ph type="title"/>
          </p:nvPr>
        </p:nvSpPr>
        <p:spPr/>
        <p:txBody>
          <a:bodyPr/>
          <a:lstStyle/>
          <a:p>
            <a:pPr algn="ctr"/>
            <a:r>
              <a:rPr lang="en-US" altLang="en-US" sz="3600">
                <a:solidFill>
                  <a:schemeClr val="folHlink"/>
                </a:solidFill>
                <a:latin typeface="Bookman Old Style" panose="02050604050505020204" pitchFamily="18" charset="0"/>
              </a:rPr>
              <a:t>Standard Warranty Disclaimer</a:t>
            </a:r>
          </a:p>
        </p:txBody>
      </p:sp>
      <p:sp>
        <p:nvSpPr>
          <p:cNvPr id="206851" name="Rectangle 3">
            <a:extLst>
              <a:ext uri="{FF2B5EF4-FFF2-40B4-BE49-F238E27FC236}">
                <a16:creationId xmlns:a16="http://schemas.microsoft.com/office/drawing/2014/main" id="{2713CB01-6CD9-4D33-B9BE-FAD3E9EDB099}"/>
              </a:ext>
            </a:extLst>
          </p:cNvPr>
          <p:cNvSpPr>
            <a:spLocks noGrp="1" noChangeArrowheads="1"/>
          </p:cNvSpPr>
          <p:nvPr>
            <p:ph type="body" idx="1"/>
          </p:nvPr>
        </p:nvSpPr>
        <p:spPr/>
        <p:txBody>
          <a:bodyPr/>
          <a:lstStyle/>
          <a:p>
            <a:pPr>
              <a:buFont typeface="Webdings" panose="05030102010509060703" pitchFamily="18" charset="2"/>
              <a:buNone/>
            </a:pPr>
            <a:r>
              <a:rPr lang="en-US" altLang="en-US" sz="2800" b="1" dirty="0">
                <a:solidFill>
                  <a:schemeClr val="folHlink"/>
                </a:solidFill>
              </a:rPr>
              <a:t>	</a:t>
            </a:r>
          </a:p>
          <a:p>
            <a:pPr algn="just">
              <a:buFont typeface="Webdings" panose="05030102010509060703" pitchFamily="18" charset="2"/>
              <a:buNone/>
            </a:pPr>
            <a:r>
              <a:rPr lang="en-US" altLang="en-US" sz="2800" b="1" dirty="0">
                <a:solidFill>
                  <a:schemeClr val="folHlink"/>
                </a:solidFill>
              </a:rPr>
              <a:t>	ARCHITECT MAKES NO GUARANTEE OR WARRANTY, EXPRESS OR IMPLIED, IN FACT OR BY LAW, WHETHER OF MERCHANTABILITY, FITNESS FOR ANY PARTICULAR PURPOSE OR OTHERWISE, CONCERNING ANY OF THE SERVICES WHICH MAY BE FURNISHED BY ARCHITECT TO CLIENT.</a:t>
            </a: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70C05927-37E4-490C-A6FD-7B7EAE6317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812" y="49530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15A02E-8900-46B2-A0FF-30FA52B5CB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dissolve">
                                      <p:cBhvr>
                                        <p:cTn id="7" dur="500"/>
                                        <p:tgtEl>
                                          <p:spTgt spid="206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wipe(up)">
                                      <p:cBhvr>
                                        <p:cTn id="12" dur="500"/>
                                        <p:tgtEl>
                                          <p:spTgt spid="206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40AE32F7-487E-4466-9F0D-413882C12A5E}"/>
              </a:ext>
            </a:extLst>
          </p:cNvPr>
          <p:cNvSpPr>
            <a:spLocks noGrp="1" noChangeArrowheads="1"/>
          </p:cNvSpPr>
          <p:nvPr>
            <p:ph type="title"/>
          </p:nvPr>
        </p:nvSpPr>
        <p:spPr/>
        <p:txBody>
          <a:bodyPr/>
          <a:lstStyle/>
          <a:p>
            <a:pPr algn="ctr"/>
            <a:r>
              <a:rPr lang="en-US" altLang="en-US">
                <a:solidFill>
                  <a:schemeClr val="folHlink"/>
                </a:solidFill>
                <a:latin typeface="Bookman Old Style" panose="02050604050505020204" pitchFamily="18" charset="0"/>
              </a:rPr>
              <a:t>BIM ISSUES</a:t>
            </a:r>
          </a:p>
        </p:txBody>
      </p:sp>
      <p:pic>
        <p:nvPicPr>
          <p:cNvPr id="198660" name="Picture 4">
            <a:extLst>
              <a:ext uri="{FF2B5EF4-FFF2-40B4-BE49-F238E27FC236}">
                <a16:creationId xmlns:a16="http://schemas.microsoft.com/office/drawing/2014/main" id="{D843C30F-AE2A-4255-A82E-47BA0B7183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46812" y="1524000"/>
            <a:ext cx="3036888" cy="4546600"/>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8662" name="Text Box 6">
            <a:extLst>
              <a:ext uri="{FF2B5EF4-FFF2-40B4-BE49-F238E27FC236}">
                <a16:creationId xmlns:a16="http://schemas.microsoft.com/office/drawing/2014/main" id="{C139437E-226B-477A-B206-795248841D54}"/>
              </a:ext>
            </a:extLst>
          </p:cNvPr>
          <p:cNvSpPr txBox="1">
            <a:spLocks noChangeArrowheads="1"/>
          </p:cNvSpPr>
          <p:nvPr/>
        </p:nvSpPr>
        <p:spPr bwMode="auto">
          <a:xfrm>
            <a:off x="1784984" y="1566862"/>
            <a:ext cx="43434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chemeClr val="folHlink"/>
                </a:solidFill>
              </a:rPr>
              <a:t>No standard contract</a:t>
            </a:r>
          </a:p>
          <a:p>
            <a:pPr>
              <a:spcBef>
                <a:spcPct val="50000"/>
              </a:spcBef>
            </a:pPr>
            <a:r>
              <a:rPr lang="en-US" altLang="en-US" sz="2800" b="1" dirty="0">
                <a:solidFill>
                  <a:schemeClr val="folHlink"/>
                </a:solidFill>
              </a:rPr>
              <a:t>Responsibility for design if others change it?</a:t>
            </a:r>
          </a:p>
          <a:p>
            <a:pPr>
              <a:spcBef>
                <a:spcPct val="50000"/>
              </a:spcBef>
            </a:pPr>
            <a:r>
              <a:rPr lang="en-US" altLang="en-US" sz="2800" b="1" dirty="0">
                <a:solidFill>
                  <a:schemeClr val="folHlink"/>
                </a:solidFill>
              </a:rPr>
              <a:t>Intellectual property?</a:t>
            </a:r>
          </a:p>
          <a:p>
            <a:pPr>
              <a:spcBef>
                <a:spcPct val="50000"/>
              </a:spcBef>
            </a:pPr>
            <a:r>
              <a:rPr lang="en-US" altLang="en-US" sz="2800" b="1" dirty="0">
                <a:solidFill>
                  <a:schemeClr val="folHlink"/>
                </a:solidFill>
              </a:rPr>
              <a:t>Conflicts between BIM and paper drawings?</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833A2AD5-5877-4AB1-BB34-1B57D14335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3412" y="5458594"/>
            <a:ext cx="2448022" cy="12240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34C862F-C097-4FAD-B7C5-B716143D99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dissolve">
                                      <p:cBhvr>
                                        <p:cTn id="7" dur="500"/>
                                        <p:tgtEl>
                                          <p:spTgt spid="198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8662">
                                            <p:txEl>
                                              <p:pRg st="0" end="0"/>
                                            </p:txEl>
                                          </p:spTgt>
                                        </p:tgtEl>
                                        <p:attrNameLst>
                                          <p:attrName>style.visibility</p:attrName>
                                        </p:attrNameLst>
                                      </p:cBhvr>
                                      <p:to>
                                        <p:strVal val="visible"/>
                                      </p:to>
                                    </p:set>
                                    <p:animEffect transition="in" filter="dissolve">
                                      <p:cBhvr>
                                        <p:cTn id="12" dur="500"/>
                                        <p:tgtEl>
                                          <p:spTgt spid="198662">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98660"/>
                                        </p:tgtEl>
                                        <p:attrNameLst>
                                          <p:attrName>style.visibility</p:attrName>
                                        </p:attrNameLst>
                                      </p:cBhvr>
                                      <p:to>
                                        <p:strVal val="visible"/>
                                      </p:to>
                                    </p:set>
                                    <p:animEffect transition="in" filter="dissolve">
                                      <p:cBhvr>
                                        <p:cTn id="15" dur="500"/>
                                        <p:tgtEl>
                                          <p:spTgt spid="1986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98662">
                                            <p:txEl>
                                              <p:pRg st="1" end="1"/>
                                            </p:txEl>
                                          </p:spTgt>
                                        </p:tgtEl>
                                        <p:attrNameLst>
                                          <p:attrName>style.visibility</p:attrName>
                                        </p:attrNameLst>
                                      </p:cBhvr>
                                      <p:to>
                                        <p:strVal val="visible"/>
                                      </p:to>
                                    </p:set>
                                    <p:animEffect transition="in" filter="dissolve">
                                      <p:cBhvr>
                                        <p:cTn id="20" dur="500"/>
                                        <p:tgtEl>
                                          <p:spTgt spid="19866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98662">
                                            <p:txEl>
                                              <p:pRg st="2" end="2"/>
                                            </p:txEl>
                                          </p:spTgt>
                                        </p:tgtEl>
                                        <p:attrNameLst>
                                          <p:attrName>style.visibility</p:attrName>
                                        </p:attrNameLst>
                                      </p:cBhvr>
                                      <p:to>
                                        <p:strVal val="visible"/>
                                      </p:to>
                                    </p:set>
                                    <p:animEffect transition="in" filter="dissolve">
                                      <p:cBhvr>
                                        <p:cTn id="25" dur="500"/>
                                        <p:tgtEl>
                                          <p:spTgt spid="198662">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98662">
                                            <p:txEl>
                                              <p:pRg st="3" end="3"/>
                                            </p:txEl>
                                          </p:spTgt>
                                        </p:tgtEl>
                                        <p:attrNameLst>
                                          <p:attrName>style.visibility</p:attrName>
                                        </p:attrNameLst>
                                      </p:cBhvr>
                                      <p:to>
                                        <p:strVal val="visible"/>
                                      </p:to>
                                    </p:set>
                                    <p:animEffect transition="in" filter="dissolve">
                                      <p:cBhvr>
                                        <p:cTn id="30" dur="500"/>
                                        <p:tgtEl>
                                          <p:spTgt spid="1986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13ECAA72-920B-4F19-AC94-7D6451ACF423}"/>
              </a:ext>
            </a:extLst>
          </p:cNvPr>
          <p:cNvSpPr>
            <a:spLocks noGrp="1" noChangeArrowheads="1"/>
          </p:cNvSpPr>
          <p:nvPr>
            <p:ph type="title"/>
          </p:nvPr>
        </p:nvSpPr>
        <p:spPr/>
        <p:txBody>
          <a:bodyPr/>
          <a:lstStyle/>
          <a:p>
            <a:r>
              <a:rPr lang="en-US" altLang="en-US">
                <a:solidFill>
                  <a:schemeClr val="folHlink"/>
                </a:solidFill>
                <a:latin typeface="Bookman Old Style" panose="02050604050505020204" pitchFamily="18" charset="0"/>
              </a:rPr>
              <a:t>BIM AGREEMENT</a:t>
            </a:r>
          </a:p>
        </p:txBody>
      </p:sp>
      <p:sp>
        <p:nvSpPr>
          <p:cNvPr id="231427" name="Rectangle 3">
            <a:extLst>
              <a:ext uri="{FF2B5EF4-FFF2-40B4-BE49-F238E27FC236}">
                <a16:creationId xmlns:a16="http://schemas.microsoft.com/office/drawing/2014/main" id="{DECFC4EC-0ECE-4060-9CA3-7167F2691039}"/>
              </a:ext>
            </a:extLst>
          </p:cNvPr>
          <p:cNvSpPr>
            <a:spLocks noGrp="1" noChangeArrowheads="1"/>
          </p:cNvSpPr>
          <p:nvPr>
            <p:ph type="body" idx="1"/>
          </p:nvPr>
        </p:nvSpPr>
        <p:spPr>
          <a:xfrm>
            <a:off x="379412" y="1524000"/>
            <a:ext cx="9218771" cy="4572000"/>
          </a:xfrm>
        </p:spPr>
        <p:txBody>
          <a:bodyPr/>
          <a:lstStyle/>
          <a:p>
            <a:pPr>
              <a:lnSpc>
                <a:spcPct val="90000"/>
              </a:lnSpc>
            </a:pPr>
            <a:r>
              <a:rPr lang="en-US" altLang="en-US" b="1" dirty="0">
                <a:solidFill>
                  <a:schemeClr val="folHlink"/>
                </a:solidFill>
                <a:latin typeface="Bookman Old Style" panose="02050604050505020204" pitchFamily="18" charset="0"/>
              </a:rPr>
              <a:t>Maintain contractual privity with Owner</a:t>
            </a:r>
          </a:p>
          <a:p>
            <a:pPr>
              <a:lnSpc>
                <a:spcPct val="90000"/>
              </a:lnSpc>
            </a:pPr>
            <a:r>
              <a:rPr lang="en-US" altLang="en-US" b="1" dirty="0">
                <a:solidFill>
                  <a:schemeClr val="folHlink"/>
                </a:solidFill>
                <a:latin typeface="Bookman Old Style" panose="02050604050505020204" pitchFamily="18" charset="0"/>
              </a:rPr>
              <a:t>Allocate responsibility for maintaining “master” model and accepting changes</a:t>
            </a:r>
          </a:p>
          <a:p>
            <a:pPr>
              <a:lnSpc>
                <a:spcPct val="90000"/>
              </a:lnSpc>
            </a:pPr>
            <a:r>
              <a:rPr lang="en-US" altLang="en-US" b="1" dirty="0">
                <a:solidFill>
                  <a:schemeClr val="folHlink"/>
                </a:solidFill>
                <a:latin typeface="Bookman Old Style" panose="02050604050505020204" pitchFamily="18" charset="0"/>
              </a:rPr>
              <a:t>Identify access rights to the model</a:t>
            </a:r>
          </a:p>
          <a:p>
            <a:pPr>
              <a:lnSpc>
                <a:spcPct val="90000"/>
              </a:lnSpc>
            </a:pPr>
            <a:r>
              <a:rPr lang="en-US" altLang="en-US" b="1" dirty="0">
                <a:solidFill>
                  <a:schemeClr val="folHlink"/>
                </a:solidFill>
                <a:latin typeface="Bookman Old Style" panose="02050604050505020204" pitchFamily="18" charset="0"/>
              </a:rPr>
              <a:t>Require indemnification and LOL from Owner for BIM-related claims</a:t>
            </a:r>
          </a:p>
          <a:p>
            <a:pPr>
              <a:lnSpc>
                <a:spcPct val="90000"/>
              </a:lnSpc>
            </a:pPr>
            <a:r>
              <a:rPr lang="en-US" altLang="en-US" b="1" dirty="0">
                <a:solidFill>
                  <a:schemeClr val="folHlink"/>
                </a:solidFill>
                <a:latin typeface="Bookman Old Style" panose="02050604050505020204" pitchFamily="18" charset="0"/>
              </a:rPr>
              <a:t>Require other designers to waive claims relating to BIM</a:t>
            </a:r>
          </a:p>
          <a:p>
            <a:pPr>
              <a:lnSpc>
                <a:spcPct val="90000"/>
              </a:lnSpc>
            </a:pPr>
            <a:r>
              <a:rPr lang="en-US" altLang="en-US" b="1" dirty="0">
                <a:solidFill>
                  <a:schemeClr val="folHlink"/>
                </a:solidFill>
                <a:latin typeface="Bookman Old Style" panose="02050604050505020204" pitchFamily="18" charset="0"/>
              </a:rPr>
              <a:t>Address conflicts between BIM and sealed drawings</a:t>
            </a:r>
          </a:p>
          <a:p>
            <a:pPr>
              <a:lnSpc>
                <a:spcPct val="90000"/>
              </a:lnSpc>
            </a:pPr>
            <a:r>
              <a:rPr lang="en-US" altLang="en-US" b="1" dirty="0">
                <a:solidFill>
                  <a:schemeClr val="folHlink"/>
                </a:solidFill>
                <a:latin typeface="Bookman Old Style" panose="02050604050505020204" pitchFamily="18" charset="0"/>
              </a:rPr>
              <a:t>Allocate ownership of any copyright</a:t>
            </a: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ADC9BCF5-F400-4E31-BC30-35B80F35CE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812" y="49530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7E4C52-AB0C-4BC7-BCD1-8EB13F0CFD6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dissolve">
                                      <p:cBhvr>
                                        <p:cTn id="7" dur="500"/>
                                        <p:tgtEl>
                                          <p:spTgt spid="23142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31427">
                                            <p:txEl>
                                              <p:pRg st="0" end="0"/>
                                            </p:txEl>
                                          </p:spTgt>
                                        </p:tgtEl>
                                        <p:attrNameLst>
                                          <p:attrName>style.visibility</p:attrName>
                                        </p:attrNameLst>
                                      </p:cBhvr>
                                      <p:to>
                                        <p:strVal val="visible"/>
                                      </p:to>
                                    </p:set>
                                    <p:animEffect transition="in" filter="dissolve">
                                      <p:cBhvr>
                                        <p:cTn id="11" dur="500"/>
                                        <p:tgtEl>
                                          <p:spTgt spid="2314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31427">
                                            <p:txEl>
                                              <p:pRg st="1" end="1"/>
                                            </p:txEl>
                                          </p:spTgt>
                                        </p:tgtEl>
                                        <p:attrNameLst>
                                          <p:attrName>style.visibility</p:attrName>
                                        </p:attrNameLst>
                                      </p:cBhvr>
                                      <p:to>
                                        <p:strVal val="visible"/>
                                      </p:to>
                                    </p:set>
                                    <p:animEffect transition="in" filter="dissolve">
                                      <p:cBhvr>
                                        <p:cTn id="16" dur="500"/>
                                        <p:tgtEl>
                                          <p:spTgt spid="231427">
                                            <p:txEl>
                                              <p:pRg st="1" end="1"/>
                                            </p:txEl>
                                          </p:spTgt>
                                        </p:tgtEl>
                                      </p:cBhvr>
                                    </p:animEffect>
                                  </p:childTnLst>
                                </p:cTn>
                              </p:par>
                              <p:par>
                                <p:cTn id="17" presetID="9" presetClass="emph" presetSubtype="0" nodeType="withEffect">
                                  <p:stCondLst>
                                    <p:cond delay="0"/>
                                  </p:stCondLst>
                                  <p:childTnLst>
                                    <p:set>
                                      <p:cBhvr rctx="PPT">
                                        <p:cTn id="18" dur="indefinite"/>
                                        <p:tgtEl>
                                          <p:spTgt spid="231427">
                                            <p:txEl>
                                              <p:pRg st="0" end="0"/>
                                            </p:txEl>
                                          </p:spTgt>
                                        </p:tgtEl>
                                        <p:attrNameLst>
                                          <p:attrName>style.opacity</p:attrName>
                                        </p:attrNameLst>
                                      </p:cBhvr>
                                      <p:to>
                                        <p:strVal val="0.5"/>
                                      </p:to>
                                    </p:set>
                                    <p:animEffect filter="image" prLst="opacity: 0.5">
                                      <p:cBhvr rctx="IE">
                                        <p:cTn id="19" dur="indefinite"/>
                                        <p:tgtEl>
                                          <p:spTgt spid="23142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31427">
                                            <p:txEl>
                                              <p:pRg st="2" end="2"/>
                                            </p:txEl>
                                          </p:spTgt>
                                        </p:tgtEl>
                                        <p:attrNameLst>
                                          <p:attrName>style.visibility</p:attrName>
                                        </p:attrNameLst>
                                      </p:cBhvr>
                                      <p:to>
                                        <p:strVal val="visible"/>
                                      </p:to>
                                    </p:set>
                                    <p:animEffect transition="in" filter="dissolve">
                                      <p:cBhvr>
                                        <p:cTn id="24" dur="500"/>
                                        <p:tgtEl>
                                          <p:spTgt spid="231427">
                                            <p:txEl>
                                              <p:pRg st="2" end="2"/>
                                            </p:txEl>
                                          </p:spTgt>
                                        </p:tgtEl>
                                      </p:cBhvr>
                                    </p:animEffect>
                                  </p:childTnLst>
                                </p:cTn>
                              </p:par>
                              <p:par>
                                <p:cTn id="25" presetID="9" presetClass="emph" presetSubtype="0" nodeType="withEffect">
                                  <p:stCondLst>
                                    <p:cond delay="0"/>
                                  </p:stCondLst>
                                  <p:childTnLst>
                                    <p:set>
                                      <p:cBhvr rctx="PPT">
                                        <p:cTn id="26" dur="indefinite"/>
                                        <p:tgtEl>
                                          <p:spTgt spid="231427">
                                            <p:txEl>
                                              <p:pRg st="1" end="1"/>
                                            </p:txEl>
                                          </p:spTgt>
                                        </p:tgtEl>
                                        <p:attrNameLst>
                                          <p:attrName>style.opacity</p:attrName>
                                        </p:attrNameLst>
                                      </p:cBhvr>
                                      <p:to>
                                        <p:strVal val="0.5"/>
                                      </p:to>
                                    </p:set>
                                    <p:animEffect filter="image" prLst="opacity: 0.5">
                                      <p:cBhvr rctx="IE">
                                        <p:cTn id="27" dur="indefinite"/>
                                        <p:tgtEl>
                                          <p:spTgt spid="23142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1427">
                                            <p:txEl>
                                              <p:pRg st="3" end="3"/>
                                            </p:txEl>
                                          </p:spTgt>
                                        </p:tgtEl>
                                        <p:attrNameLst>
                                          <p:attrName>style.visibility</p:attrName>
                                        </p:attrNameLst>
                                      </p:cBhvr>
                                      <p:to>
                                        <p:strVal val="visible"/>
                                      </p:to>
                                    </p:set>
                                    <p:animEffect transition="in" filter="dissolve">
                                      <p:cBhvr>
                                        <p:cTn id="32" dur="500"/>
                                        <p:tgtEl>
                                          <p:spTgt spid="231427">
                                            <p:txEl>
                                              <p:pRg st="3" end="3"/>
                                            </p:txEl>
                                          </p:spTgt>
                                        </p:tgtEl>
                                      </p:cBhvr>
                                    </p:animEffect>
                                  </p:childTnLst>
                                </p:cTn>
                              </p:par>
                              <p:par>
                                <p:cTn id="33" presetID="9" presetClass="emph" presetSubtype="0" nodeType="withEffect">
                                  <p:stCondLst>
                                    <p:cond delay="0"/>
                                  </p:stCondLst>
                                  <p:childTnLst>
                                    <p:set>
                                      <p:cBhvr rctx="PPT">
                                        <p:cTn id="34" dur="indefinite"/>
                                        <p:tgtEl>
                                          <p:spTgt spid="231427">
                                            <p:txEl>
                                              <p:pRg st="2" end="2"/>
                                            </p:txEl>
                                          </p:spTgt>
                                        </p:tgtEl>
                                        <p:attrNameLst>
                                          <p:attrName>style.opacity</p:attrName>
                                        </p:attrNameLst>
                                      </p:cBhvr>
                                      <p:to>
                                        <p:strVal val="0.5"/>
                                      </p:to>
                                    </p:set>
                                    <p:animEffect filter="image" prLst="opacity: 0.5">
                                      <p:cBhvr rctx="IE">
                                        <p:cTn id="35" dur="indefinite"/>
                                        <p:tgtEl>
                                          <p:spTgt spid="231427">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31427">
                                            <p:txEl>
                                              <p:pRg st="4" end="4"/>
                                            </p:txEl>
                                          </p:spTgt>
                                        </p:tgtEl>
                                        <p:attrNameLst>
                                          <p:attrName>style.visibility</p:attrName>
                                        </p:attrNameLst>
                                      </p:cBhvr>
                                      <p:to>
                                        <p:strVal val="visible"/>
                                      </p:to>
                                    </p:set>
                                    <p:animEffect transition="in" filter="dissolve">
                                      <p:cBhvr>
                                        <p:cTn id="40" dur="500"/>
                                        <p:tgtEl>
                                          <p:spTgt spid="231427">
                                            <p:txEl>
                                              <p:pRg st="4" end="4"/>
                                            </p:txEl>
                                          </p:spTgt>
                                        </p:tgtEl>
                                      </p:cBhvr>
                                    </p:animEffect>
                                  </p:childTnLst>
                                </p:cTn>
                              </p:par>
                              <p:par>
                                <p:cTn id="41" presetID="9" presetClass="emph" presetSubtype="0" nodeType="withEffect">
                                  <p:stCondLst>
                                    <p:cond delay="0"/>
                                  </p:stCondLst>
                                  <p:childTnLst>
                                    <p:set>
                                      <p:cBhvr rctx="PPT">
                                        <p:cTn id="42" dur="indefinite"/>
                                        <p:tgtEl>
                                          <p:spTgt spid="231427">
                                            <p:txEl>
                                              <p:pRg st="3" end="3"/>
                                            </p:txEl>
                                          </p:spTgt>
                                        </p:tgtEl>
                                        <p:attrNameLst>
                                          <p:attrName>style.opacity</p:attrName>
                                        </p:attrNameLst>
                                      </p:cBhvr>
                                      <p:to>
                                        <p:strVal val="0.5"/>
                                      </p:to>
                                    </p:set>
                                    <p:animEffect filter="image" prLst="opacity: 0.5">
                                      <p:cBhvr rctx="IE">
                                        <p:cTn id="43" dur="indefinite"/>
                                        <p:tgtEl>
                                          <p:spTgt spid="231427">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31427">
                                            <p:txEl>
                                              <p:pRg st="5" end="5"/>
                                            </p:txEl>
                                          </p:spTgt>
                                        </p:tgtEl>
                                        <p:attrNameLst>
                                          <p:attrName>style.visibility</p:attrName>
                                        </p:attrNameLst>
                                      </p:cBhvr>
                                      <p:to>
                                        <p:strVal val="visible"/>
                                      </p:to>
                                    </p:set>
                                    <p:animEffect transition="in" filter="dissolve">
                                      <p:cBhvr>
                                        <p:cTn id="48" dur="500"/>
                                        <p:tgtEl>
                                          <p:spTgt spid="231427">
                                            <p:txEl>
                                              <p:pRg st="5" end="5"/>
                                            </p:txEl>
                                          </p:spTgt>
                                        </p:tgtEl>
                                      </p:cBhvr>
                                    </p:animEffect>
                                  </p:childTnLst>
                                </p:cTn>
                              </p:par>
                              <p:par>
                                <p:cTn id="49" presetID="9" presetClass="emph" presetSubtype="0" nodeType="withEffect">
                                  <p:stCondLst>
                                    <p:cond delay="0"/>
                                  </p:stCondLst>
                                  <p:childTnLst>
                                    <p:set>
                                      <p:cBhvr rctx="PPT">
                                        <p:cTn id="50" dur="indefinite"/>
                                        <p:tgtEl>
                                          <p:spTgt spid="231427">
                                            <p:txEl>
                                              <p:pRg st="4" end="4"/>
                                            </p:txEl>
                                          </p:spTgt>
                                        </p:tgtEl>
                                        <p:attrNameLst>
                                          <p:attrName>style.opacity</p:attrName>
                                        </p:attrNameLst>
                                      </p:cBhvr>
                                      <p:to>
                                        <p:strVal val="0.5"/>
                                      </p:to>
                                    </p:set>
                                    <p:animEffect filter="image" prLst="opacity: 0.5">
                                      <p:cBhvr rctx="IE">
                                        <p:cTn id="51" dur="indefinite"/>
                                        <p:tgtEl>
                                          <p:spTgt spid="231427">
                                            <p:txEl>
                                              <p:pRg st="4" end="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31427">
                                            <p:txEl>
                                              <p:pRg st="6" end="6"/>
                                            </p:txEl>
                                          </p:spTgt>
                                        </p:tgtEl>
                                        <p:attrNameLst>
                                          <p:attrName>style.visibility</p:attrName>
                                        </p:attrNameLst>
                                      </p:cBhvr>
                                      <p:to>
                                        <p:strVal val="visible"/>
                                      </p:to>
                                    </p:set>
                                    <p:animEffect transition="in" filter="dissolve">
                                      <p:cBhvr>
                                        <p:cTn id="56" dur="500"/>
                                        <p:tgtEl>
                                          <p:spTgt spid="231427">
                                            <p:txEl>
                                              <p:pRg st="6" end="6"/>
                                            </p:txEl>
                                          </p:spTgt>
                                        </p:tgtEl>
                                      </p:cBhvr>
                                    </p:animEffect>
                                  </p:childTnLst>
                                </p:cTn>
                              </p:par>
                              <p:par>
                                <p:cTn id="57" presetID="9" presetClass="emph" presetSubtype="0" nodeType="withEffect">
                                  <p:stCondLst>
                                    <p:cond delay="0"/>
                                  </p:stCondLst>
                                  <p:childTnLst>
                                    <p:set>
                                      <p:cBhvr rctx="PPT">
                                        <p:cTn id="58" dur="indefinite"/>
                                        <p:tgtEl>
                                          <p:spTgt spid="231427">
                                            <p:txEl>
                                              <p:pRg st="5" end="5"/>
                                            </p:txEl>
                                          </p:spTgt>
                                        </p:tgtEl>
                                        <p:attrNameLst>
                                          <p:attrName>style.opacity</p:attrName>
                                        </p:attrNameLst>
                                      </p:cBhvr>
                                      <p:to>
                                        <p:strVal val="0.5"/>
                                      </p:to>
                                    </p:set>
                                    <p:animEffect filter="image" prLst="opacity: 0.5">
                                      <p:cBhvr rctx="IE">
                                        <p:cTn id="59" dur="indefinite"/>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building, altar, aisle&#10;&#10;Description automatically generated">
            <a:extLst>
              <a:ext uri="{FF2B5EF4-FFF2-40B4-BE49-F238E27FC236}">
                <a16:creationId xmlns:a16="http://schemas.microsoft.com/office/drawing/2014/main" id="{99D676CD-A869-40AC-8300-73BF9C032E6C}"/>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37955" y="1600200"/>
            <a:ext cx="7312914" cy="4876800"/>
          </a:xfrm>
        </p:spPr>
      </p:pic>
      <p:sp>
        <p:nvSpPr>
          <p:cNvPr id="6" name="TextBox 5">
            <a:extLst>
              <a:ext uri="{FF2B5EF4-FFF2-40B4-BE49-F238E27FC236}">
                <a16:creationId xmlns:a16="http://schemas.microsoft.com/office/drawing/2014/main" id="{9AF6A583-EB01-44C5-8733-2CADAE8F428A}"/>
              </a:ext>
            </a:extLst>
          </p:cNvPr>
          <p:cNvSpPr txBox="1"/>
          <p:nvPr/>
        </p:nvSpPr>
        <p:spPr>
          <a:xfrm>
            <a:off x="2437955" y="6477000"/>
            <a:ext cx="7312914" cy="230832"/>
          </a:xfrm>
          <a:prstGeom prst="rect">
            <a:avLst/>
          </a:prstGeom>
          <a:noFill/>
        </p:spPr>
        <p:txBody>
          <a:bodyPr wrap="square" rtlCol="0">
            <a:spAutoFit/>
          </a:bodyPr>
          <a:lstStyle/>
          <a:p>
            <a:r>
              <a:rPr lang="en-US" sz="900">
                <a:hlinkClick r:id="rId3" tooltip="https://jfk50.blogspot.com/2013/06/rich-and-poor-mourn-rfk-in-new-york-city.html"/>
              </a:rPr>
              <a:t>This Photo</a:t>
            </a:r>
            <a:r>
              <a:rPr lang="en-US" sz="900"/>
              <a:t> by Unknown Author is licensed under </a:t>
            </a:r>
            <a:r>
              <a:rPr lang="en-US" sz="900">
                <a:hlinkClick r:id="rId4" tooltip="https://creativecommons.org/licenses/by-nc-sa/3.0/"/>
              </a:rPr>
              <a:t>CC BY-SA-NC</a:t>
            </a:r>
            <a:endParaRPr lang="en-US" sz="900"/>
          </a:p>
        </p:txBody>
      </p:sp>
      <p:sp>
        <p:nvSpPr>
          <p:cNvPr id="202757" name="Rectangle 5">
            <a:extLst>
              <a:ext uri="{FF2B5EF4-FFF2-40B4-BE49-F238E27FC236}">
                <a16:creationId xmlns:a16="http://schemas.microsoft.com/office/drawing/2014/main" id="{041FEDFC-019C-4420-A543-86A7E7E78E9B}"/>
              </a:ext>
            </a:extLst>
          </p:cNvPr>
          <p:cNvSpPr>
            <a:spLocks noGrp="1" noChangeArrowheads="1"/>
          </p:cNvSpPr>
          <p:nvPr>
            <p:ph type="title"/>
          </p:nvPr>
        </p:nvSpPr>
        <p:spPr/>
        <p:txBody>
          <a:bodyPr/>
          <a:lstStyle/>
          <a:p>
            <a:pPr algn="ctr"/>
            <a:r>
              <a:rPr lang="en-US" altLang="en-US" dirty="0">
                <a:solidFill>
                  <a:srgbClr val="979C64"/>
                </a:solidFill>
                <a:latin typeface="Bookman Old Style" panose="02050604050505020204" pitchFamily="18" charset="0"/>
              </a:rPr>
              <a:t>AGENDA</a:t>
            </a:r>
          </a:p>
        </p:txBody>
      </p:sp>
      <p:sp>
        <p:nvSpPr>
          <p:cNvPr id="202759" name="Text Box 7">
            <a:extLst>
              <a:ext uri="{FF2B5EF4-FFF2-40B4-BE49-F238E27FC236}">
                <a16:creationId xmlns:a16="http://schemas.microsoft.com/office/drawing/2014/main" id="{CBF7B141-85EC-4F65-841C-31B51054A1F6}"/>
              </a:ext>
            </a:extLst>
          </p:cNvPr>
          <p:cNvSpPr txBox="1">
            <a:spLocks noChangeArrowheads="1"/>
          </p:cNvSpPr>
          <p:nvPr/>
        </p:nvSpPr>
        <p:spPr bwMode="auto">
          <a:xfrm>
            <a:off x="2970212" y="1905001"/>
            <a:ext cx="6400800" cy="246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folHlink"/>
                </a:solidFill>
              </a:rPr>
              <a:t>AIA Forms and Limitations</a:t>
            </a:r>
          </a:p>
          <a:p>
            <a:pPr>
              <a:spcBef>
                <a:spcPct val="50000"/>
              </a:spcBef>
            </a:pPr>
            <a:r>
              <a:rPr lang="en-US" altLang="en-US" sz="2800" b="1">
                <a:solidFill>
                  <a:schemeClr val="folHlink"/>
                </a:solidFill>
              </a:rPr>
              <a:t>Key Risk-Shifting Clauses</a:t>
            </a:r>
          </a:p>
          <a:p>
            <a:pPr>
              <a:spcBef>
                <a:spcPct val="50000"/>
              </a:spcBef>
            </a:pPr>
            <a:r>
              <a:rPr lang="en-US" altLang="en-US" sz="2800" b="1">
                <a:solidFill>
                  <a:schemeClr val="folHlink"/>
                </a:solidFill>
              </a:rPr>
              <a:t>Contract Formation Risks</a:t>
            </a:r>
          </a:p>
          <a:p>
            <a:pPr>
              <a:spcBef>
                <a:spcPct val="50000"/>
              </a:spcBef>
            </a:pPr>
            <a:r>
              <a:rPr lang="en-US" altLang="en-US" sz="2800" b="1">
                <a:solidFill>
                  <a:schemeClr val="folHlink"/>
                </a:solidFill>
              </a:rPr>
              <a:t>Special Risks with Condo Projects</a:t>
            </a:r>
            <a:endParaRPr lang="en-US" altLang="en-US" sz="2800"/>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B2DCFA6F-89AF-49C2-BE08-6239487B34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9612" y="5334000"/>
            <a:ext cx="2491678" cy="1245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2F68CA2-1871-4643-BDA1-035D195699C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6" y="6475429"/>
            <a:ext cx="2590799"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2757"/>
                                        </p:tgtEl>
                                        <p:attrNameLst>
                                          <p:attrName>style.visibility</p:attrName>
                                        </p:attrNameLst>
                                      </p:cBhvr>
                                      <p:to>
                                        <p:strVal val="visible"/>
                                      </p:to>
                                    </p:set>
                                    <p:animEffect transition="in" filter="dissolve">
                                      <p:cBhvr>
                                        <p:cTn id="7" dur="500"/>
                                        <p:tgtEl>
                                          <p:spTgt spid="202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59">
                                            <p:bg/>
                                          </p:spTgt>
                                        </p:tgtEl>
                                        <p:attrNameLst>
                                          <p:attrName>style.visibility</p:attrName>
                                        </p:attrNameLst>
                                      </p:cBhvr>
                                      <p:to>
                                        <p:strVal val="visible"/>
                                      </p:to>
                                    </p:set>
                                    <p:animEffect transition="in" filter="dissolve">
                                      <p:cBhvr>
                                        <p:cTn id="12" dur="500"/>
                                        <p:tgtEl>
                                          <p:spTgt spid="202759">
                                            <p:bg/>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02759">
                                            <p:txEl>
                                              <p:pRg st="0" end="0"/>
                                            </p:txEl>
                                          </p:spTgt>
                                        </p:tgtEl>
                                        <p:attrNameLst>
                                          <p:attrName>style.visibility</p:attrName>
                                        </p:attrNameLst>
                                      </p:cBhvr>
                                      <p:to>
                                        <p:strVal val="visible"/>
                                      </p:to>
                                    </p:set>
                                    <p:animEffect transition="in" filter="dissolve">
                                      <p:cBhvr>
                                        <p:cTn id="16" dur="500"/>
                                        <p:tgtEl>
                                          <p:spTgt spid="202759">
                                            <p:txEl>
                                              <p:pRg st="0" end="0"/>
                                            </p:txEl>
                                          </p:spTgt>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202759">
                                            <p:txEl>
                                              <p:pRg st="1" end="1"/>
                                            </p:txEl>
                                          </p:spTgt>
                                        </p:tgtEl>
                                        <p:attrNameLst>
                                          <p:attrName>style.visibility</p:attrName>
                                        </p:attrNameLst>
                                      </p:cBhvr>
                                      <p:to>
                                        <p:strVal val="visible"/>
                                      </p:to>
                                    </p:set>
                                    <p:animEffect transition="in" filter="dissolve">
                                      <p:cBhvr>
                                        <p:cTn id="20" dur="500"/>
                                        <p:tgtEl>
                                          <p:spTgt spid="202759">
                                            <p:txEl>
                                              <p:pRg st="1" end="1"/>
                                            </p:txEl>
                                          </p:spTgt>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202759">
                                            <p:txEl>
                                              <p:pRg st="2" end="2"/>
                                            </p:txEl>
                                          </p:spTgt>
                                        </p:tgtEl>
                                        <p:attrNameLst>
                                          <p:attrName>style.visibility</p:attrName>
                                        </p:attrNameLst>
                                      </p:cBhvr>
                                      <p:to>
                                        <p:strVal val="visible"/>
                                      </p:to>
                                    </p:set>
                                    <p:animEffect transition="in" filter="dissolve">
                                      <p:cBhvr>
                                        <p:cTn id="24" dur="500"/>
                                        <p:tgtEl>
                                          <p:spTgt spid="202759">
                                            <p:txEl>
                                              <p:pRg st="2" end="2"/>
                                            </p:txEl>
                                          </p:spTgt>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202759">
                                            <p:txEl>
                                              <p:pRg st="3" end="3"/>
                                            </p:txEl>
                                          </p:spTgt>
                                        </p:tgtEl>
                                        <p:attrNameLst>
                                          <p:attrName>style.visibility</p:attrName>
                                        </p:attrNameLst>
                                      </p:cBhvr>
                                      <p:to>
                                        <p:strVal val="visible"/>
                                      </p:to>
                                    </p:set>
                                    <p:animEffect transition="in" filter="dissolve">
                                      <p:cBhvr>
                                        <p:cTn id="28" dur="500"/>
                                        <p:tgtEl>
                                          <p:spTgt spid="2027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P spid="202759" grpId="0" uiExpan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8C84C8C-9035-4A87-9F00-01652B901BDB}"/>
              </a:ext>
            </a:extLst>
          </p:cNvPr>
          <p:cNvSpPr>
            <a:spLocks noGrp="1" noChangeArrowheads="1"/>
          </p:cNvSpPr>
          <p:nvPr>
            <p:ph type="title"/>
          </p:nvPr>
        </p:nvSpPr>
        <p:spPr>
          <a:xfrm>
            <a:off x="2360612" y="76200"/>
            <a:ext cx="8305800" cy="1143000"/>
          </a:xfrm>
        </p:spPr>
        <p:txBody>
          <a:bodyPr/>
          <a:lstStyle/>
          <a:p>
            <a:pPr algn="ctr"/>
            <a:r>
              <a:rPr lang="en-US" altLang="en-US">
                <a:solidFill>
                  <a:srgbClr val="1767AF"/>
                </a:solidFill>
                <a:latin typeface="Bookman Old Style" panose="02050604050505020204" pitchFamily="18" charset="0"/>
              </a:rPr>
              <a:t>CONTRACT FORMATION</a:t>
            </a:r>
          </a:p>
        </p:txBody>
      </p:sp>
      <p:sp>
        <p:nvSpPr>
          <p:cNvPr id="8195" name="Rectangle 3">
            <a:extLst>
              <a:ext uri="{FF2B5EF4-FFF2-40B4-BE49-F238E27FC236}">
                <a16:creationId xmlns:a16="http://schemas.microsoft.com/office/drawing/2014/main" id="{C43A155B-2CEE-4EF9-974F-6A7CC0C3A2F4}"/>
              </a:ext>
            </a:extLst>
          </p:cNvPr>
          <p:cNvSpPr>
            <a:spLocks noGrp="1" noChangeArrowheads="1"/>
          </p:cNvSpPr>
          <p:nvPr>
            <p:ph type="body" sz="half" idx="1"/>
          </p:nvPr>
        </p:nvSpPr>
        <p:spPr>
          <a:xfrm>
            <a:off x="5561012" y="1181100"/>
            <a:ext cx="4648200" cy="4495800"/>
          </a:xfrm>
        </p:spPr>
        <p:txBody>
          <a:bodyPr/>
          <a:lstStyle/>
          <a:p>
            <a:r>
              <a:rPr lang="en-US" altLang="en-US" sz="2800" dirty="0">
                <a:latin typeface="Bookman Old Style" panose="02050604050505020204" pitchFamily="18" charset="0"/>
              </a:rPr>
              <a:t>Offer/Acceptance</a:t>
            </a:r>
          </a:p>
          <a:p>
            <a:endParaRPr lang="en-US" altLang="en-US" sz="2800" dirty="0">
              <a:latin typeface="Bookman Old Style" panose="02050604050505020204" pitchFamily="18" charset="0"/>
            </a:endParaRPr>
          </a:p>
          <a:p>
            <a:r>
              <a:rPr lang="en-US" altLang="en-US" sz="2800" dirty="0">
                <a:latin typeface="Bookman Old Style" panose="02050604050505020204" pitchFamily="18" charset="0"/>
              </a:rPr>
              <a:t>Counteroffers</a:t>
            </a:r>
          </a:p>
          <a:p>
            <a:endParaRPr lang="en-US" altLang="en-US" sz="2800" dirty="0">
              <a:latin typeface="Bookman Old Style" panose="02050604050505020204" pitchFamily="18" charset="0"/>
            </a:endParaRPr>
          </a:p>
          <a:p>
            <a:r>
              <a:rPr lang="en-US" altLang="en-US" sz="2800" dirty="0">
                <a:latin typeface="Bookman Old Style" panose="02050604050505020204" pitchFamily="18" charset="0"/>
              </a:rPr>
              <a:t>Necessity of Signatures</a:t>
            </a:r>
          </a:p>
          <a:p>
            <a:endParaRPr lang="en-US" altLang="en-US" sz="2800" dirty="0">
              <a:latin typeface="Bookman Old Style" panose="02050604050505020204" pitchFamily="18" charset="0"/>
            </a:endParaRPr>
          </a:p>
          <a:p>
            <a:r>
              <a:rPr lang="en-US" altLang="en-US" sz="2800" dirty="0">
                <a:latin typeface="Bookman Old Style" panose="02050604050505020204" pitchFamily="18" charset="0"/>
              </a:rPr>
              <a:t>Working Without Signed Agreement</a:t>
            </a:r>
          </a:p>
        </p:txBody>
      </p:sp>
      <p:pic>
        <p:nvPicPr>
          <p:cNvPr id="8202" name="Picture 10">
            <a:extLst>
              <a:ext uri="{FF2B5EF4-FFF2-40B4-BE49-F238E27FC236}">
                <a16:creationId xmlns:a16="http://schemas.microsoft.com/office/drawing/2014/main" id="{A3C3ED15-4760-4B52-B760-C07E3DACD816}"/>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055812" y="1300480"/>
            <a:ext cx="32908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C:\Users\dgreenberg\AppData\Local\Microsoft\Windows\Temporary Internet Files\Content.Outlook\0RPHXFTC\BPM Logo RGB (Color).jpg">
            <a:extLst>
              <a:ext uri="{FF2B5EF4-FFF2-40B4-BE49-F238E27FC236}">
                <a16:creationId xmlns:a16="http://schemas.microsoft.com/office/drawing/2014/main" id="{22A54CFB-D0B7-4E46-A4F8-ED1DEAF96A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6212" y="52578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40B148D-0957-4B1B-B19C-41E41D30590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par>
                                <p:cTn id="8" presetID="22" presetClass="entr" presetSubtype="1" fill="hold"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wipe(up)">
                                      <p:cBhvr>
                                        <p:cTn id="10" dur="500"/>
                                        <p:tgtEl>
                                          <p:spTgt spid="82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wipe(up)">
                                      <p:cBhvr>
                                        <p:cTn id="15" dur="500"/>
                                        <p:tgtEl>
                                          <p:spTgt spid="819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Effect transition="in" filter="wipe(up)">
                                      <p:cBhvr>
                                        <p:cTn id="20" dur="500"/>
                                        <p:tgtEl>
                                          <p:spTgt spid="819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wipe(up)">
                                      <p:cBhvr>
                                        <p:cTn id="25" dur="500"/>
                                        <p:tgtEl>
                                          <p:spTgt spid="819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8195">
                                            <p:txEl>
                                              <p:pRg st="6" end="6"/>
                                            </p:txEl>
                                          </p:spTgt>
                                        </p:tgtEl>
                                        <p:attrNameLst>
                                          <p:attrName>style.visibility</p:attrName>
                                        </p:attrNameLst>
                                      </p:cBhvr>
                                      <p:to>
                                        <p:strVal val="visible"/>
                                      </p:to>
                                    </p:set>
                                    <p:animEffect transition="in" filter="wipe(up)">
                                      <p:cBhvr>
                                        <p:cTn id="30"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FC70980F-A50D-490E-89F2-3D941C7ADCF2}"/>
              </a:ext>
            </a:extLst>
          </p:cNvPr>
          <p:cNvSpPr>
            <a:spLocks noGrp="1" noChangeArrowheads="1"/>
          </p:cNvSpPr>
          <p:nvPr>
            <p:ph type="title"/>
          </p:nvPr>
        </p:nvSpPr>
        <p:spPr/>
        <p:txBody>
          <a:bodyPr/>
          <a:lstStyle/>
          <a:p>
            <a:pPr algn="ctr"/>
            <a:r>
              <a:rPr lang="en-US" altLang="en-US">
                <a:solidFill>
                  <a:srgbClr val="1767AF"/>
                </a:solidFill>
                <a:latin typeface="Bookman Old Style" panose="02050604050505020204" pitchFamily="18" charset="0"/>
              </a:rPr>
              <a:t>RISK OF NO SIGNATURE</a:t>
            </a:r>
          </a:p>
        </p:txBody>
      </p:sp>
      <p:sp>
        <p:nvSpPr>
          <p:cNvPr id="227337" name="Text Box 9">
            <a:extLst>
              <a:ext uri="{FF2B5EF4-FFF2-40B4-BE49-F238E27FC236}">
                <a16:creationId xmlns:a16="http://schemas.microsoft.com/office/drawing/2014/main" id="{9D542ED4-624D-4E92-8549-C76061DB232B}"/>
              </a:ext>
            </a:extLst>
          </p:cNvPr>
          <p:cNvSpPr txBox="1">
            <a:spLocks noChangeArrowheads="1"/>
          </p:cNvSpPr>
          <p:nvPr/>
        </p:nvSpPr>
        <p:spPr bwMode="auto">
          <a:xfrm>
            <a:off x="2436812" y="1371601"/>
            <a:ext cx="7086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folHlink"/>
                </a:solidFill>
              </a:rPr>
              <a:t>Oral authorization to start work</a:t>
            </a:r>
          </a:p>
          <a:p>
            <a:pPr>
              <a:spcBef>
                <a:spcPct val="50000"/>
              </a:spcBef>
            </a:pPr>
            <a:r>
              <a:rPr lang="en-US" altLang="en-US" sz="2400" b="1">
                <a:solidFill>
                  <a:schemeClr val="folHlink"/>
                </a:solidFill>
              </a:rPr>
              <a:t>No signature on written agreement</a:t>
            </a:r>
          </a:p>
        </p:txBody>
      </p:sp>
      <p:sp>
        <p:nvSpPr>
          <p:cNvPr id="227339" name="Text Box 11">
            <a:extLst>
              <a:ext uri="{FF2B5EF4-FFF2-40B4-BE49-F238E27FC236}">
                <a16:creationId xmlns:a16="http://schemas.microsoft.com/office/drawing/2014/main" id="{CCC63093-BDEA-4C42-8AD2-656A5997F4AC}"/>
              </a:ext>
            </a:extLst>
          </p:cNvPr>
          <p:cNvSpPr txBox="1">
            <a:spLocks noChangeArrowheads="1"/>
          </p:cNvSpPr>
          <p:nvPr/>
        </p:nvSpPr>
        <p:spPr bwMode="auto">
          <a:xfrm>
            <a:off x="5789612" y="2667000"/>
            <a:ext cx="419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folHlink"/>
                </a:solidFill>
              </a:rPr>
              <a:t>Client refused to sign after work done</a:t>
            </a:r>
          </a:p>
          <a:p>
            <a:pPr>
              <a:spcBef>
                <a:spcPct val="50000"/>
              </a:spcBef>
            </a:pPr>
            <a:r>
              <a:rPr lang="en-US" altLang="en-US" sz="2400" b="1">
                <a:solidFill>
                  <a:schemeClr val="folHlink"/>
                </a:solidFill>
              </a:rPr>
              <a:t>Court: written document not “accepted”</a:t>
            </a:r>
          </a:p>
          <a:p>
            <a:pPr>
              <a:spcBef>
                <a:spcPct val="50000"/>
              </a:spcBef>
            </a:pPr>
            <a:r>
              <a:rPr lang="en-US" altLang="en-US" sz="2400" b="1">
                <a:solidFill>
                  <a:schemeClr val="folHlink"/>
                </a:solidFill>
              </a:rPr>
              <a:t>Parties had oral contract</a:t>
            </a:r>
          </a:p>
          <a:p>
            <a:pPr>
              <a:spcBef>
                <a:spcPct val="50000"/>
              </a:spcBef>
            </a:pPr>
            <a:r>
              <a:rPr lang="en-US" altLang="en-US" sz="2400" b="1">
                <a:solidFill>
                  <a:schemeClr val="folHlink"/>
                </a:solidFill>
              </a:rPr>
              <a:t>But no LOL</a:t>
            </a:r>
          </a:p>
        </p:txBody>
      </p:sp>
      <p:pic>
        <p:nvPicPr>
          <p:cNvPr id="6" name="Picture 2" descr="C:\Users\dgreenberg\AppData\Local\Microsoft\Windows\Temporary Internet Files\Content.Outlook\0RPHXFTC\BPM Logo RGB (Color).jpg">
            <a:extLst>
              <a:ext uri="{FF2B5EF4-FFF2-40B4-BE49-F238E27FC236}">
                <a16:creationId xmlns:a16="http://schemas.microsoft.com/office/drawing/2014/main" id="{2FD6987A-E7E9-4017-AF15-F6CC9634C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6212" y="5219711"/>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Low angle view of a modern building">
            <a:extLst>
              <a:ext uri="{FF2B5EF4-FFF2-40B4-BE49-F238E27FC236}">
                <a16:creationId xmlns:a16="http://schemas.microsoft.com/office/drawing/2014/main" id="{DFE3028B-3E07-45B1-81A1-A7366AC0DE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392" y="2743200"/>
            <a:ext cx="5066090" cy="3505200"/>
          </a:xfrm>
        </p:spPr>
      </p:pic>
      <p:pic>
        <p:nvPicPr>
          <p:cNvPr id="7" name="Picture 6">
            <a:extLst>
              <a:ext uri="{FF2B5EF4-FFF2-40B4-BE49-F238E27FC236}">
                <a16:creationId xmlns:a16="http://schemas.microsoft.com/office/drawing/2014/main" id="{9F29410A-E529-4F14-B42F-F25C7ECC7F2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dissolve">
                                      <p:cBhvr>
                                        <p:cTn id="7" dur="500"/>
                                        <p:tgtEl>
                                          <p:spTgt spid="22733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7337">
                                            <p:txEl>
                                              <p:pRg st="0" end="0"/>
                                            </p:txEl>
                                          </p:spTgt>
                                        </p:tgtEl>
                                        <p:attrNameLst>
                                          <p:attrName>style.visibility</p:attrName>
                                        </p:attrNameLst>
                                      </p:cBhvr>
                                      <p:to>
                                        <p:strVal val="visible"/>
                                      </p:to>
                                    </p:set>
                                    <p:animEffect transition="in" filter="dissolve">
                                      <p:cBhvr>
                                        <p:cTn id="11" dur="500"/>
                                        <p:tgtEl>
                                          <p:spTgt spid="22733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27337">
                                            <p:txEl>
                                              <p:pRg st="1" end="1"/>
                                            </p:txEl>
                                          </p:spTgt>
                                        </p:tgtEl>
                                        <p:attrNameLst>
                                          <p:attrName>style.visibility</p:attrName>
                                        </p:attrNameLst>
                                      </p:cBhvr>
                                      <p:to>
                                        <p:strVal val="visible"/>
                                      </p:to>
                                    </p:set>
                                    <p:animEffect transition="in" filter="dissolve">
                                      <p:cBhvr>
                                        <p:cTn id="16" dur="500"/>
                                        <p:tgtEl>
                                          <p:spTgt spid="22733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7339">
                                            <p:txEl>
                                              <p:pRg st="0" end="0"/>
                                            </p:txEl>
                                          </p:spTgt>
                                        </p:tgtEl>
                                        <p:attrNameLst>
                                          <p:attrName>style.visibility</p:attrName>
                                        </p:attrNameLst>
                                      </p:cBhvr>
                                      <p:to>
                                        <p:strVal val="visible"/>
                                      </p:to>
                                    </p:set>
                                    <p:animEffect transition="in" filter="dissolve">
                                      <p:cBhvr>
                                        <p:cTn id="21" dur="500"/>
                                        <p:tgtEl>
                                          <p:spTgt spid="2273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27339">
                                            <p:txEl>
                                              <p:pRg st="1" end="1"/>
                                            </p:txEl>
                                          </p:spTgt>
                                        </p:tgtEl>
                                        <p:attrNameLst>
                                          <p:attrName>style.visibility</p:attrName>
                                        </p:attrNameLst>
                                      </p:cBhvr>
                                      <p:to>
                                        <p:strVal val="visible"/>
                                      </p:to>
                                    </p:set>
                                    <p:animEffect transition="in" filter="dissolve">
                                      <p:cBhvr>
                                        <p:cTn id="26" dur="500"/>
                                        <p:tgtEl>
                                          <p:spTgt spid="22733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27339">
                                            <p:txEl>
                                              <p:pRg st="2" end="2"/>
                                            </p:txEl>
                                          </p:spTgt>
                                        </p:tgtEl>
                                        <p:attrNameLst>
                                          <p:attrName>style.visibility</p:attrName>
                                        </p:attrNameLst>
                                      </p:cBhvr>
                                      <p:to>
                                        <p:strVal val="visible"/>
                                      </p:to>
                                    </p:set>
                                    <p:animEffect transition="in" filter="dissolve">
                                      <p:cBhvr>
                                        <p:cTn id="31" dur="500"/>
                                        <p:tgtEl>
                                          <p:spTgt spid="227339">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227339">
                                            <p:txEl>
                                              <p:pRg st="3" end="3"/>
                                            </p:txEl>
                                          </p:spTgt>
                                        </p:tgtEl>
                                        <p:attrNameLst>
                                          <p:attrName>style.visibility</p:attrName>
                                        </p:attrNameLst>
                                      </p:cBhvr>
                                      <p:to>
                                        <p:strVal val="visible"/>
                                      </p:to>
                                    </p:set>
                                    <p:animEffect transition="in" filter="dissolve">
                                      <p:cBhvr>
                                        <p:cTn id="36" dur="500"/>
                                        <p:tgtEl>
                                          <p:spTgt spid="227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0" name="Picture 4">
            <a:extLst>
              <a:ext uri="{FF2B5EF4-FFF2-40B4-BE49-F238E27FC236}">
                <a16:creationId xmlns:a16="http://schemas.microsoft.com/office/drawing/2014/main" id="{31C2B7DA-8C0D-4C8D-AC9C-C37BFF8536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98812" y="460376"/>
            <a:ext cx="6248400" cy="565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4263" name="AutoShape 7">
            <a:extLst>
              <a:ext uri="{FF2B5EF4-FFF2-40B4-BE49-F238E27FC236}">
                <a16:creationId xmlns:a16="http://schemas.microsoft.com/office/drawing/2014/main" id="{55495EC9-9269-4EE0-89E4-9991BE45EB16}"/>
              </a:ext>
            </a:extLst>
          </p:cNvPr>
          <p:cNvSpPr>
            <a:spLocks noChangeArrowheads="1"/>
          </p:cNvSpPr>
          <p:nvPr/>
        </p:nvSpPr>
        <p:spPr bwMode="auto">
          <a:xfrm>
            <a:off x="2360612" y="228600"/>
            <a:ext cx="7239000" cy="6172200"/>
          </a:xfrm>
          <a:custGeom>
            <a:avLst/>
            <a:gdLst>
              <a:gd name="G0" fmla="+- 1603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44" y="16712"/>
                </a:moveTo>
                <a:cubicBezTo>
                  <a:pt x="19234" y="15056"/>
                  <a:pt x="19997" y="12962"/>
                  <a:pt x="19997" y="10800"/>
                </a:cubicBezTo>
                <a:cubicBezTo>
                  <a:pt x="19997" y="5720"/>
                  <a:pt x="15879" y="1603"/>
                  <a:pt x="10800" y="1603"/>
                </a:cubicBezTo>
                <a:cubicBezTo>
                  <a:pt x="8637" y="1603"/>
                  <a:pt x="6543" y="2365"/>
                  <a:pt x="4887" y="3755"/>
                </a:cubicBezTo>
                <a:close/>
                <a:moveTo>
                  <a:pt x="3755" y="4887"/>
                </a:moveTo>
                <a:cubicBezTo>
                  <a:pt x="2365" y="6543"/>
                  <a:pt x="1603" y="8637"/>
                  <a:pt x="1603" y="10799"/>
                </a:cubicBezTo>
                <a:cubicBezTo>
                  <a:pt x="1603" y="15879"/>
                  <a:pt x="5720" y="19997"/>
                  <a:pt x="10800" y="19997"/>
                </a:cubicBezTo>
                <a:cubicBezTo>
                  <a:pt x="12962" y="19996"/>
                  <a:pt x="15056" y="19234"/>
                  <a:pt x="16712" y="17844"/>
                </a:cubicBezTo>
                <a:close/>
              </a:path>
            </a:pathLst>
          </a:cu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0EE69633-1505-4BC0-B289-DF6214D9CA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2144" y="5382260"/>
            <a:ext cx="2514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79D878-2C4D-44D2-A55E-3D38FF5BC8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dissolve">
                                      <p:cBhvr>
                                        <p:cTn id="7" dur="500"/>
                                        <p:tgtEl>
                                          <p:spTgt spid="224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wipe(up)">
                                      <p:cBhvr>
                                        <p:cTn id="12" dur="500"/>
                                        <p:tgtEl>
                                          <p:spTgt spid="22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Text Box 4">
            <a:extLst>
              <a:ext uri="{FF2B5EF4-FFF2-40B4-BE49-F238E27FC236}">
                <a16:creationId xmlns:a16="http://schemas.microsoft.com/office/drawing/2014/main" id="{257CE0DE-02FD-47DC-A17D-2D3CE9677AF1}"/>
              </a:ext>
            </a:extLst>
          </p:cNvPr>
          <p:cNvSpPr txBox="1">
            <a:spLocks noChangeArrowheads="1"/>
          </p:cNvSpPr>
          <p:nvPr/>
        </p:nvSpPr>
        <p:spPr bwMode="auto">
          <a:xfrm>
            <a:off x="2319337" y="381000"/>
            <a:ext cx="780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200" b="1">
                <a:solidFill>
                  <a:schemeClr val="folHlink"/>
                </a:solidFill>
              </a:rPr>
              <a:t>GET THAT SIGNATURE</a:t>
            </a:r>
          </a:p>
        </p:txBody>
      </p:sp>
      <p:pic>
        <p:nvPicPr>
          <p:cNvPr id="207900" name="Picture 28">
            <a:extLst>
              <a:ext uri="{FF2B5EF4-FFF2-40B4-BE49-F238E27FC236}">
                <a16:creationId xmlns:a16="http://schemas.microsoft.com/office/drawing/2014/main" id="{77072055-BF1F-45BB-AADF-59D5E64BE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1219200"/>
            <a:ext cx="4522788" cy="4724400"/>
          </a:xfrm>
          <a:prstGeom prst="rect">
            <a:avLst/>
          </a:prstGeom>
          <a:noFill/>
          <a:extLst>
            <a:ext uri="{909E8E84-426E-40DD-AFC4-6F175D3DCCD1}">
              <a14:hiddenFill xmlns:a14="http://schemas.microsoft.com/office/drawing/2010/main">
                <a:solidFill>
                  <a:srgbClr val="FFFFFF"/>
                </a:solidFill>
              </a14:hiddenFill>
            </a:ext>
          </a:extLst>
        </p:spPr>
      </p:pic>
      <p:sp>
        <p:nvSpPr>
          <p:cNvPr id="207903" name="Text Box 31">
            <a:extLst>
              <a:ext uri="{FF2B5EF4-FFF2-40B4-BE49-F238E27FC236}">
                <a16:creationId xmlns:a16="http://schemas.microsoft.com/office/drawing/2014/main" id="{A11016C6-5DCD-4C0D-833C-CD9CE423628C}"/>
              </a:ext>
            </a:extLst>
          </p:cNvPr>
          <p:cNvSpPr txBox="1">
            <a:spLocks noChangeArrowheads="1"/>
          </p:cNvSpPr>
          <p:nvPr/>
        </p:nvSpPr>
        <p:spPr bwMode="auto">
          <a:xfrm>
            <a:off x="2284412" y="4648200"/>
            <a:ext cx="342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…before you start your work.</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0CCBFF0A-6783-454B-9EF0-64C0F41D84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812" y="49530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C6EFC59-31E1-4710-B258-299DE7322C5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7876"/>
                                        </p:tgtEl>
                                        <p:attrNameLst>
                                          <p:attrName>style.visibility</p:attrName>
                                        </p:attrNameLst>
                                      </p:cBhvr>
                                      <p:to>
                                        <p:strVal val="visible"/>
                                      </p:to>
                                    </p:set>
                                    <p:animEffect transition="in" filter="dissolve">
                                      <p:cBhvr>
                                        <p:cTn id="7" dur="500"/>
                                        <p:tgtEl>
                                          <p:spTgt spid="207876"/>
                                        </p:tgtEl>
                                      </p:cBhvr>
                                    </p:animEffect>
                                  </p:childTnLst>
                                </p:cTn>
                              </p:par>
                              <p:par>
                                <p:cTn id="8" presetID="9" presetClass="entr" presetSubtype="0" fill="hold" nodeType="withEffect">
                                  <p:stCondLst>
                                    <p:cond delay="0"/>
                                  </p:stCondLst>
                                  <p:childTnLst>
                                    <p:set>
                                      <p:cBhvr>
                                        <p:cTn id="9" dur="1" fill="hold">
                                          <p:stCondLst>
                                            <p:cond delay="0"/>
                                          </p:stCondLst>
                                        </p:cTn>
                                        <p:tgtEl>
                                          <p:spTgt spid="207900"/>
                                        </p:tgtEl>
                                        <p:attrNameLst>
                                          <p:attrName>style.visibility</p:attrName>
                                        </p:attrNameLst>
                                      </p:cBhvr>
                                      <p:to>
                                        <p:strVal val="visible"/>
                                      </p:to>
                                    </p:set>
                                    <p:animEffect transition="in" filter="dissolve">
                                      <p:cBhvr>
                                        <p:cTn id="10" dur="500"/>
                                        <p:tgtEl>
                                          <p:spTgt spid="207900"/>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07903"/>
                                        </p:tgtEl>
                                        <p:attrNameLst>
                                          <p:attrName>style.visibility</p:attrName>
                                        </p:attrNameLst>
                                      </p:cBhvr>
                                      <p:to>
                                        <p:strVal val="visible"/>
                                      </p:to>
                                    </p:set>
                                    <p:animEffect transition="in" filter="dissolve">
                                      <p:cBhvr>
                                        <p:cTn id="14" dur="500"/>
                                        <p:tgtEl>
                                          <p:spTgt spid="20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p:bldP spid="2079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4E488D1-E5C6-40CC-AD76-81B8E59AFD90}"/>
              </a:ext>
            </a:extLst>
          </p:cNvPr>
          <p:cNvSpPr>
            <a:spLocks noGrp="1" noChangeArrowheads="1"/>
          </p:cNvSpPr>
          <p:nvPr>
            <p:ph type="title"/>
          </p:nvPr>
        </p:nvSpPr>
        <p:spPr/>
        <p:txBody>
          <a:bodyPr/>
          <a:lstStyle/>
          <a:p>
            <a:r>
              <a:rPr lang="en-US" altLang="en-US">
                <a:solidFill>
                  <a:schemeClr val="folHlink"/>
                </a:solidFill>
                <a:latin typeface="Bookman Old Style" panose="02050604050505020204" pitchFamily="18" charset="0"/>
              </a:rPr>
              <a:t>CONDO PROJECTS</a:t>
            </a:r>
          </a:p>
        </p:txBody>
      </p:sp>
      <p:pic>
        <p:nvPicPr>
          <p:cNvPr id="229380" name="Picture 4">
            <a:extLst>
              <a:ext uri="{FF2B5EF4-FFF2-40B4-BE49-F238E27FC236}">
                <a16:creationId xmlns:a16="http://schemas.microsoft.com/office/drawing/2014/main" id="{03A6C3CB-0ADB-4DF1-A824-A4A33F6310F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075612" y="1981200"/>
            <a:ext cx="2704226" cy="20994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9381" name="Text Box 5">
            <a:extLst>
              <a:ext uri="{FF2B5EF4-FFF2-40B4-BE49-F238E27FC236}">
                <a16:creationId xmlns:a16="http://schemas.microsoft.com/office/drawing/2014/main" id="{DA568309-1882-4E8F-925E-D6E1E7905049}"/>
              </a:ext>
            </a:extLst>
          </p:cNvPr>
          <p:cNvSpPr txBox="1">
            <a:spLocks noChangeArrowheads="1"/>
          </p:cNvSpPr>
          <p:nvPr/>
        </p:nvSpPr>
        <p:spPr bwMode="auto">
          <a:xfrm>
            <a:off x="732271" y="1788160"/>
            <a:ext cx="7010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folHlink"/>
                </a:solidFill>
              </a:rPr>
              <a:t>High litigation risk</a:t>
            </a:r>
          </a:p>
          <a:p>
            <a:pPr>
              <a:spcBef>
                <a:spcPct val="50000"/>
              </a:spcBef>
            </a:pPr>
            <a:r>
              <a:rPr lang="en-US" altLang="en-US" sz="3200" dirty="0">
                <a:solidFill>
                  <a:schemeClr val="folHlink"/>
                </a:solidFill>
              </a:rPr>
              <a:t>A/E insurance restrictions</a:t>
            </a:r>
          </a:p>
          <a:p>
            <a:pPr>
              <a:spcBef>
                <a:spcPct val="50000"/>
              </a:spcBef>
            </a:pPr>
            <a:r>
              <a:rPr lang="en-US" altLang="en-US" sz="3200" dirty="0">
                <a:solidFill>
                  <a:schemeClr val="folHlink"/>
                </a:solidFill>
              </a:rPr>
              <a:t>Private owners with limited resources</a:t>
            </a:r>
          </a:p>
          <a:p>
            <a:pPr>
              <a:spcBef>
                <a:spcPct val="50000"/>
              </a:spcBef>
            </a:pPr>
            <a:r>
              <a:rPr lang="en-US" altLang="en-US" sz="3200" dirty="0">
                <a:solidFill>
                  <a:schemeClr val="folHlink"/>
                </a:solidFill>
              </a:rPr>
              <a:t>Builders underinsured</a:t>
            </a:r>
          </a:p>
          <a:p>
            <a:pPr>
              <a:spcBef>
                <a:spcPct val="50000"/>
              </a:spcBef>
            </a:pPr>
            <a:r>
              <a:rPr lang="en-US" altLang="en-US" sz="3200" dirty="0">
                <a:solidFill>
                  <a:schemeClr val="folHlink"/>
                </a:solidFill>
              </a:rPr>
              <a:t>Inadequate QA/QC</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2ED9DAF6-391C-4ECD-B12A-5DA3F8439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0525" y="51054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CF9D4A9-9B6D-47B7-9503-56B68CE112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dissolve">
                                      <p:cBhvr>
                                        <p:cTn id="7" dur="500"/>
                                        <p:tgtEl>
                                          <p:spTgt spid="22937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9381">
                                            <p:txEl>
                                              <p:pRg st="0" end="0"/>
                                            </p:txEl>
                                          </p:spTgt>
                                        </p:tgtEl>
                                        <p:attrNameLst>
                                          <p:attrName>style.visibility</p:attrName>
                                        </p:attrNameLst>
                                      </p:cBhvr>
                                      <p:to>
                                        <p:strVal val="visible"/>
                                      </p:to>
                                    </p:set>
                                    <p:animEffect transition="in" filter="dissolve">
                                      <p:cBhvr>
                                        <p:cTn id="11" dur="500"/>
                                        <p:tgtEl>
                                          <p:spTgt spid="22938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29381">
                                            <p:txEl>
                                              <p:pRg st="1" end="1"/>
                                            </p:txEl>
                                          </p:spTgt>
                                        </p:tgtEl>
                                        <p:attrNameLst>
                                          <p:attrName>style.visibility</p:attrName>
                                        </p:attrNameLst>
                                      </p:cBhvr>
                                      <p:to>
                                        <p:strVal val="visible"/>
                                      </p:to>
                                    </p:set>
                                    <p:animEffect transition="in" filter="dissolve">
                                      <p:cBhvr>
                                        <p:cTn id="16" dur="500"/>
                                        <p:tgtEl>
                                          <p:spTgt spid="229381">
                                            <p:txEl>
                                              <p:pRg st="1" end="1"/>
                                            </p:txEl>
                                          </p:spTgt>
                                        </p:tgtEl>
                                      </p:cBhvr>
                                    </p:animEffect>
                                  </p:childTnLst>
                                </p:cTn>
                              </p:par>
                              <p:par>
                                <p:cTn id="17" presetID="9" presetClass="exit" presetSubtype="0" fill="hold" nodeType="withEffect">
                                  <p:stCondLst>
                                    <p:cond delay="0"/>
                                  </p:stCondLst>
                                  <p:childTnLst>
                                    <p:animEffect transition="out" filter="dissolve">
                                      <p:cBhvr>
                                        <p:cTn id="18" dur="500"/>
                                        <p:tgtEl>
                                          <p:spTgt spid="229381">
                                            <p:txEl>
                                              <p:pRg st="0" end="0"/>
                                            </p:txEl>
                                          </p:spTgt>
                                        </p:tgtEl>
                                      </p:cBhvr>
                                    </p:animEffect>
                                    <p:set>
                                      <p:cBhvr>
                                        <p:cTn id="19" dur="1" fill="hold">
                                          <p:stCondLst>
                                            <p:cond delay="499"/>
                                          </p:stCondLst>
                                        </p:cTn>
                                        <p:tgtEl>
                                          <p:spTgt spid="229381">
                                            <p:txEl>
                                              <p:pRg st="0" end="0"/>
                                            </p:txEl>
                                          </p:spTgt>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29381">
                                            <p:txEl>
                                              <p:pRg st="2" end="2"/>
                                            </p:txEl>
                                          </p:spTgt>
                                        </p:tgtEl>
                                        <p:attrNameLst>
                                          <p:attrName>style.visibility</p:attrName>
                                        </p:attrNameLst>
                                      </p:cBhvr>
                                      <p:to>
                                        <p:strVal val="visible"/>
                                      </p:to>
                                    </p:set>
                                    <p:animEffect transition="in" filter="dissolve">
                                      <p:cBhvr>
                                        <p:cTn id="24" dur="500"/>
                                        <p:tgtEl>
                                          <p:spTgt spid="229381">
                                            <p:txEl>
                                              <p:pRg st="2" end="2"/>
                                            </p:txEl>
                                          </p:spTgt>
                                        </p:tgtEl>
                                      </p:cBhvr>
                                    </p:animEffect>
                                  </p:childTnLst>
                                </p:cTn>
                              </p:par>
                              <p:par>
                                <p:cTn id="25" presetID="9" presetClass="exit" presetSubtype="0" fill="hold" nodeType="withEffect">
                                  <p:stCondLst>
                                    <p:cond delay="0"/>
                                  </p:stCondLst>
                                  <p:childTnLst>
                                    <p:animEffect transition="out" filter="dissolve">
                                      <p:cBhvr>
                                        <p:cTn id="26" dur="500"/>
                                        <p:tgtEl>
                                          <p:spTgt spid="229381">
                                            <p:txEl>
                                              <p:pRg st="1" end="1"/>
                                            </p:txEl>
                                          </p:spTgt>
                                        </p:tgtEl>
                                      </p:cBhvr>
                                    </p:animEffect>
                                    <p:set>
                                      <p:cBhvr>
                                        <p:cTn id="27" dur="1" fill="hold">
                                          <p:stCondLst>
                                            <p:cond delay="499"/>
                                          </p:stCondLst>
                                        </p:cTn>
                                        <p:tgtEl>
                                          <p:spTgt spid="229381">
                                            <p:txEl>
                                              <p:pRg st="1" end="1"/>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29381">
                                            <p:txEl>
                                              <p:pRg st="3" end="3"/>
                                            </p:txEl>
                                          </p:spTgt>
                                        </p:tgtEl>
                                        <p:attrNameLst>
                                          <p:attrName>style.visibility</p:attrName>
                                        </p:attrNameLst>
                                      </p:cBhvr>
                                      <p:to>
                                        <p:strVal val="visible"/>
                                      </p:to>
                                    </p:set>
                                    <p:animEffect transition="in" filter="dissolve">
                                      <p:cBhvr>
                                        <p:cTn id="32" dur="500"/>
                                        <p:tgtEl>
                                          <p:spTgt spid="229381">
                                            <p:txEl>
                                              <p:pRg st="3" end="3"/>
                                            </p:txEl>
                                          </p:spTgt>
                                        </p:tgtEl>
                                      </p:cBhvr>
                                    </p:animEffect>
                                  </p:childTnLst>
                                </p:cTn>
                              </p:par>
                              <p:par>
                                <p:cTn id="33" presetID="9" presetClass="exit" presetSubtype="0" fill="hold" nodeType="withEffect">
                                  <p:stCondLst>
                                    <p:cond delay="0"/>
                                  </p:stCondLst>
                                  <p:childTnLst>
                                    <p:animEffect transition="out" filter="dissolve">
                                      <p:cBhvr>
                                        <p:cTn id="34" dur="500"/>
                                        <p:tgtEl>
                                          <p:spTgt spid="229381">
                                            <p:txEl>
                                              <p:pRg st="2" end="2"/>
                                            </p:txEl>
                                          </p:spTgt>
                                        </p:tgtEl>
                                      </p:cBhvr>
                                    </p:animEffect>
                                    <p:set>
                                      <p:cBhvr>
                                        <p:cTn id="35" dur="1" fill="hold">
                                          <p:stCondLst>
                                            <p:cond delay="499"/>
                                          </p:stCondLst>
                                        </p:cTn>
                                        <p:tgtEl>
                                          <p:spTgt spid="229381">
                                            <p:txEl>
                                              <p:pRg st="2" end="2"/>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29381">
                                            <p:txEl>
                                              <p:pRg st="4" end="4"/>
                                            </p:txEl>
                                          </p:spTgt>
                                        </p:tgtEl>
                                        <p:attrNameLst>
                                          <p:attrName>style.visibility</p:attrName>
                                        </p:attrNameLst>
                                      </p:cBhvr>
                                      <p:to>
                                        <p:strVal val="visible"/>
                                      </p:to>
                                    </p:set>
                                    <p:animEffect transition="in" filter="dissolve">
                                      <p:cBhvr>
                                        <p:cTn id="40" dur="500"/>
                                        <p:tgtEl>
                                          <p:spTgt spid="229381">
                                            <p:txEl>
                                              <p:pRg st="4" end="4"/>
                                            </p:txEl>
                                          </p:spTgt>
                                        </p:tgtEl>
                                      </p:cBhvr>
                                    </p:animEffect>
                                  </p:childTnLst>
                                </p:cTn>
                              </p:par>
                              <p:par>
                                <p:cTn id="41" presetID="9" presetClass="exit" presetSubtype="0" fill="hold" nodeType="withEffect">
                                  <p:stCondLst>
                                    <p:cond delay="0"/>
                                  </p:stCondLst>
                                  <p:childTnLst>
                                    <p:animEffect transition="out" filter="dissolve">
                                      <p:cBhvr>
                                        <p:cTn id="42" dur="500"/>
                                        <p:tgtEl>
                                          <p:spTgt spid="229381">
                                            <p:txEl>
                                              <p:pRg st="3" end="3"/>
                                            </p:txEl>
                                          </p:spTgt>
                                        </p:tgtEl>
                                      </p:cBhvr>
                                    </p:animEffect>
                                    <p:set>
                                      <p:cBhvr>
                                        <p:cTn id="43" dur="1" fill="hold">
                                          <p:stCondLst>
                                            <p:cond delay="499"/>
                                          </p:stCondLst>
                                        </p:cTn>
                                        <p:tgtEl>
                                          <p:spTgt spid="22938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5AE8FFBE-2CA4-4A9A-92D9-3C07A229262E}"/>
              </a:ext>
            </a:extLst>
          </p:cNvPr>
          <p:cNvSpPr>
            <a:spLocks noGrp="1" noChangeArrowheads="1"/>
          </p:cNvSpPr>
          <p:nvPr>
            <p:ph type="title"/>
          </p:nvPr>
        </p:nvSpPr>
        <p:spPr/>
        <p:txBody>
          <a:bodyPr/>
          <a:lstStyle/>
          <a:p>
            <a:r>
              <a:rPr lang="en-US" altLang="en-US" sz="3600">
                <a:solidFill>
                  <a:schemeClr val="folHlink"/>
                </a:solidFill>
                <a:latin typeface="Bookman Old Style" panose="02050604050505020204" pitchFamily="18" charset="0"/>
              </a:rPr>
              <a:t>CONDO RISK MANAGEMENT</a:t>
            </a:r>
          </a:p>
        </p:txBody>
      </p:sp>
      <p:sp>
        <p:nvSpPr>
          <p:cNvPr id="230403" name="Rectangle 3">
            <a:extLst>
              <a:ext uri="{FF2B5EF4-FFF2-40B4-BE49-F238E27FC236}">
                <a16:creationId xmlns:a16="http://schemas.microsoft.com/office/drawing/2014/main" id="{A4F3E6B7-0F11-43A2-A412-48425D787245}"/>
              </a:ext>
            </a:extLst>
          </p:cNvPr>
          <p:cNvSpPr>
            <a:spLocks noGrp="1" noChangeArrowheads="1"/>
          </p:cNvSpPr>
          <p:nvPr>
            <p:ph type="body" idx="1"/>
          </p:nvPr>
        </p:nvSpPr>
        <p:spPr/>
        <p:txBody>
          <a:bodyPr/>
          <a:lstStyle/>
          <a:p>
            <a:r>
              <a:rPr lang="en-US" altLang="en-US" b="1">
                <a:solidFill>
                  <a:schemeClr val="folHlink"/>
                </a:solidFill>
                <a:latin typeface="Bookman Old Style" panose="02050604050505020204" pitchFamily="18" charset="0"/>
              </a:rPr>
              <a:t>Careful Client Selection</a:t>
            </a:r>
          </a:p>
          <a:p>
            <a:r>
              <a:rPr lang="en-US" altLang="en-US" b="1">
                <a:solidFill>
                  <a:schemeClr val="folHlink"/>
                </a:solidFill>
                <a:latin typeface="Bookman Old Style" panose="02050604050505020204" pitchFamily="18" charset="0"/>
              </a:rPr>
              <a:t>Risk Analysis When Pricing Work</a:t>
            </a:r>
          </a:p>
          <a:p>
            <a:r>
              <a:rPr lang="en-US" altLang="en-US" b="1">
                <a:solidFill>
                  <a:schemeClr val="folHlink"/>
                </a:solidFill>
                <a:latin typeface="Bookman Old Style" panose="02050604050505020204" pitchFamily="18" charset="0"/>
              </a:rPr>
              <a:t>Good Contractual Indemnification</a:t>
            </a:r>
          </a:p>
          <a:p>
            <a:r>
              <a:rPr lang="en-US" altLang="en-US" b="1">
                <a:solidFill>
                  <a:schemeClr val="folHlink"/>
                </a:solidFill>
                <a:latin typeface="Bookman Old Style" panose="02050604050505020204" pitchFamily="18" charset="0"/>
              </a:rPr>
              <a:t>Appropriate LOL</a:t>
            </a:r>
          </a:p>
          <a:p>
            <a:r>
              <a:rPr lang="en-US" altLang="en-US" b="1">
                <a:solidFill>
                  <a:schemeClr val="folHlink"/>
                </a:solidFill>
                <a:latin typeface="Bookman Old Style" panose="02050604050505020204" pitchFamily="18" charset="0"/>
              </a:rPr>
              <a:t>OCIP With Adequate Insurance Limits </a:t>
            </a:r>
          </a:p>
          <a:p>
            <a:r>
              <a:rPr lang="en-US" altLang="en-US" b="1">
                <a:solidFill>
                  <a:schemeClr val="folHlink"/>
                </a:solidFill>
                <a:latin typeface="Bookman Old Style" panose="02050604050505020204" pitchFamily="18" charset="0"/>
              </a:rPr>
              <a:t>Waiver of Subrogation</a:t>
            </a:r>
          </a:p>
          <a:p>
            <a:r>
              <a:rPr lang="en-US" altLang="en-US" b="1">
                <a:solidFill>
                  <a:schemeClr val="folHlink"/>
                </a:solidFill>
                <a:latin typeface="Bookman Old Style" panose="02050604050505020204" pitchFamily="18" charset="0"/>
              </a:rPr>
              <a:t>Contractor Professional Liability Insurance</a:t>
            </a:r>
          </a:p>
          <a:p>
            <a:r>
              <a:rPr lang="en-US" altLang="en-US" b="1">
                <a:solidFill>
                  <a:schemeClr val="folHlink"/>
                </a:solidFill>
                <a:latin typeface="Bookman Old Style" panose="02050604050505020204" pitchFamily="18" charset="0"/>
              </a:rPr>
              <a:t>Thorough Contractor Due Diligence</a:t>
            </a:r>
          </a:p>
          <a:p>
            <a:r>
              <a:rPr lang="en-US" altLang="en-US" b="1">
                <a:solidFill>
                  <a:schemeClr val="folHlink"/>
                </a:solidFill>
                <a:latin typeface="Bookman Old Style" panose="02050604050505020204" pitchFamily="18" charset="0"/>
              </a:rPr>
              <a:t>Vigorous Construction QC Observation</a:t>
            </a:r>
          </a:p>
        </p:txBody>
      </p:sp>
      <p:pic>
        <p:nvPicPr>
          <p:cNvPr id="4" name="Picture 2" descr="C:\Users\dgreenberg\AppData\Local\Microsoft\Windows\Temporary Internet Files\Content.Outlook\0RPHXFTC\BPM Logo RGB (Color).jpg">
            <a:extLst>
              <a:ext uri="{FF2B5EF4-FFF2-40B4-BE49-F238E27FC236}">
                <a16:creationId xmlns:a16="http://schemas.microsoft.com/office/drawing/2014/main" id="{826CC966-1EA9-4EAC-8475-EC74B6B4C4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812" y="49530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F39C65-D38B-4D02-B13D-01833F4406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dissolve">
                                      <p:cBhvr>
                                        <p:cTn id="7" dur="500"/>
                                        <p:tgtEl>
                                          <p:spTgt spid="23040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30403">
                                            <p:txEl>
                                              <p:pRg st="0" end="0"/>
                                            </p:txEl>
                                          </p:spTgt>
                                        </p:tgtEl>
                                        <p:attrNameLst>
                                          <p:attrName>style.visibility</p:attrName>
                                        </p:attrNameLst>
                                      </p:cBhvr>
                                      <p:to>
                                        <p:strVal val="visible"/>
                                      </p:to>
                                    </p:set>
                                    <p:animEffect transition="in" filter="dissolve">
                                      <p:cBhvr>
                                        <p:cTn id="11" dur="500"/>
                                        <p:tgtEl>
                                          <p:spTgt spid="2304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30403">
                                            <p:txEl>
                                              <p:pRg st="1" end="1"/>
                                            </p:txEl>
                                          </p:spTgt>
                                        </p:tgtEl>
                                        <p:attrNameLst>
                                          <p:attrName>style.visibility</p:attrName>
                                        </p:attrNameLst>
                                      </p:cBhvr>
                                      <p:to>
                                        <p:strVal val="visible"/>
                                      </p:to>
                                    </p:set>
                                    <p:animEffect transition="in" filter="dissolve">
                                      <p:cBhvr>
                                        <p:cTn id="16" dur="500"/>
                                        <p:tgtEl>
                                          <p:spTgt spid="230403">
                                            <p:txEl>
                                              <p:pRg st="1" end="1"/>
                                            </p:txEl>
                                          </p:spTgt>
                                        </p:tgtEl>
                                      </p:cBhvr>
                                    </p:animEffect>
                                  </p:childTnLst>
                                </p:cTn>
                              </p:par>
                              <p:par>
                                <p:cTn id="17" presetID="9" presetClass="emph" presetSubtype="0" nodeType="withEffect">
                                  <p:stCondLst>
                                    <p:cond delay="0"/>
                                  </p:stCondLst>
                                  <p:childTnLst>
                                    <p:set>
                                      <p:cBhvr rctx="PPT">
                                        <p:cTn id="18" dur="indefinite"/>
                                        <p:tgtEl>
                                          <p:spTgt spid="230403">
                                            <p:txEl>
                                              <p:pRg st="0" end="0"/>
                                            </p:txEl>
                                          </p:spTgt>
                                        </p:tgtEl>
                                        <p:attrNameLst>
                                          <p:attrName>style.opacity</p:attrName>
                                        </p:attrNameLst>
                                      </p:cBhvr>
                                      <p:to>
                                        <p:strVal val="0.5"/>
                                      </p:to>
                                    </p:set>
                                    <p:animEffect filter="image" prLst="opacity: 0.5">
                                      <p:cBhvr rctx="IE">
                                        <p:cTn id="19" dur="indefinite"/>
                                        <p:tgtEl>
                                          <p:spTgt spid="23040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30403">
                                            <p:txEl>
                                              <p:pRg st="2" end="2"/>
                                            </p:txEl>
                                          </p:spTgt>
                                        </p:tgtEl>
                                        <p:attrNameLst>
                                          <p:attrName>style.visibility</p:attrName>
                                        </p:attrNameLst>
                                      </p:cBhvr>
                                      <p:to>
                                        <p:strVal val="visible"/>
                                      </p:to>
                                    </p:set>
                                    <p:animEffect transition="in" filter="dissolve">
                                      <p:cBhvr>
                                        <p:cTn id="24" dur="500"/>
                                        <p:tgtEl>
                                          <p:spTgt spid="230403">
                                            <p:txEl>
                                              <p:pRg st="2" end="2"/>
                                            </p:txEl>
                                          </p:spTgt>
                                        </p:tgtEl>
                                      </p:cBhvr>
                                    </p:animEffect>
                                  </p:childTnLst>
                                </p:cTn>
                              </p:par>
                              <p:par>
                                <p:cTn id="25" presetID="9" presetClass="emph" presetSubtype="0" nodeType="withEffect">
                                  <p:stCondLst>
                                    <p:cond delay="0"/>
                                  </p:stCondLst>
                                  <p:childTnLst>
                                    <p:set>
                                      <p:cBhvr rctx="PPT">
                                        <p:cTn id="26" dur="indefinite"/>
                                        <p:tgtEl>
                                          <p:spTgt spid="230403">
                                            <p:txEl>
                                              <p:pRg st="1" end="1"/>
                                            </p:txEl>
                                          </p:spTgt>
                                        </p:tgtEl>
                                        <p:attrNameLst>
                                          <p:attrName>style.opacity</p:attrName>
                                        </p:attrNameLst>
                                      </p:cBhvr>
                                      <p:to>
                                        <p:strVal val="0.5"/>
                                      </p:to>
                                    </p:set>
                                    <p:animEffect filter="image" prLst="opacity: 0.5">
                                      <p:cBhvr rctx="IE">
                                        <p:cTn id="27" dur="indefinite"/>
                                        <p:tgtEl>
                                          <p:spTgt spid="23040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0403">
                                            <p:txEl>
                                              <p:pRg st="3" end="3"/>
                                            </p:txEl>
                                          </p:spTgt>
                                        </p:tgtEl>
                                        <p:attrNameLst>
                                          <p:attrName>style.visibility</p:attrName>
                                        </p:attrNameLst>
                                      </p:cBhvr>
                                      <p:to>
                                        <p:strVal val="visible"/>
                                      </p:to>
                                    </p:set>
                                    <p:animEffect transition="in" filter="dissolve">
                                      <p:cBhvr>
                                        <p:cTn id="32" dur="500"/>
                                        <p:tgtEl>
                                          <p:spTgt spid="230403">
                                            <p:txEl>
                                              <p:pRg st="3" end="3"/>
                                            </p:txEl>
                                          </p:spTgt>
                                        </p:tgtEl>
                                      </p:cBhvr>
                                    </p:animEffect>
                                  </p:childTnLst>
                                </p:cTn>
                              </p:par>
                              <p:par>
                                <p:cTn id="33" presetID="9" presetClass="emph" presetSubtype="0" nodeType="withEffect">
                                  <p:stCondLst>
                                    <p:cond delay="0"/>
                                  </p:stCondLst>
                                  <p:childTnLst>
                                    <p:set>
                                      <p:cBhvr rctx="PPT">
                                        <p:cTn id="34" dur="indefinite"/>
                                        <p:tgtEl>
                                          <p:spTgt spid="230403">
                                            <p:txEl>
                                              <p:pRg st="2" end="2"/>
                                            </p:txEl>
                                          </p:spTgt>
                                        </p:tgtEl>
                                        <p:attrNameLst>
                                          <p:attrName>style.opacity</p:attrName>
                                        </p:attrNameLst>
                                      </p:cBhvr>
                                      <p:to>
                                        <p:strVal val="0.5"/>
                                      </p:to>
                                    </p:set>
                                    <p:animEffect filter="image" prLst="opacity: 0.5">
                                      <p:cBhvr rctx="IE">
                                        <p:cTn id="35" dur="indefinite"/>
                                        <p:tgtEl>
                                          <p:spTgt spid="230403">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30403">
                                            <p:txEl>
                                              <p:pRg st="4" end="4"/>
                                            </p:txEl>
                                          </p:spTgt>
                                        </p:tgtEl>
                                        <p:attrNameLst>
                                          <p:attrName>style.visibility</p:attrName>
                                        </p:attrNameLst>
                                      </p:cBhvr>
                                      <p:to>
                                        <p:strVal val="visible"/>
                                      </p:to>
                                    </p:set>
                                    <p:animEffect transition="in" filter="dissolve">
                                      <p:cBhvr>
                                        <p:cTn id="40" dur="500"/>
                                        <p:tgtEl>
                                          <p:spTgt spid="230403">
                                            <p:txEl>
                                              <p:pRg st="4" end="4"/>
                                            </p:txEl>
                                          </p:spTgt>
                                        </p:tgtEl>
                                      </p:cBhvr>
                                    </p:animEffect>
                                  </p:childTnLst>
                                </p:cTn>
                              </p:par>
                              <p:par>
                                <p:cTn id="41" presetID="9" presetClass="emph" presetSubtype="0" nodeType="withEffect">
                                  <p:stCondLst>
                                    <p:cond delay="0"/>
                                  </p:stCondLst>
                                  <p:childTnLst>
                                    <p:set>
                                      <p:cBhvr rctx="PPT">
                                        <p:cTn id="42" dur="indefinite"/>
                                        <p:tgtEl>
                                          <p:spTgt spid="230403">
                                            <p:txEl>
                                              <p:pRg st="3" end="3"/>
                                            </p:txEl>
                                          </p:spTgt>
                                        </p:tgtEl>
                                        <p:attrNameLst>
                                          <p:attrName>style.opacity</p:attrName>
                                        </p:attrNameLst>
                                      </p:cBhvr>
                                      <p:to>
                                        <p:strVal val="0.5"/>
                                      </p:to>
                                    </p:set>
                                    <p:animEffect filter="image" prLst="opacity: 0.5">
                                      <p:cBhvr rctx="IE">
                                        <p:cTn id="43" dur="indefinite"/>
                                        <p:tgtEl>
                                          <p:spTgt spid="230403">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30403">
                                            <p:txEl>
                                              <p:pRg st="5" end="5"/>
                                            </p:txEl>
                                          </p:spTgt>
                                        </p:tgtEl>
                                        <p:attrNameLst>
                                          <p:attrName>style.visibility</p:attrName>
                                        </p:attrNameLst>
                                      </p:cBhvr>
                                      <p:to>
                                        <p:strVal val="visible"/>
                                      </p:to>
                                    </p:set>
                                    <p:animEffect transition="in" filter="dissolve">
                                      <p:cBhvr>
                                        <p:cTn id="48" dur="500"/>
                                        <p:tgtEl>
                                          <p:spTgt spid="230403">
                                            <p:txEl>
                                              <p:pRg st="5" end="5"/>
                                            </p:txEl>
                                          </p:spTgt>
                                        </p:tgtEl>
                                      </p:cBhvr>
                                    </p:animEffect>
                                  </p:childTnLst>
                                </p:cTn>
                              </p:par>
                              <p:par>
                                <p:cTn id="49" presetID="9" presetClass="emph" presetSubtype="0" nodeType="withEffect">
                                  <p:stCondLst>
                                    <p:cond delay="0"/>
                                  </p:stCondLst>
                                  <p:childTnLst>
                                    <p:set>
                                      <p:cBhvr rctx="PPT">
                                        <p:cTn id="50" dur="indefinite"/>
                                        <p:tgtEl>
                                          <p:spTgt spid="230403">
                                            <p:txEl>
                                              <p:pRg st="4" end="4"/>
                                            </p:txEl>
                                          </p:spTgt>
                                        </p:tgtEl>
                                        <p:attrNameLst>
                                          <p:attrName>style.opacity</p:attrName>
                                        </p:attrNameLst>
                                      </p:cBhvr>
                                      <p:to>
                                        <p:strVal val="0.5"/>
                                      </p:to>
                                    </p:set>
                                    <p:animEffect filter="image" prLst="opacity: 0.5">
                                      <p:cBhvr rctx="IE">
                                        <p:cTn id="51" dur="indefinite"/>
                                        <p:tgtEl>
                                          <p:spTgt spid="230403">
                                            <p:txEl>
                                              <p:pRg st="4" end="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30403">
                                            <p:txEl>
                                              <p:pRg st="6" end="6"/>
                                            </p:txEl>
                                          </p:spTgt>
                                        </p:tgtEl>
                                        <p:attrNameLst>
                                          <p:attrName>style.visibility</p:attrName>
                                        </p:attrNameLst>
                                      </p:cBhvr>
                                      <p:to>
                                        <p:strVal val="visible"/>
                                      </p:to>
                                    </p:set>
                                    <p:animEffect transition="in" filter="dissolve">
                                      <p:cBhvr>
                                        <p:cTn id="56" dur="500"/>
                                        <p:tgtEl>
                                          <p:spTgt spid="230403">
                                            <p:txEl>
                                              <p:pRg st="6" end="6"/>
                                            </p:txEl>
                                          </p:spTgt>
                                        </p:tgtEl>
                                      </p:cBhvr>
                                    </p:animEffect>
                                  </p:childTnLst>
                                </p:cTn>
                              </p:par>
                              <p:par>
                                <p:cTn id="57" presetID="9" presetClass="emph" presetSubtype="0" nodeType="withEffect">
                                  <p:stCondLst>
                                    <p:cond delay="0"/>
                                  </p:stCondLst>
                                  <p:childTnLst>
                                    <p:set>
                                      <p:cBhvr rctx="PPT">
                                        <p:cTn id="58" dur="indefinite"/>
                                        <p:tgtEl>
                                          <p:spTgt spid="230403">
                                            <p:txEl>
                                              <p:pRg st="5" end="5"/>
                                            </p:txEl>
                                          </p:spTgt>
                                        </p:tgtEl>
                                        <p:attrNameLst>
                                          <p:attrName>style.opacity</p:attrName>
                                        </p:attrNameLst>
                                      </p:cBhvr>
                                      <p:to>
                                        <p:strVal val="0.5"/>
                                      </p:to>
                                    </p:set>
                                    <p:animEffect filter="image" prLst="opacity: 0.5">
                                      <p:cBhvr rctx="IE">
                                        <p:cTn id="59" dur="indefinite"/>
                                        <p:tgtEl>
                                          <p:spTgt spid="230403">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230403">
                                            <p:txEl>
                                              <p:pRg st="7" end="7"/>
                                            </p:txEl>
                                          </p:spTgt>
                                        </p:tgtEl>
                                        <p:attrNameLst>
                                          <p:attrName>style.visibility</p:attrName>
                                        </p:attrNameLst>
                                      </p:cBhvr>
                                      <p:to>
                                        <p:strVal val="visible"/>
                                      </p:to>
                                    </p:set>
                                    <p:animEffect transition="in" filter="dissolve">
                                      <p:cBhvr>
                                        <p:cTn id="64" dur="500"/>
                                        <p:tgtEl>
                                          <p:spTgt spid="230403">
                                            <p:txEl>
                                              <p:pRg st="7" end="7"/>
                                            </p:txEl>
                                          </p:spTgt>
                                        </p:tgtEl>
                                      </p:cBhvr>
                                    </p:animEffect>
                                  </p:childTnLst>
                                </p:cTn>
                              </p:par>
                              <p:par>
                                <p:cTn id="65" presetID="9" presetClass="emph" presetSubtype="0" nodeType="withEffect">
                                  <p:stCondLst>
                                    <p:cond delay="0"/>
                                  </p:stCondLst>
                                  <p:childTnLst>
                                    <p:set>
                                      <p:cBhvr rctx="PPT">
                                        <p:cTn id="66" dur="indefinite"/>
                                        <p:tgtEl>
                                          <p:spTgt spid="230403">
                                            <p:txEl>
                                              <p:pRg st="6" end="6"/>
                                            </p:txEl>
                                          </p:spTgt>
                                        </p:tgtEl>
                                        <p:attrNameLst>
                                          <p:attrName>style.opacity</p:attrName>
                                        </p:attrNameLst>
                                      </p:cBhvr>
                                      <p:to>
                                        <p:strVal val="0.5"/>
                                      </p:to>
                                    </p:set>
                                    <p:animEffect filter="image" prLst="opacity: 0.5">
                                      <p:cBhvr rctx="IE">
                                        <p:cTn id="67" dur="indefinite"/>
                                        <p:tgtEl>
                                          <p:spTgt spid="230403">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230403">
                                            <p:txEl>
                                              <p:pRg st="8" end="8"/>
                                            </p:txEl>
                                          </p:spTgt>
                                        </p:tgtEl>
                                        <p:attrNameLst>
                                          <p:attrName>style.visibility</p:attrName>
                                        </p:attrNameLst>
                                      </p:cBhvr>
                                      <p:to>
                                        <p:strVal val="visible"/>
                                      </p:to>
                                    </p:set>
                                    <p:animEffect transition="in" filter="dissolve">
                                      <p:cBhvr>
                                        <p:cTn id="72" dur="500"/>
                                        <p:tgtEl>
                                          <p:spTgt spid="230403">
                                            <p:txEl>
                                              <p:pRg st="8" end="8"/>
                                            </p:txEl>
                                          </p:spTgt>
                                        </p:tgtEl>
                                      </p:cBhvr>
                                    </p:animEffect>
                                  </p:childTnLst>
                                </p:cTn>
                              </p:par>
                              <p:par>
                                <p:cTn id="73" presetID="9" presetClass="emph" presetSubtype="0" nodeType="withEffect">
                                  <p:stCondLst>
                                    <p:cond delay="0"/>
                                  </p:stCondLst>
                                  <p:childTnLst>
                                    <p:set>
                                      <p:cBhvr rctx="PPT">
                                        <p:cTn id="74" dur="indefinite"/>
                                        <p:tgtEl>
                                          <p:spTgt spid="230403">
                                            <p:txEl>
                                              <p:pRg st="7" end="7"/>
                                            </p:txEl>
                                          </p:spTgt>
                                        </p:tgtEl>
                                        <p:attrNameLst>
                                          <p:attrName>style.opacity</p:attrName>
                                        </p:attrNameLst>
                                      </p:cBhvr>
                                      <p:to>
                                        <p:strVal val="0.5"/>
                                      </p:to>
                                    </p:set>
                                    <p:animEffect filter="image" prLst="opacity: 0.5">
                                      <p:cBhvr rctx="IE">
                                        <p:cTn id="75" dur="indefinite"/>
                                        <p:tgtEl>
                                          <p:spTgt spid="230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912" b="20063"/>
          <a:stretch/>
        </p:blipFill>
        <p:spPr bwMode="auto">
          <a:xfrm>
            <a:off x="4189412" y="581023"/>
            <a:ext cx="5087938" cy="325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02429" y="3962400"/>
            <a:ext cx="11430000" cy="2209800"/>
          </a:xfrm>
        </p:spPr>
        <p:txBody>
          <a:bodyPr>
            <a:normAutofit/>
          </a:bodyPr>
          <a:lstStyle/>
          <a:p>
            <a:pPr marL="0" indent="0">
              <a:buNone/>
            </a:pPr>
            <a:endParaRPr lang="en-US" dirty="0"/>
          </a:p>
          <a:p>
            <a:pPr marL="0" indent="0" algn="ctr">
              <a:buNone/>
            </a:pPr>
            <a:r>
              <a:rPr lang="en-US" sz="2000" dirty="0"/>
              <a:t>One Convention Place, 701 Pike Street, Suite 1400, Seattle, WA 98101</a:t>
            </a:r>
          </a:p>
        </p:txBody>
      </p:sp>
      <p:pic>
        <p:nvPicPr>
          <p:cNvPr id="4" name="Picture 3">
            <a:extLst>
              <a:ext uri="{FF2B5EF4-FFF2-40B4-BE49-F238E27FC236}">
                <a16:creationId xmlns:a16="http://schemas.microsoft.com/office/drawing/2014/main" id="{A44540EB-6CB2-46C5-B9F4-104CA18ECAE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63993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09F7169-0803-4BC6-85E9-548633B27A09}"/>
              </a:ext>
            </a:extLst>
          </p:cNvPr>
          <p:cNvSpPr>
            <a:spLocks noGrp="1" noChangeArrowheads="1"/>
          </p:cNvSpPr>
          <p:nvPr>
            <p:ph type="title"/>
          </p:nvPr>
        </p:nvSpPr>
        <p:spPr/>
        <p:txBody>
          <a:bodyPr/>
          <a:lstStyle/>
          <a:p>
            <a:pPr algn="ctr"/>
            <a:r>
              <a:rPr lang="en-US" altLang="en-US" dirty="0">
                <a:solidFill>
                  <a:srgbClr val="979C64"/>
                </a:solidFill>
                <a:latin typeface="Bookman Old Style" panose="02050604050505020204" pitchFamily="18" charset="0"/>
              </a:rPr>
              <a:t>STANDARD AIA FORMS</a:t>
            </a:r>
          </a:p>
        </p:txBody>
      </p:sp>
      <p:sp>
        <p:nvSpPr>
          <p:cNvPr id="146435" name="Rectangle 3">
            <a:extLst>
              <a:ext uri="{FF2B5EF4-FFF2-40B4-BE49-F238E27FC236}">
                <a16:creationId xmlns:a16="http://schemas.microsoft.com/office/drawing/2014/main" id="{7F7D50D3-4329-4614-80BC-339BF42306AE}"/>
              </a:ext>
            </a:extLst>
          </p:cNvPr>
          <p:cNvSpPr>
            <a:spLocks noGrp="1" noChangeArrowheads="1"/>
          </p:cNvSpPr>
          <p:nvPr>
            <p:ph type="body" sz="half" idx="1"/>
          </p:nvPr>
        </p:nvSpPr>
        <p:spPr>
          <a:xfrm>
            <a:off x="836612" y="1351280"/>
            <a:ext cx="4850137" cy="4419600"/>
          </a:xfrm>
        </p:spPr>
        <p:txBody>
          <a:bodyPr/>
          <a:lstStyle/>
          <a:p>
            <a:endParaRPr lang="en-US" altLang="en-US" dirty="0">
              <a:solidFill>
                <a:srgbClr val="003366"/>
              </a:solidFill>
              <a:latin typeface="Times New Roman" panose="02020603050405020304" pitchFamily="18" charset="0"/>
            </a:endParaRPr>
          </a:p>
          <a:p>
            <a:r>
              <a:rPr lang="en-US" altLang="en-US" dirty="0">
                <a:solidFill>
                  <a:srgbClr val="003366"/>
                </a:solidFill>
                <a:latin typeface="Times New Roman" panose="02020603050405020304" pitchFamily="18" charset="0"/>
              </a:rPr>
              <a:t>B141 Part I (Design)</a:t>
            </a:r>
          </a:p>
          <a:p>
            <a:r>
              <a:rPr lang="en-US" altLang="en-US" dirty="0">
                <a:solidFill>
                  <a:srgbClr val="003366"/>
                </a:solidFill>
                <a:latin typeface="Times New Roman" panose="02020603050405020304" pitchFamily="18" charset="0"/>
              </a:rPr>
              <a:t>B141 Part II (Const Admin)</a:t>
            </a:r>
          </a:p>
          <a:p>
            <a:endParaRPr lang="en-US" altLang="en-US" dirty="0">
              <a:solidFill>
                <a:srgbClr val="003366"/>
              </a:solidFill>
              <a:latin typeface="Times New Roman" panose="02020603050405020304" pitchFamily="18" charset="0"/>
            </a:endParaRPr>
          </a:p>
          <a:p>
            <a:r>
              <a:rPr lang="en-US" altLang="en-US" dirty="0">
                <a:solidFill>
                  <a:srgbClr val="003366"/>
                </a:solidFill>
                <a:latin typeface="Times New Roman" panose="02020603050405020304" pitchFamily="18" charset="0"/>
              </a:rPr>
              <a:t>A201-1997 (General Conditions)</a:t>
            </a:r>
          </a:p>
          <a:p>
            <a:endParaRPr lang="en-US" altLang="en-US" dirty="0">
              <a:solidFill>
                <a:srgbClr val="003366"/>
              </a:solidFill>
              <a:latin typeface="Times New Roman" panose="02020603050405020304" pitchFamily="18" charset="0"/>
            </a:endParaRPr>
          </a:p>
          <a:p>
            <a:r>
              <a:rPr lang="en-US" altLang="en-US" dirty="0">
                <a:solidFill>
                  <a:srgbClr val="003366"/>
                </a:solidFill>
                <a:latin typeface="Times New Roman" panose="02020603050405020304" pitchFamily="18" charset="0"/>
              </a:rPr>
              <a:t>B142-2004 (Design/Build)</a:t>
            </a:r>
          </a:p>
        </p:txBody>
      </p:sp>
      <p:pic>
        <p:nvPicPr>
          <p:cNvPr id="146437" name="Picture 5">
            <a:extLst>
              <a:ext uri="{FF2B5EF4-FFF2-40B4-BE49-F238E27FC236}">
                <a16:creationId xmlns:a16="http://schemas.microsoft.com/office/drawing/2014/main" id="{63867A32-2F29-4553-BE8D-84FF1714BF1D}"/>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865812" y="1361440"/>
            <a:ext cx="3530600" cy="4572000"/>
          </a:xfrm>
          <a:noFill/>
          <a:ln/>
          <a:effectLst>
            <a:outerShdw dist="107763" dir="135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dgreenberg\AppData\Local\Microsoft\Windows\Temporary Internet Files\Content.Outlook\0RPHXFTC\BPM Logo RGB (Color).jpg">
            <a:extLst>
              <a:ext uri="{FF2B5EF4-FFF2-40B4-BE49-F238E27FC236}">
                <a16:creationId xmlns:a16="http://schemas.microsoft.com/office/drawing/2014/main" id="{EF1E69D5-81E7-42DE-9988-8669C6B1E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4984" y="5158874"/>
            <a:ext cx="2448022" cy="12240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CFD1FA-D58D-4BB4-A929-AD6B5DB1C4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643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46435">
                                            <p:txEl>
                                              <p:pRg st="1" end="1"/>
                                            </p:txEl>
                                          </p:spTgt>
                                        </p:tgtEl>
                                        <p:attrNameLst>
                                          <p:attrName>style.visibility</p:attrName>
                                        </p:attrNameLst>
                                      </p:cBhvr>
                                      <p:to>
                                        <p:strVal val="visible"/>
                                      </p:to>
                                    </p:set>
                                    <p:animEffect transition="in" filter="wipe(left)">
                                      <p:cBhvr>
                                        <p:cTn id="10" dur="500"/>
                                        <p:tgtEl>
                                          <p:spTgt spid="146435">
                                            <p:txEl>
                                              <p:pRg st="1" end="1"/>
                                            </p:txEl>
                                          </p:spTgt>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146435">
                                            <p:txEl>
                                              <p:pRg st="2" end="2"/>
                                            </p:txEl>
                                          </p:spTgt>
                                        </p:tgtEl>
                                        <p:attrNameLst>
                                          <p:attrName>style.visibility</p:attrName>
                                        </p:attrNameLst>
                                      </p:cBhvr>
                                      <p:to>
                                        <p:strVal val="visible"/>
                                      </p:to>
                                    </p:set>
                                    <p:animEffect transition="in" filter="wipe(left)">
                                      <p:cBhvr>
                                        <p:cTn id="14" dur="500"/>
                                        <p:tgtEl>
                                          <p:spTgt spid="146435">
                                            <p:txEl>
                                              <p:pRg st="2" end="2"/>
                                            </p:txEl>
                                          </p:spTgt>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6435">
                                            <p:txEl>
                                              <p:pRg st="4" end="4"/>
                                            </p:txEl>
                                          </p:spTgt>
                                        </p:tgtEl>
                                        <p:attrNameLst>
                                          <p:attrName>style.visibility</p:attrName>
                                        </p:attrNameLst>
                                      </p:cBhvr>
                                      <p:to>
                                        <p:strVal val="visible"/>
                                      </p:to>
                                    </p:set>
                                    <p:animEffect transition="in" filter="wipe(left)">
                                      <p:cBhvr>
                                        <p:cTn id="18" dur="500"/>
                                        <p:tgtEl>
                                          <p:spTgt spid="146435">
                                            <p:txEl>
                                              <p:pRg st="4" end="4"/>
                                            </p:txEl>
                                          </p:spTgt>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146435">
                                            <p:txEl>
                                              <p:pRg st="6" end="6"/>
                                            </p:txEl>
                                          </p:spTgt>
                                        </p:tgtEl>
                                        <p:attrNameLst>
                                          <p:attrName>style.visibility</p:attrName>
                                        </p:attrNameLst>
                                      </p:cBhvr>
                                      <p:to>
                                        <p:strVal val="visible"/>
                                      </p:to>
                                    </p:set>
                                    <p:animEffect transition="in" filter="wipe(left)">
                                      <p:cBhvr>
                                        <p:cTn id="22" dur="500"/>
                                        <p:tgtEl>
                                          <p:spTgt spid="146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a:extLst>
              <a:ext uri="{FF2B5EF4-FFF2-40B4-BE49-F238E27FC236}">
                <a16:creationId xmlns:a16="http://schemas.microsoft.com/office/drawing/2014/main" id="{F11A402C-4B40-449B-8D3C-3BFB23D44096}"/>
              </a:ext>
            </a:extLst>
          </p:cNvPr>
          <p:cNvSpPr>
            <a:spLocks noChangeArrowheads="1"/>
          </p:cNvSpPr>
          <p:nvPr/>
        </p:nvSpPr>
        <p:spPr bwMode="auto">
          <a:xfrm>
            <a:off x="2360612" y="762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000" b="1">
                <a:solidFill>
                  <a:srgbClr val="170680"/>
                </a:solidFill>
                <a:latin typeface="Arial Narrow" panose="020B0606020202030204" pitchFamily="34" charset="0"/>
              </a:defRPr>
            </a:lvl1pPr>
            <a:lvl2pPr>
              <a:defRPr sz="4000" b="1">
                <a:solidFill>
                  <a:srgbClr val="170680"/>
                </a:solidFill>
                <a:latin typeface="Arial Narrow" panose="020B0606020202030204" pitchFamily="34" charset="0"/>
              </a:defRPr>
            </a:lvl2pPr>
            <a:lvl3pPr>
              <a:defRPr sz="4000" b="1">
                <a:solidFill>
                  <a:srgbClr val="170680"/>
                </a:solidFill>
                <a:latin typeface="Arial Narrow" panose="020B0606020202030204" pitchFamily="34" charset="0"/>
              </a:defRPr>
            </a:lvl3pPr>
            <a:lvl4pPr>
              <a:defRPr sz="4000" b="1">
                <a:solidFill>
                  <a:srgbClr val="170680"/>
                </a:solidFill>
                <a:latin typeface="Arial Narrow" panose="020B0606020202030204" pitchFamily="34" charset="0"/>
              </a:defRPr>
            </a:lvl4pPr>
            <a:lvl5pPr>
              <a:defRPr sz="4000" b="1">
                <a:solidFill>
                  <a:srgbClr val="170680"/>
                </a:solidFill>
                <a:latin typeface="Arial Narrow" panose="020B0606020202030204" pitchFamily="34" charset="0"/>
              </a:defRPr>
            </a:lvl5pPr>
            <a:lvl6pPr marL="457200" fontAlgn="base">
              <a:spcBef>
                <a:spcPct val="0"/>
              </a:spcBef>
              <a:spcAft>
                <a:spcPct val="0"/>
              </a:spcAft>
              <a:defRPr sz="4000" b="1">
                <a:solidFill>
                  <a:srgbClr val="170680"/>
                </a:solidFill>
                <a:latin typeface="Arial Narrow" panose="020B0606020202030204" pitchFamily="34" charset="0"/>
              </a:defRPr>
            </a:lvl6pPr>
            <a:lvl7pPr marL="914400" fontAlgn="base">
              <a:spcBef>
                <a:spcPct val="0"/>
              </a:spcBef>
              <a:spcAft>
                <a:spcPct val="0"/>
              </a:spcAft>
              <a:defRPr sz="4000" b="1">
                <a:solidFill>
                  <a:srgbClr val="170680"/>
                </a:solidFill>
                <a:latin typeface="Arial Narrow" panose="020B0606020202030204" pitchFamily="34" charset="0"/>
              </a:defRPr>
            </a:lvl7pPr>
            <a:lvl8pPr marL="1371600" fontAlgn="base">
              <a:spcBef>
                <a:spcPct val="0"/>
              </a:spcBef>
              <a:spcAft>
                <a:spcPct val="0"/>
              </a:spcAft>
              <a:defRPr sz="4000" b="1">
                <a:solidFill>
                  <a:srgbClr val="170680"/>
                </a:solidFill>
                <a:latin typeface="Arial Narrow" panose="020B0606020202030204" pitchFamily="34" charset="0"/>
              </a:defRPr>
            </a:lvl8pPr>
            <a:lvl9pPr marL="1828800" fontAlgn="base">
              <a:spcBef>
                <a:spcPct val="0"/>
              </a:spcBef>
              <a:spcAft>
                <a:spcPct val="0"/>
              </a:spcAft>
              <a:defRPr sz="4000" b="1">
                <a:solidFill>
                  <a:srgbClr val="170680"/>
                </a:solidFill>
                <a:latin typeface="Arial Narrow" panose="020B0606020202030204" pitchFamily="34" charset="0"/>
              </a:defRPr>
            </a:lvl9pPr>
          </a:lstStyle>
          <a:p>
            <a:pPr algn="ctr"/>
            <a:r>
              <a:rPr lang="en-US" altLang="en-US" dirty="0">
                <a:solidFill>
                  <a:srgbClr val="979C64"/>
                </a:solidFill>
                <a:latin typeface="Bookman Old Style" panose="02050604050505020204" pitchFamily="18" charset="0"/>
              </a:rPr>
              <a:t>PROBLEMS WITH AIA FORMS</a:t>
            </a:r>
          </a:p>
        </p:txBody>
      </p:sp>
      <p:sp>
        <p:nvSpPr>
          <p:cNvPr id="148485" name="Rectangle 5">
            <a:extLst>
              <a:ext uri="{FF2B5EF4-FFF2-40B4-BE49-F238E27FC236}">
                <a16:creationId xmlns:a16="http://schemas.microsoft.com/office/drawing/2014/main" id="{031732C1-674C-41AD-8544-33A16DC1DA0C}"/>
              </a:ext>
            </a:extLst>
          </p:cNvPr>
          <p:cNvSpPr>
            <a:spLocks noChangeArrowheads="1"/>
          </p:cNvSpPr>
          <p:nvPr/>
        </p:nvSpPr>
        <p:spPr bwMode="auto">
          <a:xfrm>
            <a:off x="6856412" y="1905000"/>
            <a:ext cx="3429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a:spcBef>
                <a:spcPct val="25000"/>
              </a:spcBef>
              <a:buClr>
                <a:srgbClr val="808080"/>
              </a:buClr>
              <a:buFont typeface="Webdings" panose="05030102010509060703" pitchFamily="18" charset="2"/>
              <a:buChar char="4"/>
              <a:defRPr sz="2000">
                <a:solidFill>
                  <a:srgbClr val="170680"/>
                </a:solidFill>
                <a:latin typeface="Arial Narrow" panose="020B0606020202030204" pitchFamily="34" charset="0"/>
              </a:defRPr>
            </a:lvl1pPr>
            <a:lvl2pPr marL="914400" indent="-347663">
              <a:lnSpc>
                <a:spcPct val="115000"/>
              </a:lnSpc>
              <a:buClr>
                <a:srgbClr val="808080"/>
              </a:buClr>
              <a:buFont typeface="Wingdings" panose="05000000000000000000" pitchFamily="2" charset="2"/>
              <a:buChar char="w"/>
              <a:defRPr sz="2000">
                <a:solidFill>
                  <a:srgbClr val="170680"/>
                </a:solidFill>
                <a:latin typeface="Arial Narrow" panose="020B0606020202030204" pitchFamily="34" charset="0"/>
              </a:defRPr>
            </a:lvl2pPr>
            <a:lvl3pPr marL="1377950" indent="-298450">
              <a:lnSpc>
                <a:spcPct val="115000"/>
              </a:lnSpc>
              <a:buClr>
                <a:srgbClr val="808080"/>
              </a:buClr>
              <a:buFont typeface="Wingdings" panose="05000000000000000000" pitchFamily="2" charset="2"/>
              <a:buChar char="§"/>
              <a:defRPr>
                <a:solidFill>
                  <a:srgbClr val="170680"/>
                </a:solidFill>
                <a:latin typeface="Arial Narrow" panose="020B0606020202030204" pitchFamily="34" charset="0"/>
              </a:defRPr>
            </a:lvl3pPr>
            <a:lvl4pPr marL="1827213" indent="-225425">
              <a:lnSpc>
                <a:spcPct val="115000"/>
              </a:lnSpc>
              <a:buClr>
                <a:srgbClr val="808080"/>
              </a:buClr>
              <a:buChar char="•"/>
              <a:defRPr sz="1600">
                <a:solidFill>
                  <a:srgbClr val="170680"/>
                </a:solidFill>
                <a:latin typeface="Arial Narrow" panose="020B0606020202030204" pitchFamily="34" charset="0"/>
              </a:defRPr>
            </a:lvl4pPr>
            <a:lvl5pPr marL="2058988">
              <a:lnSpc>
                <a:spcPct val="115000"/>
              </a:lnSpc>
              <a:buClr>
                <a:srgbClr val="170680"/>
              </a:buClr>
              <a:defRPr>
                <a:solidFill>
                  <a:srgbClr val="170680"/>
                </a:solidFill>
                <a:latin typeface="Arial Narrow" panose="020B0606020202030204" pitchFamily="34" charset="0"/>
              </a:defRPr>
            </a:lvl5pPr>
            <a:lvl6pPr marL="2516188" fontAlgn="base">
              <a:lnSpc>
                <a:spcPct val="115000"/>
              </a:lnSpc>
              <a:spcBef>
                <a:spcPct val="0"/>
              </a:spcBef>
              <a:spcAft>
                <a:spcPct val="0"/>
              </a:spcAft>
              <a:buClr>
                <a:srgbClr val="170680"/>
              </a:buClr>
              <a:defRPr>
                <a:solidFill>
                  <a:srgbClr val="170680"/>
                </a:solidFill>
                <a:latin typeface="Arial Narrow" panose="020B0606020202030204" pitchFamily="34" charset="0"/>
              </a:defRPr>
            </a:lvl6pPr>
            <a:lvl7pPr marL="2973388" fontAlgn="base">
              <a:lnSpc>
                <a:spcPct val="115000"/>
              </a:lnSpc>
              <a:spcBef>
                <a:spcPct val="0"/>
              </a:spcBef>
              <a:spcAft>
                <a:spcPct val="0"/>
              </a:spcAft>
              <a:buClr>
                <a:srgbClr val="170680"/>
              </a:buClr>
              <a:defRPr>
                <a:solidFill>
                  <a:srgbClr val="170680"/>
                </a:solidFill>
                <a:latin typeface="Arial Narrow" panose="020B0606020202030204" pitchFamily="34" charset="0"/>
              </a:defRPr>
            </a:lvl7pPr>
            <a:lvl8pPr marL="3430588" fontAlgn="base">
              <a:lnSpc>
                <a:spcPct val="115000"/>
              </a:lnSpc>
              <a:spcBef>
                <a:spcPct val="0"/>
              </a:spcBef>
              <a:spcAft>
                <a:spcPct val="0"/>
              </a:spcAft>
              <a:buClr>
                <a:srgbClr val="170680"/>
              </a:buClr>
              <a:defRPr>
                <a:solidFill>
                  <a:srgbClr val="170680"/>
                </a:solidFill>
                <a:latin typeface="Arial Narrow" panose="020B0606020202030204" pitchFamily="34" charset="0"/>
              </a:defRPr>
            </a:lvl8pPr>
            <a:lvl9pPr marL="3887788" fontAlgn="base">
              <a:lnSpc>
                <a:spcPct val="115000"/>
              </a:lnSpc>
              <a:spcBef>
                <a:spcPct val="0"/>
              </a:spcBef>
              <a:spcAft>
                <a:spcPct val="0"/>
              </a:spcAft>
              <a:buClr>
                <a:srgbClr val="170680"/>
              </a:buClr>
              <a:defRPr>
                <a:solidFill>
                  <a:srgbClr val="170680"/>
                </a:solidFill>
                <a:latin typeface="Arial Narrow" panose="020B0606020202030204" pitchFamily="34" charset="0"/>
              </a:defRPr>
            </a:lvl9pPr>
          </a:lstStyle>
          <a:p>
            <a:r>
              <a:rPr lang="en-US" altLang="en-US" sz="2400" b="1" dirty="0">
                <a:solidFill>
                  <a:schemeClr val="tx1"/>
                </a:solidFill>
                <a:latin typeface="Bookman Old Style" panose="02050604050505020204" pitchFamily="18" charset="0"/>
              </a:rPr>
              <a:t>Limitations of Liability</a:t>
            </a:r>
          </a:p>
          <a:p>
            <a:r>
              <a:rPr lang="en-US" altLang="en-US" sz="2400" b="1" dirty="0">
                <a:solidFill>
                  <a:schemeClr val="tx1"/>
                </a:solidFill>
                <a:latin typeface="Bookman Old Style" panose="02050604050505020204" pitchFamily="18" charset="0"/>
              </a:rPr>
              <a:t>Indemnification</a:t>
            </a:r>
          </a:p>
          <a:p>
            <a:r>
              <a:rPr lang="en-US" altLang="en-US" sz="2400" b="1" dirty="0">
                <a:solidFill>
                  <a:schemeClr val="tx1"/>
                </a:solidFill>
                <a:latin typeface="Bookman Old Style" panose="02050604050505020204" pitchFamily="18" charset="0"/>
              </a:rPr>
              <a:t>Insurance</a:t>
            </a:r>
          </a:p>
          <a:p>
            <a:r>
              <a:rPr lang="en-US" altLang="en-US" sz="2400" b="1" dirty="0">
                <a:solidFill>
                  <a:schemeClr val="tx1"/>
                </a:solidFill>
                <a:latin typeface="Bookman Old Style" panose="02050604050505020204" pitchFamily="18" charset="0"/>
              </a:rPr>
              <a:t>Waivers of Warranties</a:t>
            </a:r>
          </a:p>
          <a:p>
            <a:r>
              <a:rPr lang="en-US" altLang="en-US" sz="2400" b="1" dirty="0">
                <a:solidFill>
                  <a:schemeClr val="tx1"/>
                </a:solidFill>
                <a:latin typeface="Bookman Old Style" panose="02050604050505020204" pitchFamily="18" charset="0"/>
              </a:rPr>
              <a:t>BIM Issues</a:t>
            </a:r>
          </a:p>
        </p:txBody>
      </p:sp>
      <p:sp>
        <p:nvSpPr>
          <p:cNvPr id="148492" name="Text Box 12">
            <a:extLst>
              <a:ext uri="{FF2B5EF4-FFF2-40B4-BE49-F238E27FC236}">
                <a16:creationId xmlns:a16="http://schemas.microsoft.com/office/drawing/2014/main" id="{FE7F1536-4A3F-4BEB-8C58-FFDBED406C0B}"/>
              </a:ext>
            </a:extLst>
          </p:cNvPr>
          <p:cNvSpPr txBox="1">
            <a:spLocks noChangeArrowheads="1"/>
          </p:cNvSpPr>
          <p:nvPr/>
        </p:nvSpPr>
        <p:spPr bwMode="auto">
          <a:xfrm>
            <a:off x="2208212" y="1295400"/>
            <a:ext cx="365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Missing Key Provisions:</a:t>
            </a:r>
          </a:p>
        </p:txBody>
      </p:sp>
      <p:pic>
        <p:nvPicPr>
          <p:cNvPr id="6" name="Picture 2" descr="C:\Users\dgreenberg\AppData\Local\Microsoft\Windows\Temporary Internet Files\Content.Outlook\0RPHXFTC\BPM Logo RGB (Color).jpg">
            <a:extLst>
              <a:ext uri="{FF2B5EF4-FFF2-40B4-BE49-F238E27FC236}">
                <a16:creationId xmlns:a16="http://schemas.microsoft.com/office/drawing/2014/main" id="{2D02D79B-6CB1-4B4B-BDC8-68E81B12ED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812" y="4953000"/>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A city skyline at night&#10;&#10;Description automatically generated with medium confidence">
            <a:extLst>
              <a:ext uri="{FF2B5EF4-FFF2-40B4-BE49-F238E27FC236}">
                <a16:creationId xmlns:a16="http://schemas.microsoft.com/office/drawing/2014/main" id="{1C4EA9B3-E172-4235-9810-18BA167BA23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5212" y="2336800"/>
            <a:ext cx="5383212" cy="3597582"/>
          </a:xfrm>
        </p:spPr>
      </p:pic>
      <p:sp>
        <p:nvSpPr>
          <p:cNvPr id="5" name="TextBox 4">
            <a:extLst>
              <a:ext uri="{FF2B5EF4-FFF2-40B4-BE49-F238E27FC236}">
                <a16:creationId xmlns:a16="http://schemas.microsoft.com/office/drawing/2014/main" id="{CFC14B30-0FEC-4E32-BAD4-BE26571366AF}"/>
              </a:ext>
            </a:extLst>
          </p:cNvPr>
          <p:cNvSpPr txBox="1"/>
          <p:nvPr/>
        </p:nvSpPr>
        <p:spPr>
          <a:xfrm>
            <a:off x="1065212" y="5934382"/>
            <a:ext cx="5383212" cy="230832"/>
          </a:xfrm>
          <a:prstGeom prst="rect">
            <a:avLst/>
          </a:prstGeom>
          <a:noFill/>
        </p:spPr>
        <p:txBody>
          <a:bodyPr wrap="square" rtlCol="0">
            <a:spAutoFit/>
          </a:bodyPr>
          <a:lstStyle/>
          <a:p>
            <a:r>
              <a:rPr lang="en-US" sz="900">
                <a:hlinkClick r:id="rId4" tooltip="https://commons.wikimedia.org/wiki/File:Seattlenighttimequeenanne.jpg"/>
              </a:rPr>
              <a:t>This Photo</a:t>
            </a:r>
            <a:r>
              <a:rPr lang="en-US" sz="900"/>
              <a:t> by Unknown Author is licensed under </a:t>
            </a:r>
            <a:r>
              <a:rPr lang="en-US" sz="900">
                <a:hlinkClick r:id="rId5" tooltip="https://creativecommons.org/licenses/by-sa/3.0/"/>
              </a:rPr>
              <a:t>CC BY-SA</a:t>
            </a:r>
            <a:endParaRPr lang="en-US" sz="900"/>
          </a:p>
        </p:txBody>
      </p:sp>
      <p:pic>
        <p:nvPicPr>
          <p:cNvPr id="8" name="Picture 7">
            <a:extLst>
              <a:ext uri="{FF2B5EF4-FFF2-40B4-BE49-F238E27FC236}">
                <a16:creationId xmlns:a16="http://schemas.microsoft.com/office/drawing/2014/main" id="{A2AD23FD-8FC9-42E7-8DAA-BA297B78492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dissolve">
                                      <p:cBhvr>
                                        <p:cTn id="7" dur="500"/>
                                        <p:tgtEl>
                                          <p:spTgt spid="148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492"/>
                                        </p:tgtEl>
                                        <p:attrNameLst>
                                          <p:attrName>style.visibility</p:attrName>
                                        </p:attrNameLst>
                                      </p:cBhvr>
                                      <p:to>
                                        <p:strVal val="visible"/>
                                      </p:to>
                                    </p:set>
                                    <p:animEffect transition="in" filter="dissolve">
                                      <p:cBhvr>
                                        <p:cTn id="12" dur="500"/>
                                        <p:tgtEl>
                                          <p:spTgt spid="148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8485">
                                            <p:txEl>
                                              <p:pRg st="0" end="0"/>
                                            </p:txEl>
                                          </p:spTgt>
                                        </p:tgtEl>
                                        <p:attrNameLst>
                                          <p:attrName>style.visibility</p:attrName>
                                        </p:attrNameLst>
                                      </p:cBhvr>
                                      <p:to>
                                        <p:strVal val="visible"/>
                                      </p:to>
                                    </p:set>
                                    <p:animEffect transition="in" filter="dissolve">
                                      <p:cBhvr>
                                        <p:cTn id="17" dur="500"/>
                                        <p:tgtEl>
                                          <p:spTgt spid="14848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8485">
                                            <p:txEl>
                                              <p:pRg st="1" end="1"/>
                                            </p:txEl>
                                          </p:spTgt>
                                        </p:tgtEl>
                                        <p:attrNameLst>
                                          <p:attrName>style.visibility</p:attrName>
                                        </p:attrNameLst>
                                      </p:cBhvr>
                                      <p:to>
                                        <p:strVal val="visible"/>
                                      </p:to>
                                    </p:set>
                                    <p:animEffect transition="in" filter="dissolve">
                                      <p:cBhvr>
                                        <p:cTn id="22" dur="500"/>
                                        <p:tgtEl>
                                          <p:spTgt spid="148485">
                                            <p:txEl>
                                              <p:pRg st="1" end="1"/>
                                            </p:txEl>
                                          </p:spTgt>
                                        </p:tgtEl>
                                      </p:cBhvr>
                                    </p:animEffect>
                                  </p:childTnLst>
                                </p:cTn>
                              </p:par>
                              <p:par>
                                <p:cTn id="23" presetID="9" presetClass="emph" presetSubtype="0" nodeType="withEffect">
                                  <p:stCondLst>
                                    <p:cond delay="0"/>
                                  </p:stCondLst>
                                  <p:childTnLst>
                                    <p:set>
                                      <p:cBhvr rctx="PPT">
                                        <p:cTn id="24" dur="indefinite"/>
                                        <p:tgtEl>
                                          <p:spTgt spid="148485">
                                            <p:txEl>
                                              <p:pRg st="0" end="0"/>
                                            </p:txEl>
                                          </p:spTgt>
                                        </p:tgtEl>
                                        <p:attrNameLst>
                                          <p:attrName>style.opacity</p:attrName>
                                        </p:attrNameLst>
                                      </p:cBhvr>
                                      <p:to>
                                        <p:strVal val="0.5"/>
                                      </p:to>
                                    </p:set>
                                    <p:animEffect filter="image" prLst="opacity: 0.5">
                                      <p:cBhvr rctx="IE">
                                        <p:cTn id="25" dur="indefinite"/>
                                        <p:tgtEl>
                                          <p:spTgt spid="14848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48485">
                                            <p:txEl>
                                              <p:pRg st="2" end="2"/>
                                            </p:txEl>
                                          </p:spTgt>
                                        </p:tgtEl>
                                        <p:attrNameLst>
                                          <p:attrName>style.visibility</p:attrName>
                                        </p:attrNameLst>
                                      </p:cBhvr>
                                      <p:to>
                                        <p:strVal val="visible"/>
                                      </p:to>
                                    </p:set>
                                    <p:animEffect transition="in" filter="dissolve">
                                      <p:cBhvr>
                                        <p:cTn id="30" dur="500"/>
                                        <p:tgtEl>
                                          <p:spTgt spid="148485">
                                            <p:txEl>
                                              <p:pRg st="2" end="2"/>
                                            </p:txEl>
                                          </p:spTgt>
                                        </p:tgtEl>
                                      </p:cBhvr>
                                    </p:animEffect>
                                  </p:childTnLst>
                                </p:cTn>
                              </p:par>
                              <p:par>
                                <p:cTn id="31" presetID="9" presetClass="emph" presetSubtype="0" nodeType="withEffect">
                                  <p:stCondLst>
                                    <p:cond delay="0"/>
                                  </p:stCondLst>
                                  <p:childTnLst>
                                    <p:set>
                                      <p:cBhvr rctx="PPT">
                                        <p:cTn id="32" dur="indefinite"/>
                                        <p:tgtEl>
                                          <p:spTgt spid="148485">
                                            <p:txEl>
                                              <p:pRg st="1" end="1"/>
                                            </p:txEl>
                                          </p:spTgt>
                                        </p:tgtEl>
                                        <p:attrNameLst>
                                          <p:attrName>style.opacity</p:attrName>
                                        </p:attrNameLst>
                                      </p:cBhvr>
                                      <p:to>
                                        <p:strVal val="0.5"/>
                                      </p:to>
                                    </p:set>
                                    <p:animEffect filter="image" prLst="opacity: 0.5">
                                      <p:cBhvr rctx="IE">
                                        <p:cTn id="33" dur="indefinite"/>
                                        <p:tgtEl>
                                          <p:spTgt spid="148485">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48485">
                                            <p:txEl>
                                              <p:pRg st="3" end="3"/>
                                            </p:txEl>
                                          </p:spTgt>
                                        </p:tgtEl>
                                        <p:attrNameLst>
                                          <p:attrName>style.visibility</p:attrName>
                                        </p:attrNameLst>
                                      </p:cBhvr>
                                      <p:to>
                                        <p:strVal val="visible"/>
                                      </p:to>
                                    </p:set>
                                    <p:animEffect transition="in" filter="dissolve">
                                      <p:cBhvr>
                                        <p:cTn id="38" dur="500"/>
                                        <p:tgtEl>
                                          <p:spTgt spid="148485">
                                            <p:txEl>
                                              <p:pRg st="3" end="3"/>
                                            </p:txEl>
                                          </p:spTgt>
                                        </p:tgtEl>
                                      </p:cBhvr>
                                    </p:animEffect>
                                  </p:childTnLst>
                                </p:cTn>
                              </p:par>
                              <p:par>
                                <p:cTn id="39" presetID="9" presetClass="emph" presetSubtype="0" nodeType="withEffect">
                                  <p:stCondLst>
                                    <p:cond delay="0"/>
                                  </p:stCondLst>
                                  <p:childTnLst>
                                    <p:set>
                                      <p:cBhvr rctx="PPT">
                                        <p:cTn id="40" dur="indefinite"/>
                                        <p:tgtEl>
                                          <p:spTgt spid="148485">
                                            <p:txEl>
                                              <p:pRg st="2" end="2"/>
                                            </p:txEl>
                                          </p:spTgt>
                                        </p:tgtEl>
                                        <p:attrNameLst>
                                          <p:attrName>style.opacity</p:attrName>
                                        </p:attrNameLst>
                                      </p:cBhvr>
                                      <p:to>
                                        <p:strVal val="0.5"/>
                                      </p:to>
                                    </p:set>
                                    <p:animEffect filter="image" prLst="opacity: 0.5">
                                      <p:cBhvr rctx="IE">
                                        <p:cTn id="41" dur="indefinite"/>
                                        <p:tgtEl>
                                          <p:spTgt spid="148485">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48485">
                                            <p:txEl>
                                              <p:pRg st="4" end="4"/>
                                            </p:txEl>
                                          </p:spTgt>
                                        </p:tgtEl>
                                        <p:attrNameLst>
                                          <p:attrName>style.visibility</p:attrName>
                                        </p:attrNameLst>
                                      </p:cBhvr>
                                      <p:to>
                                        <p:strVal val="visible"/>
                                      </p:to>
                                    </p:set>
                                    <p:animEffect transition="in" filter="dissolve">
                                      <p:cBhvr>
                                        <p:cTn id="46" dur="500"/>
                                        <p:tgtEl>
                                          <p:spTgt spid="148485">
                                            <p:txEl>
                                              <p:pRg st="4" end="4"/>
                                            </p:txEl>
                                          </p:spTgt>
                                        </p:tgtEl>
                                      </p:cBhvr>
                                    </p:animEffect>
                                  </p:childTnLst>
                                </p:cTn>
                              </p:par>
                              <p:par>
                                <p:cTn id="47" presetID="9" presetClass="emph" presetSubtype="0" nodeType="withEffect">
                                  <p:stCondLst>
                                    <p:cond delay="0"/>
                                  </p:stCondLst>
                                  <p:childTnLst>
                                    <p:set>
                                      <p:cBhvr rctx="PPT">
                                        <p:cTn id="48" dur="indefinite"/>
                                        <p:tgtEl>
                                          <p:spTgt spid="148485">
                                            <p:txEl>
                                              <p:pRg st="3" end="3"/>
                                            </p:txEl>
                                          </p:spTgt>
                                        </p:tgtEl>
                                        <p:attrNameLst>
                                          <p:attrName>style.opacity</p:attrName>
                                        </p:attrNameLst>
                                      </p:cBhvr>
                                      <p:to>
                                        <p:strVal val="0.5"/>
                                      </p:to>
                                    </p:set>
                                    <p:animEffect filter="image" prLst="opacity: 0.5">
                                      <p:cBhvr rctx="IE">
                                        <p:cTn id="49" dur="indefinite"/>
                                        <p:tgtEl>
                                          <p:spTgt spid="1484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5910E375-F19A-4465-9472-317E30CF967C}"/>
              </a:ext>
            </a:extLst>
          </p:cNvPr>
          <p:cNvSpPr>
            <a:spLocks noGrp="1" noChangeArrowheads="1"/>
          </p:cNvSpPr>
          <p:nvPr>
            <p:ph type="title"/>
          </p:nvPr>
        </p:nvSpPr>
        <p:spPr/>
        <p:txBody>
          <a:bodyPr/>
          <a:lstStyle/>
          <a:p>
            <a:pPr algn="ctr"/>
            <a:r>
              <a:rPr lang="en-US" altLang="en-US" sz="3600" dirty="0">
                <a:solidFill>
                  <a:srgbClr val="979C64"/>
                </a:solidFill>
                <a:latin typeface="Bookman Old Style" panose="02050604050505020204" pitchFamily="18" charset="0"/>
              </a:rPr>
              <a:t>LIMITATIONS OF LIABILITY</a:t>
            </a:r>
          </a:p>
        </p:txBody>
      </p:sp>
      <p:pic>
        <p:nvPicPr>
          <p:cNvPr id="217091" name="Picture 3">
            <a:extLst>
              <a:ext uri="{FF2B5EF4-FFF2-40B4-BE49-F238E27FC236}">
                <a16:creationId xmlns:a16="http://schemas.microsoft.com/office/drawing/2014/main" id="{2FB6EEF8-0BBE-4A15-8703-0A89997F8748}"/>
              </a:ext>
            </a:extLst>
          </p:cNvPr>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70112" y="3253204"/>
            <a:ext cx="2590800" cy="259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7092" name="Text Box 4">
            <a:extLst>
              <a:ext uri="{FF2B5EF4-FFF2-40B4-BE49-F238E27FC236}">
                <a16:creationId xmlns:a16="http://schemas.microsoft.com/office/drawing/2014/main" id="{3D9E240C-A36C-4B07-BCC9-4B44C19FDDE3}"/>
              </a:ext>
            </a:extLst>
          </p:cNvPr>
          <p:cNvSpPr txBox="1">
            <a:spLocks noChangeArrowheads="1"/>
          </p:cNvSpPr>
          <p:nvPr/>
        </p:nvSpPr>
        <p:spPr bwMode="auto">
          <a:xfrm>
            <a:off x="2513012" y="1371600"/>
            <a:ext cx="739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Architect’s maximum aggregate liability responsibility to Owner … is limited to $1,000,000 for any and all work performed under the Agreement. </a:t>
            </a:r>
          </a:p>
        </p:txBody>
      </p:sp>
      <p:sp>
        <p:nvSpPr>
          <p:cNvPr id="217093" name="Text Box 5">
            <a:extLst>
              <a:ext uri="{FF2B5EF4-FFF2-40B4-BE49-F238E27FC236}">
                <a16:creationId xmlns:a16="http://schemas.microsoft.com/office/drawing/2014/main" id="{C75A54BF-9A19-44BF-B6E1-4C05DD2DD536}"/>
              </a:ext>
            </a:extLst>
          </p:cNvPr>
          <p:cNvSpPr txBox="1">
            <a:spLocks noChangeArrowheads="1"/>
          </p:cNvSpPr>
          <p:nvPr/>
        </p:nvSpPr>
        <p:spPr bwMode="auto">
          <a:xfrm>
            <a:off x="5408612" y="3505200"/>
            <a:ext cx="4343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This is high LOL</a:t>
            </a:r>
          </a:p>
          <a:p>
            <a:pPr>
              <a:spcBef>
                <a:spcPct val="50000"/>
              </a:spcBef>
            </a:pPr>
            <a:r>
              <a:rPr lang="en-US" altLang="en-US" sz="2400" b="1" dirty="0"/>
              <a:t>Should not be tied insurance limits</a:t>
            </a:r>
          </a:p>
          <a:p>
            <a:pPr>
              <a:spcBef>
                <a:spcPct val="50000"/>
              </a:spcBef>
            </a:pPr>
            <a:r>
              <a:rPr lang="en-US" altLang="en-US" sz="2400" b="1" dirty="0"/>
              <a:t>Should be commensurate with risks/benefits</a:t>
            </a:r>
            <a:endParaRPr lang="en-US" altLang="en-US" sz="2400" dirty="0"/>
          </a:p>
        </p:txBody>
      </p:sp>
      <p:pic>
        <p:nvPicPr>
          <p:cNvPr id="6" name="Picture 2" descr="C:\Users\dgreenberg\AppData\Local\Microsoft\Windows\Temporary Internet Files\Content.Outlook\0RPHXFTC\BPM Logo RGB (Color).jpg">
            <a:extLst>
              <a:ext uri="{FF2B5EF4-FFF2-40B4-BE49-F238E27FC236}">
                <a16:creationId xmlns:a16="http://schemas.microsoft.com/office/drawing/2014/main" id="{C799950B-94A9-4E72-8F2A-1AAD207503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4812" y="5126624"/>
            <a:ext cx="2600422" cy="1300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B17654-1B65-483A-883F-FB9D85B29C2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217092">
                                            <p:txEl>
                                              <p:pRg st="0" end="0"/>
                                            </p:txEl>
                                          </p:spTgt>
                                        </p:tgtEl>
                                        <p:attrNameLst>
                                          <p:attrName>style.visibility</p:attrName>
                                        </p:attrNameLst>
                                      </p:cBhvr>
                                      <p:to>
                                        <p:strVal val="visible"/>
                                      </p:to>
                                    </p:set>
                                    <p:animEffect transition="in" filter="diamond(out)">
                                      <p:cBhvr>
                                        <p:cTn id="7" dur="500"/>
                                        <p:tgtEl>
                                          <p:spTgt spid="2170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217093">
                                            <p:txEl>
                                              <p:pRg st="0" end="0"/>
                                            </p:txEl>
                                          </p:spTgt>
                                        </p:tgtEl>
                                        <p:attrNameLst>
                                          <p:attrName>style.visibility</p:attrName>
                                        </p:attrNameLst>
                                      </p:cBhvr>
                                      <p:to>
                                        <p:strVal val="visible"/>
                                      </p:to>
                                    </p:set>
                                    <p:animEffect transition="in" filter="diamond(out)">
                                      <p:cBhvr>
                                        <p:cTn id="12" dur="500"/>
                                        <p:tgtEl>
                                          <p:spTgt spid="217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nodeType="clickEffect">
                                  <p:stCondLst>
                                    <p:cond delay="0"/>
                                  </p:stCondLst>
                                  <p:childTnLst>
                                    <p:set>
                                      <p:cBhvr>
                                        <p:cTn id="16" dur="1" fill="hold">
                                          <p:stCondLst>
                                            <p:cond delay="0"/>
                                          </p:stCondLst>
                                        </p:cTn>
                                        <p:tgtEl>
                                          <p:spTgt spid="217093">
                                            <p:txEl>
                                              <p:pRg st="1" end="1"/>
                                            </p:txEl>
                                          </p:spTgt>
                                        </p:tgtEl>
                                        <p:attrNameLst>
                                          <p:attrName>style.visibility</p:attrName>
                                        </p:attrNameLst>
                                      </p:cBhvr>
                                      <p:to>
                                        <p:strVal val="visible"/>
                                      </p:to>
                                    </p:set>
                                    <p:animEffect transition="in" filter="diamond(out)">
                                      <p:cBhvr>
                                        <p:cTn id="17" dur="500"/>
                                        <p:tgtEl>
                                          <p:spTgt spid="217093">
                                            <p:txEl>
                                              <p:pRg st="1" end="1"/>
                                            </p:txEl>
                                          </p:spTgt>
                                        </p:tgtEl>
                                      </p:cBhvr>
                                    </p:animEffect>
                                  </p:childTnLst>
                                </p:cTn>
                              </p:par>
                              <p:par>
                                <p:cTn id="18" presetID="9" presetClass="exit" presetSubtype="0" fill="hold" nodeType="withEffect">
                                  <p:stCondLst>
                                    <p:cond delay="0"/>
                                  </p:stCondLst>
                                  <p:childTnLst>
                                    <p:animEffect transition="out" filter="dissolve">
                                      <p:cBhvr>
                                        <p:cTn id="19" dur="500"/>
                                        <p:tgtEl>
                                          <p:spTgt spid="217093">
                                            <p:txEl>
                                              <p:pRg st="0" end="0"/>
                                            </p:txEl>
                                          </p:spTgt>
                                        </p:tgtEl>
                                      </p:cBhvr>
                                    </p:animEffect>
                                    <p:set>
                                      <p:cBhvr>
                                        <p:cTn id="20" dur="1" fill="hold">
                                          <p:stCondLst>
                                            <p:cond delay="499"/>
                                          </p:stCondLst>
                                        </p:cTn>
                                        <p:tgtEl>
                                          <p:spTgt spid="217093">
                                            <p:txEl>
                                              <p:pRg st="0" end="0"/>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32" fill="hold" nodeType="clickEffect">
                                  <p:stCondLst>
                                    <p:cond delay="0"/>
                                  </p:stCondLst>
                                  <p:childTnLst>
                                    <p:set>
                                      <p:cBhvr>
                                        <p:cTn id="24" dur="1" fill="hold">
                                          <p:stCondLst>
                                            <p:cond delay="0"/>
                                          </p:stCondLst>
                                        </p:cTn>
                                        <p:tgtEl>
                                          <p:spTgt spid="217093">
                                            <p:txEl>
                                              <p:pRg st="2" end="2"/>
                                            </p:txEl>
                                          </p:spTgt>
                                        </p:tgtEl>
                                        <p:attrNameLst>
                                          <p:attrName>style.visibility</p:attrName>
                                        </p:attrNameLst>
                                      </p:cBhvr>
                                      <p:to>
                                        <p:strVal val="visible"/>
                                      </p:to>
                                    </p:set>
                                    <p:animEffect transition="in" filter="diamond(out)">
                                      <p:cBhvr>
                                        <p:cTn id="25" dur="500"/>
                                        <p:tgtEl>
                                          <p:spTgt spid="217093">
                                            <p:txEl>
                                              <p:pRg st="2" end="2"/>
                                            </p:txEl>
                                          </p:spTgt>
                                        </p:tgtEl>
                                      </p:cBhvr>
                                    </p:animEffect>
                                  </p:childTnLst>
                                </p:cTn>
                              </p:par>
                              <p:par>
                                <p:cTn id="26" presetID="9" presetClass="exit" presetSubtype="0" fill="hold" nodeType="withEffect">
                                  <p:stCondLst>
                                    <p:cond delay="0"/>
                                  </p:stCondLst>
                                  <p:childTnLst>
                                    <p:animEffect transition="out" filter="dissolve">
                                      <p:cBhvr>
                                        <p:cTn id="27" dur="500"/>
                                        <p:tgtEl>
                                          <p:spTgt spid="217093">
                                            <p:txEl>
                                              <p:pRg st="1" end="1"/>
                                            </p:txEl>
                                          </p:spTgt>
                                        </p:tgtEl>
                                      </p:cBhvr>
                                    </p:animEffect>
                                    <p:set>
                                      <p:cBhvr>
                                        <p:cTn id="28" dur="1" fill="hold">
                                          <p:stCondLst>
                                            <p:cond delay="499"/>
                                          </p:stCondLst>
                                        </p:cTn>
                                        <p:tgtEl>
                                          <p:spTgt spid="21709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1" name="Rectangle 5">
            <a:extLst>
              <a:ext uri="{FF2B5EF4-FFF2-40B4-BE49-F238E27FC236}">
                <a16:creationId xmlns:a16="http://schemas.microsoft.com/office/drawing/2014/main" id="{5F9D2E73-9993-4D1B-BAAD-01F5920FF83B}"/>
              </a:ext>
            </a:extLst>
          </p:cNvPr>
          <p:cNvSpPr>
            <a:spLocks noChangeArrowheads="1"/>
          </p:cNvSpPr>
          <p:nvPr/>
        </p:nvSpPr>
        <p:spPr bwMode="auto">
          <a:xfrm>
            <a:off x="2360612" y="0"/>
            <a:ext cx="7581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000" b="1">
                <a:solidFill>
                  <a:srgbClr val="170680"/>
                </a:solidFill>
                <a:latin typeface="Arial Narrow" panose="020B0606020202030204" pitchFamily="34" charset="0"/>
              </a:defRPr>
            </a:lvl1pPr>
            <a:lvl2pPr>
              <a:defRPr sz="4000" b="1">
                <a:solidFill>
                  <a:srgbClr val="170680"/>
                </a:solidFill>
                <a:latin typeface="Arial Narrow" panose="020B0606020202030204" pitchFamily="34" charset="0"/>
              </a:defRPr>
            </a:lvl2pPr>
            <a:lvl3pPr>
              <a:defRPr sz="4000" b="1">
                <a:solidFill>
                  <a:srgbClr val="170680"/>
                </a:solidFill>
                <a:latin typeface="Arial Narrow" panose="020B0606020202030204" pitchFamily="34" charset="0"/>
              </a:defRPr>
            </a:lvl3pPr>
            <a:lvl4pPr>
              <a:defRPr sz="4000" b="1">
                <a:solidFill>
                  <a:srgbClr val="170680"/>
                </a:solidFill>
                <a:latin typeface="Arial Narrow" panose="020B0606020202030204" pitchFamily="34" charset="0"/>
              </a:defRPr>
            </a:lvl4pPr>
            <a:lvl5pPr>
              <a:defRPr sz="4000" b="1">
                <a:solidFill>
                  <a:srgbClr val="170680"/>
                </a:solidFill>
                <a:latin typeface="Arial Narrow" panose="020B0606020202030204" pitchFamily="34" charset="0"/>
              </a:defRPr>
            </a:lvl5pPr>
            <a:lvl6pPr marL="457200" fontAlgn="base">
              <a:spcBef>
                <a:spcPct val="0"/>
              </a:spcBef>
              <a:spcAft>
                <a:spcPct val="0"/>
              </a:spcAft>
              <a:defRPr sz="4000" b="1">
                <a:solidFill>
                  <a:srgbClr val="170680"/>
                </a:solidFill>
                <a:latin typeface="Arial Narrow" panose="020B0606020202030204" pitchFamily="34" charset="0"/>
              </a:defRPr>
            </a:lvl6pPr>
            <a:lvl7pPr marL="914400" fontAlgn="base">
              <a:spcBef>
                <a:spcPct val="0"/>
              </a:spcBef>
              <a:spcAft>
                <a:spcPct val="0"/>
              </a:spcAft>
              <a:defRPr sz="4000" b="1">
                <a:solidFill>
                  <a:srgbClr val="170680"/>
                </a:solidFill>
                <a:latin typeface="Arial Narrow" panose="020B0606020202030204" pitchFamily="34" charset="0"/>
              </a:defRPr>
            </a:lvl7pPr>
            <a:lvl8pPr marL="1371600" fontAlgn="base">
              <a:spcBef>
                <a:spcPct val="0"/>
              </a:spcBef>
              <a:spcAft>
                <a:spcPct val="0"/>
              </a:spcAft>
              <a:defRPr sz="4000" b="1">
                <a:solidFill>
                  <a:srgbClr val="170680"/>
                </a:solidFill>
                <a:latin typeface="Arial Narrow" panose="020B0606020202030204" pitchFamily="34" charset="0"/>
              </a:defRPr>
            </a:lvl8pPr>
            <a:lvl9pPr marL="1828800" fontAlgn="base">
              <a:spcBef>
                <a:spcPct val="0"/>
              </a:spcBef>
              <a:spcAft>
                <a:spcPct val="0"/>
              </a:spcAft>
              <a:defRPr sz="4000" b="1">
                <a:solidFill>
                  <a:srgbClr val="170680"/>
                </a:solidFill>
                <a:latin typeface="Arial Narrow" panose="020B0606020202030204" pitchFamily="34" charset="0"/>
              </a:defRPr>
            </a:lvl9pPr>
          </a:lstStyle>
          <a:p>
            <a:pPr algn="ctr"/>
            <a:r>
              <a:rPr lang="en-US" altLang="en-US" b="0" dirty="0">
                <a:solidFill>
                  <a:srgbClr val="979C64"/>
                </a:solidFill>
                <a:latin typeface="Bookman Old Style" panose="02050604050505020204" pitchFamily="18" charset="0"/>
              </a:rPr>
              <a:t>INDEMNIFICATION</a:t>
            </a:r>
          </a:p>
        </p:txBody>
      </p:sp>
      <p:sp>
        <p:nvSpPr>
          <p:cNvPr id="219142" name="Text Box 6">
            <a:extLst>
              <a:ext uri="{FF2B5EF4-FFF2-40B4-BE49-F238E27FC236}">
                <a16:creationId xmlns:a16="http://schemas.microsoft.com/office/drawing/2014/main" id="{038E6563-CA8B-475F-9325-7B809A04EA93}"/>
              </a:ext>
            </a:extLst>
          </p:cNvPr>
          <p:cNvSpPr txBox="1">
            <a:spLocks noChangeArrowheads="1"/>
          </p:cNvSpPr>
          <p:nvPr/>
        </p:nvSpPr>
        <p:spPr bwMode="auto">
          <a:xfrm>
            <a:off x="6153785" y="1839912"/>
            <a:ext cx="3733800" cy="15636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Owner Indemnification of Architect</a:t>
            </a:r>
          </a:p>
        </p:txBody>
      </p:sp>
      <p:sp>
        <p:nvSpPr>
          <p:cNvPr id="219143" name="Text Box 7">
            <a:extLst>
              <a:ext uri="{FF2B5EF4-FFF2-40B4-BE49-F238E27FC236}">
                <a16:creationId xmlns:a16="http://schemas.microsoft.com/office/drawing/2014/main" id="{4057268B-20B7-4A3B-93BC-DEC64CDABA0B}"/>
              </a:ext>
            </a:extLst>
          </p:cNvPr>
          <p:cNvSpPr txBox="1">
            <a:spLocks noChangeArrowheads="1"/>
          </p:cNvSpPr>
          <p:nvPr/>
        </p:nvSpPr>
        <p:spPr bwMode="auto">
          <a:xfrm>
            <a:off x="6094412" y="3962400"/>
            <a:ext cx="3733800" cy="15636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Architect Indemnification of Owner</a:t>
            </a:r>
          </a:p>
        </p:txBody>
      </p:sp>
      <p:pic>
        <p:nvPicPr>
          <p:cNvPr id="6" name="Picture 2" descr="C:\Users\dgreenberg\AppData\Local\Microsoft\Windows\Temporary Internet Files\Content.Outlook\0RPHXFTC\BPM Logo RGB (Color).jpg">
            <a:extLst>
              <a:ext uri="{FF2B5EF4-FFF2-40B4-BE49-F238E27FC236}">
                <a16:creationId xmlns:a16="http://schemas.microsoft.com/office/drawing/2014/main" id="{8E2BA8AA-818B-47D3-A028-FC396D4689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7585" y="5505768"/>
            <a:ext cx="22098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uilding, sky, outdoor, tall&#10;&#10;Description automatically generated">
            <a:extLst>
              <a:ext uri="{FF2B5EF4-FFF2-40B4-BE49-F238E27FC236}">
                <a16:creationId xmlns:a16="http://schemas.microsoft.com/office/drawing/2014/main" id="{A02BEF8B-4224-4FF1-A2D3-9771E8BAD8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55812" y="1666240"/>
            <a:ext cx="3389412" cy="4495800"/>
          </a:xfrm>
          <a:prstGeom prst="rect">
            <a:avLst/>
          </a:prstGeom>
        </p:spPr>
      </p:pic>
      <p:sp>
        <p:nvSpPr>
          <p:cNvPr id="5" name="TextBox 4">
            <a:extLst>
              <a:ext uri="{FF2B5EF4-FFF2-40B4-BE49-F238E27FC236}">
                <a16:creationId xmlns:a16="http://schemas.microsoft.com/office/drawing/2014/main" id="{90EB634B-3E76-4B3D-876E-DF04B423829D}"/>
              </a:ext>
            </a:extLst>
          </p:cNvPr>
          <p:cNvSpPr txBox="1"/>
          <p:nvPr/>
        </p:nvSpPr>
        <p:spPr>
          <a:xfrm>
            <a:off x="2055812" y="6241548"/>
            <a:ext cx="3347144" cy="230832"/>
          </a:xfrm>
          <a:prstGeom prst="rect">
            <a:avLst/>
          </a:prstGeom>
          <a:noFill/>
        </p:spPr>
        <p:txBody>
          <a:bodyPr wrap="square" rtlCol="0">
            <a:spAutoFit/>
          </a:bodyPr>
          <a:lstStyle/>
          <a:p>
            <a:r>
              <a:rPr lang="en-US" sz="900">
                <a:hlinkClick r:id="rId4" tooltip="https://www.flickr.com/photos/ncindc/8697779336"/>
              </a:rPr>
              <a:t>This Photo</a:t>
            </a:r>
            <a:r>
              <a:rPr lang="en-US" sz="900"/>
              <a:t> by Unknown Author is licensed under </a:t>
            </a:r>
            <a:r>
              <a:rPr lang="en-US" sz="900">
                <a:hlinkClick r:id="rId5" tooltip="https://creativecommons.org/licenses/by-nd/3.0/"/>
              </a:rPr>
              <a:t>CC BY-ND</a:t>
            </a:r>
            <a:endParaRPr lang="en-US" sz="900"/>
          </a:p>
        </p:txBody>
      </p:sp>
      <p:pic>
        <p:nvPicPr>
          <p:cNvPr id="8" name="Picture 7">
            <a:extLst>
              <a:ext uri="{FF2B5EF4-FFF2-40B4-BE49-F238E27FC236}">
                <a16:creationId xmlns:a16="http://schemas.microsoft.com/office/drawing/2014/main" id="{68744035-98AC-4AFB-8F51-99903B0D7A6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012" y="647238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19142"/>
                                        </p:tgtEl>
                                        <p:attrNameLst>
                                          <p:attrName>style.visibility</p:attrName>
                                        </p:attrNameLst>
                                      </p:cBhvr>
                                      <p:to>
                                        <p:strVal val="visible"/>
                                      </p:to>
                                    </p:set>
                                    <p:animEffect transition="in" filter="slide(fromBottom)">
                                      <p:cBhvr>
                                        <p:cTn id="7" dur="500"/>
                                        <p:tgtEl>
                                          <p:spTgt spid="21914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19143"/>
                                        </p:tgtEl>
                                        <p:attrNameLst>
                                          <p:attrName>style.visibility</p:attrName>
                                        </p:attrNameLst>
                                      </p:cBhvr>
                                      <p:to>
                                        <p:strVal val="visible"/>
                                      </p:to>
                                    </p:set>
                                    <p:animEffect transition="in" filter="slide(fromBottom)">
                                      <p:cBhvr>
                                        <p:cTn id="10" dur="5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2" grpId="0" animBg="1"/>
      <p:bldP spid="2191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80" name="Rectangle 12">
            <a:extLst>
              <a:ext uri="{FF2B5EF4-FFF2-40B4-BE49-F238E27FC236}">
                <a16:creationId xmlns:a16="http://schemas.microsoft.com/office/drawing/2014/main" id="{2A75D631-DC88-47FB-A25A-EFFDD4482DCA}"/>
              </a:ext>
            </a:extLst>
          </p:cNvPr>
          <p:cNvSpPr>
            <a:spLocks noChangeArrowheads="1"/>
          </p:cNvSpPr>
          <p:nvPr/>
        </p:nvSpPr>
        <p:spPr bwMode="auto">
          <a:xfrm>
            <a:off x="2360612" y="0"/>
            <a:ext cx="7581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000" b="1">
                <a:solidFill>
                  <a:srgbClr val="170680"/>
                </a:solidFill>
                <a:latin typeface="Arial Narrow" panose="020B0606020202030204" pitchFamily="34" charset="0"/>
              </a:defRPr>
            </a:lvl1pPr>
            <a:lvl2pPr>
              <a:defRPr sz="4000" b="1">
                <a:solidFill>
                  <a:srgbClr val="170680"/>
                </a:solidFill>
                <a:latin typeface="Arial Narrow" panose="020B0606020202030204" pitchFamily="34" charset="0"/>
              </a:defRPr>
            </a:lvl2pPr>
            <a:lvl3pPr>
              <a:defRPr sz="4000" b="1">
                <a:solidFill>
                  <a:srgbClr val="170680"/>
                </a:solidFill>
                <a:latin typeface="Arial Narrow" panose="020B0606020202030204" pitchFamily="34" charset="0"/>
              </a:defRPr>
            </a:lvl3pPr>
            <a:lvl4pPr>
              <a:defRPr sz="4000" b="1">
                <a:solidFill>
                  <a:srgbClr val="170680"/>
                </a:solidFill>
                <a:latin typeface="Arial Narrow" panose="020B0606020202030204" pitchFamily="34" charset="0"/>
              </a:defRPr>
            </a:lvl4pPr>
            <a:lvl5pPr>
              <a:defRPr sz="4000" b="1">
                <a:solidFill>
                  <a:srgbClr val="170680"/>
                </a:solidFill>
                <a:latin typeface="Arial Narrow" panose="020B0606020202030204" pitchFamily="34" charset="0"/>
              </a:defRPr>
            </a:lvl5pPr>
            <a:lvl6pPr marL="457200" fontAlgn="base">
              <a:spcBef>
                <a:spcPct val="0"/>
              </a:spcBef>
              <a:spcAft>
                <a:spcPct val="0"/>
              </a:spcAft>
              <a:defRPr sz="4000" b="1">
                <a:solidFill>
                  <a:srgbClr val="170680"/>
                </a:solidFill>
                <a:latin typeface="Arial Narrow" panose="020B0606020202030204" pitchFamily="34" charset="0"/>
              </a:defRPr>
            </a:lvl6pPr>
            <a:lvl7pPr marL="914400" fontAlgn="base">
              <a:spcBef>
                <a:spcPct val="0"/>
              </a:spcBef>
              <a:spcAft>
                <a:spcPct val="0"/>
              </a:spcAft>
              <a:defRPr sz="4000" b="1">
                <a:solidFill>
                  <a:srgbClr val="170680"/>
                </a:solidFill>
                <a:latin typeface="Arial Narrow" panose="020B0606020202030204" pitchFamily="34" charset="0"/>
              </a:defRPr>
            </a:lvl7pPr>
            <a:lvl8pPr marL="1371600" fontAlgn="base">
              <a:spcBef>
                <a:spcPct val="0"/>
              </a:spcBef>
              <a:spcAft>
                <a:spcPct val="0"/>
              </a:spcAft>
              <a:defRPr sz="4000" b="1">
                <a:solidFill>
                  <a:srgbClr val="170680"/>
                </a:solidFill>
                <a:latin typeface="Arial Narrow" panose="020B0606020202030204" pitchFamily="34" charset="0"/>
              </a:defRPr>
            </a:lvl8pPr>
            <a:lvl9pPr marL="1828800" fontAlgn="base">
              <a:spcBef>
                <a:spcPct val="0"/>
              </a:spcBef>
              <a:spcAft>
                <a:spcPct val="0"/>
              </a:spcAft>
              <a:defRPr sz="4000" b="1">
                <a:solidFill>
                  <a:srgbClr val="170680"/>
                </a:solidFill>
                <a:latin typeface="Arial Narrow" panose="020B0606020202030204" pitchFamily="34" charset="0"/>
              </a:defRPr>
            </a:lvl9pPr>
          </a:lstStyle>
          <a:p>
            <a:pPr algn="ctr"/>
            <a:r>
              <a:rPr lang="en-US" altLang="en-US" b="0" dirty="0">
                <a:solidFill>
                  <a:srgbClr val="9DA25E"/>
                </a:solidFill>
                <a:latin typeface="Bookman Old Style" panose="02050604050505020204" pitchFamily="18" charset="0"/>
              </a:rPr>
              <a:t>OWNER INDEMNIFICATION</a:t>
            </a:r>
          </a:p>
        </p:txBody>
      </p:sp>
      <p:sp>
        <p:nvSpPr>
          <p:cNvPr id="58381" name="Text Box 13">
            <a:extLst>
              <a:ext uri="{FF2B5EF4-FFF2-40B4-BE49-F238E27FC236}">
                <a16:creationId xmlns:a16="http://schemas.microsoft.com/office/drawing/2014/main" id="{D9DFDA86-0F1E-4A91-AAFC-530652496517}"/>
              </a:ext>
            </a:extLst>
          </p:cNvPr>
          <p:cNvSpPr txBox="1">
            <a:spLocks noChangeArrowheads="1"/>
          </p:cNvSpPr>
          <p:nvPr/>
        </p:nvSpPr>
        <p:spPr bwMode="auto">
          <a:xfrm>
            <a:off x="3351212" y="2133601"/>
            <a:ext cx="5791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GOAL:  Ask Owner to indemnify Architect for ANY claims EXCEPT those arising out of negligence of Architect</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76EF3338-CE18-461C-8B2E-0DA238247D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7212" y="5257800"/>
            <a:ext cx="2514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sky, outdoor, building, water&#10;&#10;Description automatically generated">
            <a:extLst>
              <a:ext uri="{FF2B5EF4-FFF2-40B4-BE49-F238E27FC236}">
                <a16:creationId xmlns:a16="http://schemas.microsoft.com/office/drawing/2014/main" id="{5321C38B-4C76-4B42-8502-3631F847C737}"/>
              </a:ext>
            </a:extLst>
          </p:cNvPr>
          <p:cNvPicPr>
            <a:picLocks noChangeAspect="1"/>
          </p:cNvPicPr>
          <p:nvPr/>
        </p:nvPicPr>
        <p:blipFill>
          <a:blip r:embed="rId3" cstate="print">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74962" y="1282700"/>
            <a:ext cx="6438900" cy="4292600"/>
          </a:xfrm>
          <a:prstGeom prst="rect">
            <a:avLst/>
          </a:prstGeom>
        </p:spPr>
      </p:pic>
      <p:sp>
        <p:nvSpPr>
          <p:cNvPr id="4" name="TextBox 3">
            <a:extLst>
              <a:ext uri="{FF2B5EF4-FFF2-40B4-BE49-F238E27FC236}">
                <a16:creationId xmlns:a16="http://schemas.microsoft.com/office/drawing/2014/main" id="{3F8CE9DB-37E5-457B-99B7-67959D2DF094}"/>
              </a:ext>
            </a:extLst>
          </p:cNvPr>
          <p:cNvSpPr txBox="1"/>
          <p:nvPr/>
        </p:nvSpPr>
        <p:spPr>
          <a:xfrm>
            <a:off x="2874962" y="5726412"/>
            <a:ext cx="6438900" cy="230832"/>
          </a:xfrm>
          <a:prstGeom prst="rect">
            <a:avLst/>
          </a:prstGeom>
          <a:noFill/>
        </p:spPr>
        <p:txBody>
          <a:bodyPr wrap="square" rtlCol="0">
            <a:spAutoFit/>
          </a:bodyPr>
          <a:lstStyle/>
          <a:p>
            <a:r>
              <a:rPr lang="en-US" sz="900">
                <a:hlinkClick r:id="rId4" tooltip="https://en.wikipedia.org/wiki/File:Golden_Gate_Bridge,_San_Francisco,_California_LCCN2013633353.tif"/>
              </a:rPr>
              <a:t>This Photo</a:t>
            </a:r>
            <a:r>
              <a:rPr lang="en-US" sz="900"/>
              <a:t> by Unknown Author is licensed under </a:t>
            </a:r>
            <a:r>
              <a:rPr lang="en-US" sz="900">
                <a:hlinkClick r:id="rId5" tooltip="https://creativecommons.org/licenses/by-sa/3.0/"/>
              </a:rPr>
              <a:t>CC BY-SA</a:t>
            </a:r>
            <a:endParaRPr lang="en-US" sz="900"/>
          </a:p>
        </p:txBody>
      </p:sp>
      <p:pic>
        <p:nvPicPr>
          <p:cNvPr id="7" name="Picture 6">
            <a:extLst>
              <a:ext uri="{FF2B5EF4-FFF2-40B4-BE49-F238E27FC236}">
                <a16:creationId xmlns:a16="http://schemas.microsoft.com/office/drawing/2014/main" id="{FFA0E811-DB4C-48FA-AA53-53E73C21D08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8380"/>
                                        </p:tgtEl>
                                        <p:attrNameLst>
                                          <p:attrName>style.visibility</p:attrName>
                                        </p:attrNameLst>
                                      </p:cBhvr>
                                      <p:to>
                                        <p:strVal val="visible"/>
                                      </p:to>
                                    </p:set>
                                    <p:animEffect transition="in" filter="dissolve">
                                      <p:cBhvr>
                                        <p:cTn id="7" dur="500"/>
                                        <p:tgtEl>
                                          <p:spTgt spid="583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381"/>
                                        </p:tgtEl>
                                        <p:attrNameLst>
                                          <p:attrName>style.visibility</p:attrName>
                                        </p:attrNameLst>
                                      </p:cBhvr>
                                      <p:to>
                                        <p:strVal val="visible"/>
                                      </p:to>
                                    </p:set>
                                    <p:animEffect transition="in" filter="dissolve">
                                      <p:cBhvr>
                                        <p:cTn id="10" dur="5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p:bldP spid="583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a:extLst>
              <a:ext uri="{FF2B5EF4-FFF2-40B4-BE49-F238E27FC236}">
                <a16:creationId xmlns:a16="http://schemas.microsoft.com/office/drawing/2014/main" id="{A7791806-69D2-4165-AA68-67041301D21E}"/>
              </a:ext>
            </a:extLst>
          </p:cNvPr>
          <p:cNvPicPr>
            <a:picLocks noGrp="1" noChangeAspect="1" noChangeArrowheads="1"/>
          </p:cNvPicPr>
          <p:nvPr>
            <p:ph idx="1"/>
          </p:nvPr>
        </p:nvPicPr>
        <p:blipFill>
          <a:blip r:embed="rId2">
            <a:alphaModFix amt="35000"/>
            <a:extLst>
              <a:ext uri="{28A0092B-C50C-407E-A947-70E740481C1C}">
                <a14:useLocalDpi xmlns:a14="http://schemas.microsoft.com/office/drawing/2010/main" val="0"/>
              </a:ext>
            </a:extLst>
          </a:blip>
          <a:srcRect/>
          <a:stretch>
            <a:fillRect/>
          </a:stretch>
        </p:blipFill>
        <p:spPr>
          <a:xfrm>
            <a:off x="3046412" y="1828800"/>
            <a:ext cx="6259513" cy="433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9" name="Rectangle 7">
            <a:extLst>
              <a:ext uri="{FF2B5EF4-FFF2-40B4-BE49-F238E27FC236}">
                <a16:creationId xmlns:a16="http://schemas.microsoft.com/office/drawing/2014/main" id="{38810118-49BC-452B-91AD-69AE340192E6}"/>
              </a:ext>
            </a:extLst>
          </p:cNvPr>
          <p:cNvSpPr>
            <a:spLocks noChangeArrowheads="1"/>
          </p:cNvSpPr>
          <p:nvPr/>
        </p:nvSpPr>
        <p:spPr bwMode="auto">
          <a:xfrm>
            <a:off x="2385218" y="468451"/>
            <a:ext cx="7581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000" b="1">
                <a:solidFill>
                  <a:srgbClr val="170680"/>
                </a:solidFill>
                <a:latin typeface="Arial Narrow" panose="020B0606020202030204" pitchFamily="34" charset="0"/>
              </a:defRPr>
            </a:lvl1pPr>
            <a:lvl2pPr>
              <a:defRPr sz="4000" b="1">
                <a:solidFill>
                  <a:srgbClr val="170680"/>
                </a:solidFill>
                <a:latin typeface="Arial Narrow" panose="020B0606020202030204" pitchFamily="34" charset="0"/>
              </a:defRPr>
            </a:lvl2pPr>
            <a:lvl3pPr>
              <a:defRPr sz="4000" b="1">
                <a:solidFill>
                  <a:srgbClr val="170680"/>
                </a:solidFill>
                <a:latin typeface="Arial Narrow" panose="020B0606020202030204" pitchFamily="34" charset="0"/>
              </a:defRPr>
            </a:lvl3pPr>
            <a:lvl4pPr>
              <a:defRPr sz="4000" b="1">
                <a:solidFill>
                  <a:srgbClr val="170680"/>
                </a:solidFill>
                <a:latin typeface="Arial Narrow" panose="020B0606020202030204" pitchFamily="34" charset="0"/>
              </a:defRPr>
            </a:lvl4pPr>
            <a:lvl5pPr>
              <a:defRPr sz="4000" b="1">
                <a:solidFill>
                  <a:srgbClr val="170680"/>
                </a:solidFill>
                <a:latin typeface="Arial Narrow" panose="020B0606020202030204" pitchFamily="34" charset="0"/>
              </a:defRPr>
            </a:lvl5pPr>
            <a:lvl6pPr marL="457200" fontAlgn="base">
              <a:spcBef>
                <a:spcPct val="0"/>
              </a:spcBef>
              <a:spcAft>
                <a:spcPct val="0"/>
              </a:spcAft>
              <a:defRPr sz="4000" b="1">
                <a:solidFill>
                  <a:srgbClr val="170680"/>
                </a:solidFill>
                <a:latin typeface="Arial Narrow" panose="020B0606020202030204" pitchFamily="34" charset="0"/>
              </a:defRPr>
            </a:lvl6pPr>
            <a:lvl7pPr marL="914400" fontAlgn="base">
              <a:spcBef>
                <a:spcPct val="0"/>
              </a:spcBef>
              <a:spcAft>
                <a:spcPct val="0"/>
              </a:spcAft>
              <a:defRPr sz="4000" b="1">
                <a:solidFill>
                  <a:srgbClr val="170680"/>
                </a:solidFill>
                <a:latin typeface="Arial Narrow" panose="020B0606020202030204" pitchFamily="34" charset="0"/>
              </a:defRPr>
            </a:lvl7pPr>
            <a:lvl8pPr marL="1371600" fontAlgn="base">
              <a:spcBef>
                <a:spcPct val="0"/>
              </a:spcBef>
              <a:spcAft>
                <a:spcPct val="0"/>
              </a:spcAft>
              <a:defRPr sz="4000" b="1">
                <a:solidFill>
                  <a:srgbClr val="170680"/>
                </a:solidFill>
                <a:latin typeface="Arial Narrow" panose="020B0606020202030204" pitchFamily="34" charset="0"/>
              </a:defRPr>
            </a:lvl8pPr>
            <a:lvl9pPr marL="1828800" fontAlgn="base">
              <a:spcBef>
                <a:spcPct val="0"/>
              </a:spcBef>
              <a:spcAft>
                <a:spcPct val="0"/>
              </a:spcAft>
              <a:defRPr sz="4000" b="1">
                <a:solidFill>
                  <a:srgbClr val="170680"/>
                </a:solidFill>
                <a:latin typeface="Arial Narrow" panose="020B0606020202030204" pitchFamily="34" charset="0"/>
              </a:defRPr>
            </a:lvl9pPr>
          </a:lstStyle>
          <a:p>
            <a:pPr algn="ctr"/>
            <a:r>
              <a:rPr lang="en-US" altLang="en-US" b="0" dirty="0">
                <a:solidFill>
                  <a:srgbClr val="9DA25E"/>
                </a:solidFill>
                <a:latin typeface="Bookman Old Style" panose="02050604050505020204" pitchFamily="18" charset="0"/>
              </a:rPr>
              <a:t>ARCHITECT INDEMNIFICATION</a:t>
            </a:r>
          </a:p>
        </p:txBody>
      </p:sp>
      <p:sp>
        <p:nvSpPr>
          <p:cNvPr id="192522" name="Text Box 10">
            <a:extLst>
              <a:ext uri="{FF2B5EF4-FFF2-40B4-BE49-F238E27FC236}">
                <a16:creationId xmlns:a16="http://schemas.microsoft.com/office/drawing/2014/main" id="{B3A6CD0A-CA71-4748-A911-3272F11A1C37}"/>
              </a:ext>
            </a:extLst>
          </p:cNvPr>
          <p:cNvSpPr txBox="1">
            <a:spLocks noChangeArrowheads="1"/>
          </p:cNvSpPr>
          <p:nvPr/>
        </p:nvSpPr>
        <p:spPr bwMode="auto">
          <a:xfrm>
            <a:off x="3046412" y="2438400"/>
            <a:ext cx="6324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dirty="0"/>
              <a:t>GOAL: Agree to indemnify only for claims arising out of negligence of Architect</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D2178B6B-43C1-4702-B4C3-8136109A4B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212" y="5257800"/>
            <a:ext cx="2438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C9DCE37-C26E-41B8-98F4-A086EF04DB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dissolve">
                                      <p:cBhvr>
                                        <p:cTn id="7" dur="500"/>
                                        <p:tgtEl>
                                          <p:spTgt spid="192519"/>
                                        </p:tgtEl>
                                      </p:cBhvr>
                                    </p:animEffect>
                                  </p:childTnLst>
                                </p:cTn>
                              </p:par>
                              <p:par>
                                <p:cTn id="8" presetID="1" presetClass="entr" presetSubtype="0" fill="hold" nodeType="withEffect">
                                  <p:stCondLst>
                                    <p:cond delay="0"/>
                                  </p:stCondLst>
                                  <p:childTnLst>
                                    <p:set>
                                      <p:cBhvr>
                                        <p:cTn id="9" dur="1" fill="hold">
                                          <p:stCondLst>
                                            <p:cond delay="0"/>
                                          </p:stCondLst>
                                        </p:cTn>
                                        <p:tgtEl>
                                          <p:spTgt spid="1925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mph" presetSubtype="0" nodeType="clickEffect">
                                  <p:stCondLst>
                                    <p:cond delay="0"/>
                                  </p:stCondLst>
                                  <p:childTnLst>
                                    <p:set>
                                      <p:cBhvr rctx="PPT">
                                        <p:cTn id="13" dur="indefinite"/>
                                        <p:tgtEl>
                                          <p:spTgt spid="192516"/>
                                        </p:tgtEl>
                                        <p:attrNameLst>
                                          <p:attrName>style.opacity</p:attrName>
                                        </p:attrNameLst>
                                      </p:cBhvr>
                                      <p:to>
                                        <p:strVal val="0.5"/>
                                      </p:to>
                                    </p:set>
                                    <p:animEffect filter="image" prLst="opacity: 0.5">
                                      <p:cBhvr rctx="IE">
                                        <p:cTn id="14" dur="indefinite"/>
                                        <p:tgtEl>
                                          <p:spTgt spid="192516"/>
                                        </p:tgtEl>
                                      </p:cBhvr>
                                    </p:animEffect>
                                  </p:childTnLst>
                                </p:cTn>
                              </p:par>
                              <p:par>
                                <p:cTn id="15" presetID="9" presetClass="entr" presetSubtype="0" fill="hold" nodeType="withEffect">
                                  <p:stCondLst>
                                    <p:cond delay="0"/>
                                  </p:stCondLst>
                                  <p:childTnLst>
                                    <p:set>
                                      <p:cBhvr>
                                        <p:cTn id="16" dur="1" fill="hold">
                                          <p:stCondLst>
                                            <p:cond delay="0"/>
                                          </p:stCondLst>
                                        </p:cTn>
                                        <p:tgtEl>
                                          <p:spTgt spid="192522">
                                            <p:txEl>
                                              <p:pRg st="0" end="0"/>
                                            </p:txEl>
                                          </p:spTgt>
                                        </p:tgtEl>
                                        <p:attrNameLst>
                                          <p:attrName>style.visibility</p:attrName>
                                        </p:attrNameLst>
                                      </p:cBhvr>
                                      <p:to>
                                        <p:strVal val="visible"/>
                                      </p:to>
                                    </p:set>
                                    <p:animEffect transition="in" filter="dissolve">
                                      <p:cBhvr>
                                        <p:cTn id="17" dur="500"/>
                                        <p:tgtEl>
                                          <p:spTgt spid="192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a:extLst>
              <a:ext uri="{FF2B5EF4-FFF2-40B4-BE49-F238E27FC236}">
                <a16:creationId xmlns:a16="http://schemas.microsoft.com/office/drawing/2014/main" id="{DBA3C172-DDD3-4FCB-90DE-D1D08BAC84DD}"/>
              </a:ext>
            </a:extLst>
          </p:cNvPr>
          <p:cNvPicPr>
            <a:picLocks noGrp="1" noChangeAspect="1" noChangeArrowheads="1"/>
          </p:cNvPicPr>
          <p:nvPr>
            <p:ph idx="1"/>
          </p:nvPr>
        </p:nvPicPr>
        <p:blipFill>
          <a:blip r:embed="rId2">
            <a:alphaModFix amt="35000"/>
            <a:extLst>
              <a:ext uri="{28A0092B-C50C-407E-A947-70E740481C1C}">
                <a14:useLocalDpi xmlns:a14="http://schemas.microsoft.com/office/drawing/2010/main" val="0"/>
              </a:ext>
            </a:extLst>
          </a:blip>
          <a:srcRect/>
          <a:stretch>
            <a:fillRect/>
          </a:stretch>
        </p:blipFill>
        <p:spPr>
          <a:xfrm>
            <a:off x="3198812" y="1752601"/>
            <a:ext cx="5791200" cy="3736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67" name="Rectangle 7">
            <a:extLst>
              <a:ext uri="{FF2B5EF4-FFF2-40B4-BE49-F238E27FC236}">
                <a16:creationId xmlns:a16="http://schemas.microsoft.com/office/drawing/2014/main" id="{2E47F95D-998D-4270-B574-E41EE658DD58}"/>
              </a:ext>
            </a:extLst>
          </p:cNvPr>
          <p:cNvSpPr>
            <a:spLocks noChangeArrowheads="1"/>
          </p:cNvSpPr>
          <p:nvPr/>
        </p:nvSpPr>
        <p:spPr bwMode="auto">
          <a:xfrm>
            <a:off x="2208212" y="-672365"/>
            <a:ext cx="75819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000" b="1">
                <a:solidFill>
                  <a:srgbClr val="170680"/>
                </a:solidFill>
                <a:latin typeface="Arial Narrow" panose="020B0606020202030204" pitchFamily="34" charset="0"/>
              </a:defRPr>
            </a:lvl1pPr>
            <a:lvl2pPr>
              <a:defRPr sz="4000" b="1">
                <a:solidFill>
                  <a:srgbClr val="170680"/>
                </a:solidFill>
                <a:latin typeface="Arial Narrow" panose="020B0606020202030204" pitchFamily="34" charset="0"/>
              </a:defRPr>
            </a:lvl2pPr>
            <a:lvl3pPr>
              <a:defRPr sz="4000" b="1">
                <a:solidFill>
                  <a:srgbClr val="170680"/>
                </a:solidFill>
                <a:latin typeface="Arial Narrow" panose="020B0606020202030204" pitchFamily="34" charset="0"/>
              </a:defRPr>
            </a:lvl3pPr>
            <a:lvl4pPr>
              <a:defRPr sz="4000" b="1">
                <a:solidFill>
                  <a:srgbClr val="170680"/>
                </a:solidFill>
                <a:latin typeface="Arial Narrow" panose="020B0606020202030204" pitchFamily="34" charset="0"/>
              </a:defRPr>
            </a:lvl4pPr>
            <a:lvl5pPr>
              <a:defRPr sz="4000" b="1">
                <a:solidFill>
                  <a:srgbClr val="170680"/>
                </a:solidFill>
                <a:latin typeface="Arial Narrow" panose="020B0606020202030204" pitchFamily="34" charset="0"/>
              </a:defRPr>
            </a:lvl5pPr>
            <a:lvl6pPr marL="457200" fontAlgn="base">
              <a:spcBef>
                <a:spcPct val="0"/>
              </a:spcBef>
              <a:spcAft>
                <a:spcPct val="0"/>
              </a:spcAft>
              <a:defRPr sz="4000" b="1">
                <a:solidFill>
                  <a:srgbClr val="170680"/>
                </a:solidFill>
                <a:latin typeface="Arial Narrow" panose="020B0606020202030204" pitchFamily="34" charset="0"/>
              </a:defRPr>
            </a:lvl6pPr>
            <a:lvl7pPr marL="914400" fontAlgn="base">
              <a:spcBef>
                <a:spcPct val="0"/>
              </a:spcBef>
              <a:spcAft>
                <a:spcPct val="0"/>
              </a:spcAft>
              <a:defRPr sz="4000" b="1">
                <a:solidFill>
                  <a:srgbClr val="170680"/>
                </a:solidFill>
                <a:latin typeface="Arial Narrow" panose="020B0606020202030204" pitchFamily="34" charset="0"/>
              </a:defRPr>
            </a:lvl7pPr>
            <a:lvl8pPr marL="1371600" fontAlgn="base">
              <a:spcBef>
                <a:spcPct val="0"/>
              </a:spcBef>
              <a:spcAft>
                <a:spcPct val="0"/>
              </a:spcAft>
              <a:defRPr sz="4000" b="1">
                <a:solidFill>
                  <a:srgbClr val="170680"/>
                </a:solidFill>
                <a:latin typeface="Arial Narrow" panose="020B0606020202030204" pitchFamily="34" charset="0"/>
              </a:defRPr>
            </a:lvl8pPr>
            <a:lvl9pPr marL="1828800" fontAlgn="base">
              <a:spcBef>
                <a:spcPct val="0"/>
              </a:spcBef>
              <a:spcAft>
                <a:spcPct val="0"/>
              </a:spcAft>
              <a:defRPr sz="4000" b="1">
                <a:solidFill>
                  <a:srgbClr val="170680"/>
                </a:solidFill>
                <a:latin typeface="Arial Narrow" panose="020B0606020202030204" pitchFamily="34" charset="0"/>
              </a:defRPr>
            </a:lvl9pPr>
          </a:lstStyle>
          <a:p>
            <a:pPr algn="ctr"/>
            <a:r>
              <a:rPr lang="en-US" altLang="en-US" sz="2800" dirty="0">
                <a:solidFill>
                  <a:srgbClr val="1767AF"/>
                </a:solidFill>
                <a:latin typeface="Bookman Old Style" panose="02050604050505020204" pitchFamily="18" charset="0"/>
              </a:rPr>
              <a:t>DUTY TO DEFEND v. DUTY TO INDEMNIFY</a:t>
            </a:r>
          </a:p>
        </p:txBody>
      </p:sp>
      <p:sp>
        <p:nvSpPr>
          <p:cNvPr id="194570" name="Text Box 10">
            <a:extLst>
              <a:ext uri="{FF2B5EF4-FFF2-40B4-BE49-F238E27FC236}">
                <a16:creationId xmlns:a16="http://schemas.microsoft.com/office/drawing/2014/main" id="{6765E1CC-D70E-4595-BCC5-A6EDB5848422}"/>
              </a:ext>
            </a:extLst>
          </p:cNvPr>
          <p:cNvSpPr txBox="1">
            <a:spLocks noChangeArrowheads="1"/>
          </p:cNvSpPr>
          <p:nvPr/>
        </p:nvSpPr>
        <p:spPr bwMode="auto">
          <a:xfrm>
            <a:off x="3351212" y="1752601"/>
            <a:ext cx="5791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Duty to defend: may require you to assume defense of claim against Owner</a:t>
            </a:r>
          </a:p>
          <a:p>
            <a:pPr>
              <a:spcBef>
                <a:spcPct val="50000"/>
              </a:spcBef>
            </a:pPr>
            <a:r>
              <a:rPr lang="en-US" altLang="en-US" sz="3200" b="1" dirty="0"/>
              <a:t>Duty to indemnify: requires payment only after finding of negligence</a:t>
            </a:r>
          </a:p>
        </p:txBody>
      </p:sp>
      <p:pic>
        <p:nvPicPr>
          <p:cNvPr id="5" name="Picture 2" descr="C:\Users\dgreenberg\AppData\Local\Microsoft\Windows\Temporary Internet Files\Content.Outlook\0RPHXFTC\BPM Logo RGB (Color).jpg">
            <a:extLst>
              <a:ext uri="{FF2B5EF4-FFF2-40B4-BE49-F238E27FC236}">
                <a16:creationId xmlns:a16="http://schemas.microsoft.com/office/drawing/2014/main" id="{2C77EF4F-BF2B-4CB2-A1B3-DFA345C63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012" y="5059146"/>
            <a:ext cx="2719602" cy="1359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FAD5A4-3C05-4DF5-9E7B-856ECA2097A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67"/>
                                        </p:tgtEl>
                                        <p:attrNameLst>
                                          <p:attrName>style.visibility</p:attrName>
                                        </p:attrNameLst>
                                      </p:cBhvr>
                                      <p:to>
                                        <p:strVal val="visible"/>
                                      </p:to>
                                    </p:set>
                                    <p:animEffect transition="in" filter="dissolve">
                                      <p:cBhvr>
                                        <p:cTn id="7" dur="500"/>
                                        <p:tgtEl>
                                          <p:spTgt spid="194567"/>
                                        </p:tgtEl>
                                      </p:cBhvr>
                                    </p:animEffect>
                                  </p:childTnLst>
                                </p:cTn>
                              </p:par>
                              <p:par>
                                <p:cTn id="8" presetID="1" presetClass="entr" presetSubtype="0" fill="hold" nodeType="withEffect">
                                  <p:stCondLst>
                                    <p:cond delay="0"/>
                                  </p:stCondLst>
                                  <p:childTnLst>
                                    <p:set>
                                      <p:cBhvr>
                                        <p:cTn id="9" dur="1" fill="hold">
                                          <p:stCondLst>
                                            <p:cond delay="0"/>
                                          </p:stCondLst>
                                        </p:cTn>
                                        <p:tgtEl>
                                          <p:spTgt spid="19456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94570">
                                            <p:txEl>
                                              <p:pRg st="0" end="0"/>
                                            </p:txEl>
                                          </p:spTgt>
                                        </p:tgtEl>
                                        <p:attrNameLst>
                                          <p:attrName>style.visibility</p:attrName>
                                        </p:attrNameLst>
                                      </p:cBhvr>
                                      <p:to>
                                        <p:strVal val="visible"/>
                                      </p:to>
                                    </p:set>
                                    <p:animEffect transition="in" filter="dissolve">
                                      <p:cBhvr>
                                        <p:cTn id="14" dur="500"/>
                                        <p:tgtEl>
                                          <p:spTgt spid="194570">
                                            <p:txEl>
                                              <p:pRg st="0" end="0"/>
                                            </p:txEl>
                                          </p:spTgt>
                                        </p:tgtEl>
                                      </p:cBhvr>
                                    </p:animEffect>
                                  </p:childTnLst>
                                </p:cTn>
                              </p:par>
                              <p:par>
                                <p:cTn id="15" presetID="9" presetClass="emph" presetSubtype="0" nodeType="withEffect">
                                  <p:stCondLst>
                                    <p:cond delay="0"/>
                                  </p:stCondLst>
                                  <p:childTnLst>
                                    <p:set>
                                      <p:cBhvr rctx="PPT">
                                        <p:cTn id="16" dur="indefinite"/>
                                        <p:tgtEl>
                                          <p:spTgt spid="194564"/>
                                        </p:tgtEl>
                                        <p:attrNameLst>
                                          <p:attrName>style.opacity</p:attrName>
                                        </p:attrNameLst>
                                      </p:cBhvr>
                                      <p:to>
                                        <p:strVal val="0.5"/>
                                      </p:to>
                                    </p:set>
                                    <p:animEffect filter="image" prLst="opacity: 0.5">
                                      <p:cBhvr rctx="IE">
                                        <p:cTn id="17" dur="indefinite"/>
                                        <p:tgtEl>
                                          <p:spTgt spid="194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4570">
                                            <p:txEl>
                                              <p:pRg st="1" end="1"/>
                                            </p:txEl>
                                          </p:spTgt>
                                        </p:tgtEl>
                                        <p:attrNameLst>
                                          <p:attrName>style.visibility</p:attrName>
                                        </p:attrNameLst>
                                      </p:cBhvr>
                                      <p:to>
                                        <p:strVal val="visible"/>
                                      </p:to>
                                    </p:set>
                                    <p:animEffect transition="in" filter="dissolve">
                                      <p:cBhvr>
                                        <p:cTn id="22" dur="500"/>
                                        <p:tgtEl>
                                          <p:spTgt spid="194570">
                                            <p:txEl>
                                              <p:pRg st="1" end="1"/>
                                            </p:txEl>
                                          </p:spTgt>
                                        </p:tgtEl>
                                      </p:cBhvr>
                                    </p:animEffect>
                                  </p:childTnLst>
                                </p:cTn>
                              </p:par>
                              <p:par>
                                <p:cTn id="23" presetID="9" presetClass="emph" presetSubtype="0" nodeType="withEffect">
                                  <p:stCondLst>
                                    <p:cond delay="0"/>
                                  </p:stCondLst>
                                  <p:childTnLst>
                                    <p:set>
                                      <p:cBhvr rctx="PPT">
                                        <p:cTn id="24" dur="indefinite"/>
                                        <p:tgtEl>
                                          <p:spTgt spid="194570">
                                            <p:txEl>
                                              <p:pRg st="0" end="0"/>
                                            </p:txEl>
                                          </p:spTgt>
                                        </p:tgtEl>
                                        <p:attrNameLst>
                                          <p:attrName>style.opacity</p:attrName>
                                        </p:attrNameLst>
                                      </p:cBhvr>
                                      <p:to>
                                        <p:strVal val="0.5"/>
                                      </p:to>
                                    </p:set>
                                    <p:animEffect filter="image" prLst="opacity: 0.5">
                                      <p:cBhvr rctx="IE">
                                        <p:cTn id="25" dur="indefinite"/>
                                        <p:tgtEl>
                                          <p:spTgt spid="194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D7BA07601A14D91FEFDB99C53BACD" ma:contentTypeVersion="6" ma:contentTypeDescription="Create a new document." ma:contentTypeScope="" ma:versionID="8b3e2eccd25b7238a955c0955f695170">
  <xsd:schema xmlns:xsd="http://www.w3.org/2001/XMLSchema" xmlns:xs="http://www.w3.org/2001/XMLSchema" xmlns:p="http://schemas.microsoft.com/office/2006/metadata/properties" xmlns:ns2="0661163f-6308-46b8-b41a-d696100af637" targetNamespace="http://schemas.microsoft.com/office/2006/metadata/properties" ma:root="true" ma:fieldsID="a7865006e9c4440d05a2aa31134d3b81" ns2:_="">
    <xsd:import namespace="0661163f-6308-46b8-b41a-d696100af6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esignation" minOccurs="0"/>
                <xsd:element ref="ns2:Designa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163f-6308-46b8-b41a-d696100af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ignation" ma:index="12" nillable="true" ma:displayName="Designation" ma:format="Dropdown" ma:internalName="Designation">
      <xsd:simpleType>
        <xsd:restriction base="dms:Choice">
          <xsd:enumeration value="Choice 1"/>
          <xsd:enumeration value="Choice 2"/>
          <xsd:enumeration value="Choice 3"/>
        </xsd:restriction>
      </xsd:simpleType>
    </xsd:element>
    <xsd:element name="Designation2" ma:index="13" nillable="true" ma:displayName="Designation 2" ma:format="Dropdown" ma:internalName="Designation2">
      <xsd:simpleType>
        <xsd:restriction base="dms:Choice">
          <xsd:enumeration value="Mergers &amp; Acquisitions"/>
          <xsd:enumeration value="Environmental Law"/>
          <xsd:enumeration value="General Counsel"/>
          <xsd:enumeration value="Employment Matters"/>
          <xsd:enumeration value="Corporate Structuring"/>
          <xsd:enumeration value="Owner and Management Matters"/>
          <xsd:enumeration value="Ownership Transition"/>
          <xsd:enumeration value="Collections"/>
          <xsd:enumeration value="Intellectual Property"/>
          <xsd:enumeration value="Professional Licens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ignation2 xmlns="0661163f-6308-46b8-b41a-d696100af637" xsi:nil="true"/>
    <Designation xmlns="0661163f-6308-46b8-b41a-d696100af637" xsi:nil="true"/>
  </documentManagement>
</p:properties>
</file>

<file path=customXml/itemProps1.xml><?xml version="1.0" encoding="utf-8"?>
<ds:datastoreItem xmlns:ds="http://schemas.openxmlformats.org/officeDocument/2006/customXml" ds:itemID="{A62C61EE-37C6-4896-90BB-5CC5022EC701}"/>
</file>

<file path=customXml/itemProps2.xml><?xml version="1.0" encoding="utf-8"?>
<ds:datastoreItem xmlns:ds="http://schemas.openxmlformats.org/officeDocument/2006/customXml" ds:itemID="{49CF7ECB-FB1C-49D5-9779-1C042793C0AC}"/>
</file>

<file path=customXml/itemProps3.xml><?xml version="1.0" encoding="utf-8"?>
<ds:datastoreItem xmlns:ds="http://schemas.openxmlformats.org/officeDocument/2006/customXml" ds:itemID="{D6264194-C158-435C-9099-ECCB2B6FB2AF}"/>
</file>

<file path=docProps/app.xml><?xml version="1.0" encoding="utf-8"?>
<Properties xmlns="http://schemas.openxmlformats.org/officeDocument/2006/extended-properties" xmlns:vt="http://schemas.openxmlformats.org/officeDocument/2006/docPropsVTypes">
  <Template>Clarity</Template>
  <TotalTime>1538</TotalTime>
  <Words>823</Words>
  <Application>Microsoft Office PowerPoint</Application>
  <PresentationFormat>Custom</PresentationFormat>
  <Paragraphs>149</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Bookman Old Style</vt:lpstr>
      <vt:lpstr>Calibri</vt:lpstr>
      <vt:lpstr>Times New Roman</vt:lpstr>
      <vt:lpstr>Webdings</vt:lpstr>
      <vt:lpstr>Clarity</vt:lpstr>
      <vt:lpstr>PowerPoint Presentation</vt:lpstr>
      <vt:lpstr>AGENDA</vt:lpstr>
      <vt:lpstr>STANDARD AIA FORMS</vt:lpstr>
      <vt:lpstr>PowerPoint Presentation</vt:lpstr>
      <vt:lpstr>LIMITATIONS OF LIABILITY</vt:lpstr>
      <vt:lpstr>PowerPoint Presentation</vt:lpstr>
      <vt:lpstr>PowerPoint Presentation</vt:lpstr>
      <vt:lpstr>PowerPoint Presentation</vt:lpstr>
      <vt:lpstr>PowerPoint Presentation</vt:lpstr>
      <vt:lpstr>INSURANCE</vt:lpstr>
      <vt:lpstr>PROFESSIONAL LIABILITY</vt:lpstr>
      <vt:lpstr>COMMERCIAL GEN’L LIABILITY INSURANCE (CGL)</vt:lpstr>
      <vt:lpstr>OCIP and CCIP</vt:lpstr>
      <vt:lpstr>OCIP and CCIP</vt:lpstr>
      <vt:lpstr>BUILDER’S RISK</vt:lpstr>
      <vt:lpstr>WARRANTY DISCLAIMER</vt:lpstr>
      <vt:lpstr>Standard Warranty Disclaimer</vt:lpstr>
      <vt:lpstr>BIM ISSUES</vt:lpstr>
      <vt:lpstr>BIM AGREEMENT</vt:lpstr>
      <vt:lpstr>CONTRACT FORMATION</vt:lpstr>
      <vt:lpstr>RISK OF NO SIGNATURE</vt:lpstr>
      <vt:lpstr>PowerPoint Presentation</vt:lpstr>
      <vt:lpstr>PowerPoint Presentation</vt:lpstr>
      <vt:lpstr>CONDO PROJECTS</vt:lpstr>
      <vt:lpstr>CONDO RISK MANAGEMENT</vt:lpstr>
      <vt:lpstr>PowerPoint Presentation</vt:lpstr>
    </vt:vector>
  </TitlesOfParts>
  <Company>Betts, Patterson &amp; Mines, 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the Future  Estate Planning  Lifetime Giving  Charitable Giving</dc:title>
  <dc:creator>bpmuser</dc:creator>
  <cp:lastModifiedBy>Elizabeth Kruh</cp:lastModifiedBy>
  <cp:revision>99</cp:revision>
  <cp:lastPrinted>2018-12-03T17:11:20Z</cp:lastPrinted>
  <dcterms:created xsi:type="dcterms:W3CDTF">2018-11-05T01:37:24Z</dcterms:created>
  <dcterms:modified xsi:type="dcterms:W3CDTF">2021-01-19T23:41:39Z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0x010100B16D7BA07601A14D91FEFDB99C53BACD</vt:lpwstr>
  </property>
</Properties>
</file>