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quickStyle1.xml" ContentType="application/vnd.openxmlformats-officedocument.drawingml.diagramStyl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68" r:id="rId1"/>
  </p:sldMasterIdLst>
  <p:notesMasterIdLst>
    <p:notesMasterId r:id="rId28"/>
  </p:notesMasterIdLst>
  <p:handoutMasterIdLst>
    <p:handoutMasterId r:id="rId29"/>
  </p:handoutMasterIdLst>
  <p:sldIdLst>
    <p:sldId id="412" r:id="rId2"/>
    <p:sldId id="414" r:id="rId3"/>
    <p:sldId id="415" r:id="rId4"/>
    <p:sldId id="416" r:id="rId5"/>
    <p:sldId id="413" r:id="rId6"/>
    <p:sldId id="417" r:id="rId7"/>
    <p:sldId id="418" r:id="rId8"/>
    <p:sldId id="363" r:id="rId9"/>
    <p:sldId id="369" r:id="rId10"/>
    <p:sldId id="370" r:id="rId11"/>
    <p:sldId id="371" r:id="rId12"/>
    <p:sldId id="377" r:id="rId13"/>
    <p:sldId id="378" r:id="rId14"/>
    <p:sldId id="379" r:id="rId15"/>
    <p:sldId id="380" r:id="rId16"/>
    <p:sldId id="419" r:id="rId17"/>
    <p:sldId id="390" r:id="rId18"/>
    <p:sldId id="391" r:id="rId19"/>
    <p:sldId id="392" r:id="rId20"/>
    <p:sldId id="393" r:id="rId21"/>
    <p:sldId id="394" r:id="rId22"/>
    <p:sldId id="395" r:id="rId23"/>
    <p:sldId id="420" r:id="rId24"/>
    <p:sldId id="421" r:id="rId25"/>
    <p:sldId id="422" r:id="rId26"/>
    <p:sldId id="284" r:id="rId27"/>
  </p:sldIdLst>
  <p:sldSz cx="12188825"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A25E"/>
    <a:srgbClr val="979C64"/>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9" autoAdjust="0"/>
  </p:normalViewPr>
  <p:slideViewPr>
    <p:cSldViewPr>
      <p:cViewPr varScale="1">
        <p:scale>
          <a:sx n="81" d="100"/>
          <a:sy n="81" d="100"/>
        </p:scale>
        <p:origin x="67" y="62"/>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6C312C-42DC-4870-A204-BCC278ECBEA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6AA53D5-C070-4A0C-A1ED-9D416DD472B4}">
      <dgm:prSet/>
      <dgm:spPr/>
      <dgm:t>
        <a:bodyPr/>
        <a:lstStyle/>
        <a:p>
          <a:r>
            <a:rPr lang="en-US" b="1"/>
            <a:t>Courts often examine LOL clauses in the context of “risk-shifting” and therefore scrutinize them closely.</a:t>
          </a:r>
          <a:endParaRPr lang="en-US"/>
        </a:p>
      </dgm:t>
    </dgm:pt>
    <dgm:pt modelId="{17AEEC3E-C36C-4295-83B5-FEE5C952A2F2}" type="parTrans" cxnId="{06C53705-353A-4A3A-B4BD-28F7187CE821}">
      <dgm:prSet/>
      <dgm:spPr/>
      <dgm:t>
        <a:bodyPr/>
        <a:lstStyle/>
        <a:p>
          <a:endParaRPr lang="en-US"/>
        </a:p>
      </dgm:t>
    </dgm:pt>
    <dgm:pt modelId="{A09D8AE3-DC90-4494-AA5E-AC4612BB6182}" type="sibTrans" cxnId="{06C53705-353A-4A3A-B4BD-28F7187CE821}">
      <dgm:prSet/>
      <dgm:spPr/>
      <dgm:t>
        <a:bodyPr/>
        <a:lstStyle/>
        <a:p>
          <a:endParaRPr lang="en-US"/>
        </a:p>
      </dgm:t>
    </dgm:pt>
    <dgm:pt modelId="{704C0709-D1D0-4DB5-8B64-7E0039CA853A}">
      <dgm:prSet/>
      <dgm:spPr/>
      <dgm:t>
        <a:bodyPr/>
        <a:lstStyle/>
        <a:p>
          <a:r>
            <a:rPr lang="en-US" b="1"/>
            <a:t>Only applies to the contracting parties.</a:t>
          </a:r>
          <a:endParaRPr lang="en-US"/>
        </a:p>
      </dgm:t>
    </dgm:pt>
    <dgm:pt modelId="{B6393C0D-BF8C-49DF-A398-895F57155472}" type="parTrans" cxnId="{FF705F30-F0ED-49EA-9433-C3B6C1075392}">
      <dgm:prSet/>
      <dgm:spPr/>
      <dgm:t>
        <a:bodyPr/>
        <a:lstStyle/>
        <a:p>
          <a:endParaRPr lang="en-US"/>
        </a:p>
      </dgm:t>
    </dgm:pt>
    <dgm:pt modelId="{07F3A0D5-8B8D-4D10-8170-AD2E0F80EDF6}" type="sibTrans" cxnId="{FF705F30-F0ED-49EA-9433-C3B6C1075392}">
      <dgm:prSet/>
      <dgm:spPr/>
      <dgm:t>
        <a:bodyPr/>
        <a:lstStyle/>
        <a:p>
          <a:endParaRPr lang="en-US"/>
        </a:p>
      </dgm:t>
    </dgm:pt>
    <dgm:pt modelId="{E4C83903-DD3F-4B97-BD21-64598DB060BB}">
      <dgm:prSet/>
      <dgm:spPr/>
      <dgm:t>
        <a:bodyPr/>
        <a:lstStyle/>
        <a:p>
          <a:r>
            <a:rPr lang="en-US" b="1"/>
            <a:t>Represents a negotiated level of risk based on a number of factors including design professional’s fees and upside potential of owner.</a:t>
          </a:r>
          <a:endParaRPr lang="en-US"/>
        </a:p>
      </dgm:t>
    </dgm:pt>
    <dgm:pt modelId="{3FB978A4-09A9-423B-8253-31A20D248505}" type="parTrans" cxnId="{9A5B66F8-0D43-4C13-93F9-753B075A798E}">
      <dgm:prSet/>
      <dgm:spPr/>
      <dgm:t>
        <a:bodyPr/>
        <a:lstStyle/>
        <a:p>
          <a:endParaRPr lang="en-US"/>
        </a:p>
      </dgm:t>
    </dgm:pt>
    <dgm:pt modelId="{DC52ECB9-962C-42BC-BD39-DD5A0BF8926B}" type="sibTrans" cxnId="{9A5B66F8-0D43-4C13-93F9-753B075A798E}">
      <dgm:prSet/>
      <dgm:spPr/>
      <dgm:t>
        <a:bodyPr/>
        <a:lstStyle/>
        <a:p>
          <a:endParaRPr lang="en-US"/>
        </a:p>
      </dgm:t>
    </dgm:pt>
    <dgm:pt modelId="{8DE2B890-5B6A-4280-8BCE-2086A7E7C48D}" type="pres">
      <dgm:prSet presAssocID="{086C312C-42DC-4870-A204-BCC278ECBEAF}" presName="root" presStyleCnt="0">
        <dgm:presLayoutVars>
          <dgm:dir/>
          <dgm:resizeHandles val="exact"/>
        </dgm:presLayoutVars>
      </dgm:prSet>
      <dgm:spPr/>
    </dgm:pt>
    <dgm:pt modelId="{7B3953CC-C125-45A2-AC9C-793BE778CB41}" type="pres">
      <dgm:prSet presAssocID="{96AA53D5-C070-4A0C-A1ED-9D416DD472B4}" presName="compNode" presStyleCnt="0"/>
      <dgm:spPr/>
    </dgm:pt>
    <dgm:pt modelId="{2B2CBD3D-7BBF-43A9-A1EB-E58261F58DB4}" type="pres">
      <dgm:prSet presAssocID="{96AA53D5-C070-4A0C-A1ED-9D416DD472B4}" presName="bgRect" presStyleLbl="bgShp" presStyleIdx="0" presStyleCnt="3"/>
      <dgm:spPr/>
    </dgm:pt>
    <dgm:pt modelId="{A4711D73-316B-4B37-8CC0-383DB9159A6B}" type="pres">
      <dgm:prSet presAssocID="{96AA53D5-C070-4A0C-A1ED-9D416DD472B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59AA8C4C-1553-4BDA-A954-94CA37ACA69E}" type="pres">
      <dgm:prSet presAssocID="{96AA53D5-C070-4A0C-A1ED-9D416DD472B4}" presName="spaceRect" presStyleCnt="0"/>
      <dgm:spPr/>
    </dgm:pt>
    <dgm:pt modelId="{466575EA-33E0-4849-B3AA-85241640FC0E}" type="pres">
      <dgm:prSet presAssocID="{96AA53D5-C070-4A0C-A1ED-9D416DD472B4}" presName="parTx" presStyleLbl="revTx" presStyleIdx="0" presStyleCnt="3">
        <dgm:presLayoutVars>
          <dgm:chMax val="0"/>
          <dgm:chPref val="0"/>
        </dgm:presLayoutVars>
      </dgm:prSet>
      <dgm:spPr/>
    </dgm:pt>
    <dgm:pt modelId="{24037407-1445-4006-B946-F4B2F8E440F8}" type="pres">
      <dgm:prSet presAssocID="{A09D8AE3-DC90-4494-AA5E-AC4612BB6182}" presName="sibTrans" presStyleCnt="0"/>
      <dgm:spPr/>
    </dgm:pt>
    <dgm:pt modelId="{27B4EE4F-F13E-48AD-9CBB-3FE4CE1075BF}" type="pres">
      <dgm:prSet presAssocID="{704C0709-D1D0-4DB5-8B64-7E0039CA853A}" presName="compNode" presStyleCnt="0"/>
      <dgm:spPr/>
    </dgm:pt>
    <dgm:pt modelId="{7CD984F6-AF9D-45D6-9A59-9B285812872D}" type="pres">
      <dgm:prSet presAssocID="{704C0709-D1D0-4DB5-8B64-7E0039CA853A}" presName="bgRect" presStyleLbl="bgShp" presStyleIdx="1" presStyleCnt="3"/>
      <dgm:spPr/>
    </dgm:pt>
    <dgm:pt modelId="{1861139C-8DE3-4227-BDFC-DCD0D022E09D}" type="pres">
      <dgm:prSet presAssocID="{704C0709-D1D0-4DB5-8B64-7E0039CA853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tract"/>
        </a:ext>
      </dgm:extLst>
    </dgm:pt>
    <dgm:pt modelId="{459FD8D1-A649-43A0-BB33-2C16D587BB00}" type="pres">
      <dgm:prSet presAssocID="{704C0709-D1D0-4DB5-8B64-7E0039CA853A}" presName="spaceRect" presStyleCnt="0"/>
      <dgm:spPr/>
    </dgm:pt>
    <dgm:pt modelId="{5EF169BF-C20F-4B7D-AF5A-92DEE4F4A3A3}" type="pres">
      <dgm:prSet presAssocID="{704C0709-D1D0-4DB5-8B64-7E0039CA853A}" presName="parTx" presStyleLbl="revTx" presStyleIdx="1" presStyleCnt="3">
        <dgm:presLayoutVars>
          <dgm:chMax val="0"/>
          <dgm:chPref val="0"/>
        </dgm:presLayoutVars>
      </dgm:prSet>
      <dgm:spPr/>
    </dgm:pt>
    <dgm:pt modelId="{D26755D4-2685-4CB6-AF97-3D085612AE9D}" type="pres">
      <dgm:prSet presAssocID="{07F3A0D5-8B8D-4D10-8170-AD2E0F80EDF6}" presName="sibTrans" presStyleCnt="0"/>
      <dgm:spPr/>
    </dgm:pt>
    <dgm:pt modelId="{6BD1FCA1-3615-41CD-BA38-D20439302A21}" type="pres">
      <dgm:prSet presAssocID="{E4C83903-DD3F-4B97-BD21-64598DB060BB}" presName="compNode" presStyleCnt="0"/>
      <dgm:spPr/>
    </dgm:pt>
    <dgm:pt modelId="{C926D69E-F93F-4528-B961-2B8365ED0C77}" type="pres">
      <dgm:prSet presAssocID="{E4C83903-DD3F-4B97-BD21-64598DB060BB}" presName="bgRect" presStyleLbl="bgShp" presStyleIdx="2" presStyleCnt="3"/>
      <dgm:spPr/>
    </dgm:pt>
    <dgm:pt modelId="{17A4EB3B-6D60-4795-96AD-133D9E003F35}" type="pres">
      <dgm:prSet presAssocID="{E4C83903-DD3F-4B97-BD21-64598DB060B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108D1584-5C03-439E-A18F-2034AEB89EEA}" type="pres">
      <dgm:prSet presAssocID="{E4C83903-DD3F-4B97-BD21-64598DB060BB}" presName="spaceRect" presStyleCnt="0"/>
      <dgm:spPr/>
    </dgm:pt>
    <dgm:pt modelId="{6B7C8A8E-E89D-4E14-AB88-C4C89D806688}" type="pres">
      <dgm:prSet presAssocID="{E4C83903-DD3F-4B97-BD21-64598DB060BB}" presName="parTx" presStyleLbl="revTx" presStyleIdx="2" presStyleCnt="3">
        <dgm:presLayoutVars>
          <dgm:chMax val="0"/>
          <dgm:chPref val="0"/>
        </dgm:presLayoutVars>
      </dgm:prSet>
      <dgm:spPr/>
    </dgm:pt>
  </dgm:ptLst>
  <dgm:cxnLst>
    <dgm:cxn modelId="{06C53705-353A-4A3A-B4BD-28F7187CE821}" srcId="{086C312C-42DC-4870-A204-BCC278ECBEAF}" destId="{96AA53D5-C070-4A0C-A1ED-9D416DD472B4}" srcOrd="0" destOrd="0" parTransId="{17AEEC3E-C36C-4295-83B5-FEE5C952A2F2}" sibTransId="{A09D8AE3-DC90-4494-AA5E-AC4612BB6182}"/>
    <dgm:cxn modelId="{6D75D01A-E367-4078-AFAB-95971EB23461}" type="presOf" srcId="{96AA53D5-C070-4A0C-A1ED-9D416DD472B4}" destId="{466575EA-33E0-4849-B3AA-85241640FC0E}" srcOrd="0" destOrd="0" presId="urn:microsoft.com/office/officeart/2018/2/layout/IconVerticalSolidList"/>
    <dgm:cxn modelId="{FF705F30-F0ED-49EA-9433-C3B6C1075392}" srcId="{086C312C-42DC-4870-A204-BCC278ECBEAF}" destId="{704C0709-D1D0-4DB5-8B64-7E0039CA853A}" srcOrd="1" destOrd="0" parTransId="{B6393C0D-BF8C-49DF-A398-895F57155472}" sibTransId="{07F3A0D5-8B8D-4D10-8170-AD2E0F80EDF6}"/>
    <dgm:cxn modelId="{64314A3B-1260-4C6E-9123-C49C5E4AF7F5}" type="presOf" srcId="{704C0709-D1D0-4DB5-8B64-7E0039CA853A}" destId="{5EF169BF-C20F-4B7D-AF5A-92DEE4F4A3A3}" srcOrd="0" destOrd="0" presId="urn:microsoft.com/office/officeart/2018/2/layout/IconVerticalSolidList"/>
    <dgm:cxn modelId="{09141F9A-AA39-484D-A91E-934BF0E272FE}" type="presOf" srcId="{E4C83903-DD3F-4B97-BD21-64598DB060BB}" destId="{6B7C8A8E-E89D-4E14-AB88-C4C89D806688}" srcOrd="0" destOrd="0" presId="urn:microsoft.com/office/officeart/2018/2/layout/IconVerticalSolidList"/>
    <dgm:cxn modelId="{BF7017BE-860E-4840-A2F9-76D09CBBFF87}" type="presOf" srcId="{086C312C-42DC-4870-A204-BCC278ECBEAF}" destId="{8DE2B890-5B6A-4280-8BCE-2086A7E7C48D}" srcOrd="0" destOrd="0" presId="urn:microsoft.com/office/officeart/2018/2/layout/IconVerticalSolidList"/>
    <dgm:cxn modelId="{9A5B66F8-0D43-4C13-93F9-753B075A798E}" srcId="{086C312C-42DC-4870-A204-BCC278ECBEAF}" destId="{E4C83903-DD3F-4B97-BD21-64598DB060BB}" srcOrd="2" destOrd="0" parTransId="{3FB978A4-09A9-423B-8253-31A20D248505}" sibTransId="{DC52ECB9-962C-42BC-BD39-DD5A0BF8926B}"/>
    <dgm:cxn modelId="{A79DA797-C1E9-4A58-B49D-7E27F12EFA54}" type="presParOf" srcId="{8DE2B890-5B6A-4280-8BCE-2086A7E7C48D}" destId="{7B3953CC-C125-45A2-AC9C-793BE778CB41}" srcOrd="0" destOrd="0" presId="urn:microsoft.com/office/officeart/2018/2/layout/IconVerticalSolidList"/>
    <dgm:cxn modelId="{FB9B5835-C217-4E12-9228-89E70844828F}" type="presParOf" srcId="{7B3953CC-C125-45A2-AC9C-793BE778CB41}" destId="{2B2CBD3D-7BBF-43A9-A1EB-E58261F58DB4}" srcOrd="0" destOrd="0" presId="urn:microsoft.com/office/officeart/2018/2/layout/IconVerticalSolidList"/>
    <dgm:cxn modelId="{D979D7F3-D82A-4BD0-A71F-4198F5B8F838}" type="presParOf" srcId="{7B3953CC-C125-45A2-AC9C-793BE778CB41}" destId="{A4711D73-316B-4B37-8CC0-383DB9159A6B}" srcOrd="1" destOrd="0" presId="urn:microsoft.com/office/officeart/2018/2/layout/IconVerticalSolidList"/>
    <dgm:cxn modelId="{524FC94A-F46F-46EA-A501-5CA46EF16656}" type="presParOf" srcId="{7B3953CC-C125-45A2-AC9C-793BE778CB41}" destId="{59AA8C4C-1553-4BDA-A954-94CA37ACA69E}" srcOrd="2" destOrd="0" presId="urn:microsoft.com/office/officeart/2018/2/layout/IconVerticalSolidList"/>
    <dgm:cxn modelId="{D79604A4-849C-4DFD-808E-43CB245E6B2B}" type="presParOf" srcId="{7B3953CC-C125-45A2-AC9C-793BE778CB41}" destId="{466575EA-33E0-4849-B3AA-85241640FC0E}" srcOrd="3" destOrd="0" presId="urn:microsoft.com/office/officeart/2018/2/layout/IconVerticalSolidList"/>
    <dgm:cxn modelId="{4DFE6F47-9B5A-4782-A4CA-984BCDC8FEDD}" type="presParOf" srcId="{8DE2B890-5B6A-4280-8BCE-2086A7E7C48D}" destId="{24037407-1445-4006-B946-F4B2F8E440F8}" srcOrd="1" destOrd="0" presId="urn:microsoft.com/office/officeart/2018/2/layout/IconVerticalSolidList"/>
    <dgm:cxn modelId="{873E6B10-098B-4EF5-ACC0-012B62B5760C}" type="presParOf" srcId="{8DE2B890-5B6A-4280-8BCE-2086A7E7C48D}" destId="{27B4EE4F-F13E-48AD-9CBB-3FE4CE1075BF}" srcOrd="2" destOrd="0" presId="urn:microsoft.com/office/officeart/2018/2/layout/IconVerticalSolidList"/>
    <dgm:cxn modelId="{40321560-23EF-45AB-9BCA-FC9E7D7975BF}" type="presParOf" srcId="{27B4EE4F-F13E-48AD-9CBB-3FE4CE1075BF}" destId="{7CD984F6-AF9D-45D6-9A59-9B285812872D}" srcOrd="0" destOrd="0" presId="urn:microsoft.com/office/officeart/2018/2/layout/IconVerticalSolidList"/>
    <dgm:cxn modelId="{A43B0614-997E-4B1C-8497-6BF253003CDF}" type="presParOf" srcId="{27B4EE4F-F13E-48AD-9CBB-3FE4CE1075BF}" destId="{1861139C-8DE3-4227-BDFC-DCD0D022E09D}" srcOrd="1" destOrd="0" presId="urn:microsoft.com/office/officeart/2018/2/layout/IconVerticalSolidList"/>
    <dgm:cxn modelId="{DD42A6E8-0AF9-489E-BCF8-C55DE4EF7943}" type="presParOf" srcId="{27B4EE4F-F13E-48AD-9CBB-3FE4CE1075BF}" destId="{459FD8D1-A649-43A0-BB33-2C16D587BB00}" srcOrd="2" destOrd="0" presId="urn:microsoft.com/office/officeart/2018/2/layout/IconVerticalSolidList"/>
    <dgm:cxn modelId="{EB4B6D23-05F9-45AA-B21D-1D5170807A6A}" type="presParOf" srcId="{27B4EE4F-F13E-48AD-9CBB-3FE4CE1075BF}" destId="{5EF169BF-C20F-4B7D-AF5A-92DEE4F4A3A3}" srcOrd="3" destOrd="0" presId="urn:microsoft.com/office/officeart/2018/2/layout/IconVerticalSolidList"/>
    <dgm:cxn modelId="{A3255EAD-D0E9-4902-A43C-134E6A1220BD}" type="presParOf" srcId="{8DE2B890-5B6A-4280-8BCE-2086A7E7C48D}" destId="{D26755D4-2685-4CB6-AF97-3D085612AE9D}" srcOrd="3" destOrd="0" presId="urn:microsoft.com/office/officeart/2018/2/layout/IconVerticalSolidList"/>
    <dgm:cxn modelId="{FD90BF84-8CF2-48BE-BB59-C5C4DAD3564A}" type="presParOf" srcId="{8DE2B890-5B6A-4280-8BCE-2086A7E7C48D}" destId="{6BD1FCA1-3615-41CD-BA38-D20439302A21}" srcOrd="4" destOrd="0" presId="urn:microsoft.com/office/officeart/2018/2/layout/IconVerticalSolidList"/>
    <dgm:cxn modelId="{392DC49E-8C92-45BF-AEA9-326B9E042274}" type="presParOf" srcId="{6BD1FCA1-3615-41CD-BA38-D20439302A21}" destId="{C926D69E-F93F-4528-B961-2B8365ED0C77}" srcOrd="0" destOrd="0" presId="urn:microsoft.com/office/officeart/2018/2/layout/IconVerticalSolidList"/>
    <dgm:cxn modelId="{9B2C5F0A-9F26-45C7-A7AA-76256998B493}" type="presParOf" srcId="{6BD1FCA1-3615-41CD-BA38-D20439302A21}" destId="{17A4EB3B-6D60-4795-96AD-133D9E003F35}" srcOrd="1" destOrd="0" presId="urn:microsoft.com/office/officeart/2018/2/layout/IconVerticalSolidList"/>
    <dgm:cxn modelId="{A5F4E5B5-A15A-4193-90F3-68CCED7F950B}" type="presParOf" srcId="{6BD1FCA1-3615-41CD-BA38-D20439302A21}" destId="{108D1584-5C03-439E-A18F-2034AEB89EEA}" srcOrd="2" destOrd="0" presId="urn:microsoft.com/office/officeart/2018/2/layout/IconVerticalSolidList"/>
    <dgm:cxn modelId="{A7AE130A-613B-4FEB-90B5-7710FE641CCF}" type="presParOf" srcId="{6BD1FCA1-3615-41CD-BA38-D20439302A21}" destId="{6B7C8A8E-E89D-4E14-AB88-C4C89D80668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1C232D-BDE4-40CE-926F-83507F55938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977319A-3713-4B63-85B2-6F0218F202D0}">
      <dgm:prSet/>
      <dgm:spPr/>
      <dgm:t>
        <a:bodyPr/>
        <a:lstStyle/>
        <a:p>
          <a:r>
            <a:rPr lang="en-US" b="1"/>
            <a:t>Planned 35-unit luxury condominium development in the heart of an old, established neighborhood in Seattle.</a:t>
          </a:r>
          <a:endParaRPr lang="en-US"/>
        </a:p>
      </dgm:t>
    </dgm:pt>
    <dgm:pt modelId="{19506FCB-8D8F-455B-9384-C988C911D784}" type="parTrans" cxnId="{0E77C8F9-4833-48D7-8437-FCA3176E6658}">
      <dgm:prSet/>
      <dgm:spPr/>
      <dgm:t>
        <a:bodyPr/>
        <a:lstStyle/>
        <a:p>
          <a:endParaRPr lang="en-US"/>
        </a:p>
      </dgm:t>
    </dgm:pt>
    <dgm:pt modelId="{7D3E129B-A537-47E4-B224-02A3A5267439}" type="sibTrans" cxnId="{0E77C8F9-4833-48D7-8437-FCA3176E6658}">
      <dgm:prSet/>
      <dgm:spPr/>
      <dgm:t>
        <a:bodyPr/>
        <a:lstStyle/>
        <a:p>
          <a:endParaRPr lang="en-US"/>
        </a:p>
      </dgm:t>
    </dgm:pt>
    <dgm:pt modelId="{B399D3BA-1BFD-4BA4-9F88-0A2BC402863D}">
      <dgm:prSet/>
      <dgm:spPr/>
      <dgm:t>
        <a:bodyPr/>
        <a:lstStyle/>
        <a:p>
          <a:r>
            <a:rPr lang="en-US" b="1"/>
            <a:t>First-time commercial developer.</a:t>
          </a:r>
          <a:endParaRPr lang="en-US"/>
        </a:p>
      </dgm:t>
    </dgm:pt>
    <dgm:pt modelId="{427F0D93-89F7-445E-8088-1596AC8C88FA}" type="parTrans" cxnId="{12707533-E312-4859-812B-30CB9071B361}">
      <dgm:prSet/>
      <dgm:spPr/>
      <dgm:t>
        <a:bodyPr/>
        <a:lstStyle/>
        <a:p>
          <a:endParaRPr lang="en-US"/>
        </a:p>
      </dgm:t>
    </dgm:pt>
    <dgm:pt modelId="{B37E9FF3-9F70-4D5B-96FB-5F967F6B991B}" type="sibTrans" cxnId="{12707533-E312-4859-812B-30CB9071B361}">
      <dgm:prSet/>
      <dgm:spPr/>
      <dgm:t>
        <a:bodyPr/>
        <a:lstStyle/>
        <a:p>
          <a:endParaRPr lang="en-US"/>
        </a:p>
      </dgm:t>
    </dgm:pt>
    <dgm:pt modelId="{ED0FA46B-ED70-4B83-A427-F3735CE0DCB1}">
      <dgm:prSet/>
      <dgm:spPr/>
      <dgm:t>
        <a:bodyPr/>
        <a:lstStyle/>
        <a:p>
          <a:r>
            <a:rPr lang="en-US" b="1"/>
            <a:t>Under-financed and ill prepared for the inevitable complications that are inherent to such a project.</a:t>
          </a:r>
          <a:endParaRPr lang="en-US"/>
        </a:p>
      </dgm:t>
    </dgm:pt>
    <dgm:pt modelId="{3BF5C079-C9FA-461A-B69D-0BC093C638C9}" type="parTrans" cxnId="{B3AE418E-0637-46B2-A579-BFEACF32D547}">
      <dgm:prSet/>
      <dgm:spPr/>
      <dgm:t>
        <a:bodyPr/>
        <a:lstStyle/>
        <a:p>
          <a:endParaRPr lang="en-US"/>
        </a:p>
      </dgm:t>
    </dgm:pt>
    <dgm:pt modelId="{01E8528B-8826-48DA-AF9C-429A3090B9CF}" type="sibTrans" cxnId="{B3AE418E-0637-46B2-A579-BFEACF32D547}">
      <dgm:prSet/>
      <dgm:spPr/>
      <dgm:t>
        <a:bodyPr/>
        <a:lstStyle/>
        <a:p>
          <a:endParaRPr lang="en-US"/>
        </a:p>
      </dgm:t>
    </dgm:pt>
    <dgm:pt modelId="{E1FFB225-DE76-4529-A29C-E28B62FCACD0}" type="pres">
      <dgm:prSet presAssocID="{B61C232D-BDE4-40CE-926F-83507F559388}" presName="root" presStyleCnt="0">
        <dgm:presLayoutVars>
          <dgm:dir/>
          <dgm:resizeHandles val="exact"/>
        </dgm:presLayoutVars>
      </dgm:prSet>
      <dgm:spPr/>
    </dgm:pt>
    <dgm:pt modelId="{2E9993B0-5ABA-4412-BB67-4E8AEEE1003D}" type="pres">
      <dgm:prSet presAssocID="{5977319A-3713-4B63-85B2-6F0218F202D0}" presName="compNode" presStyleCnt="0"/>
      <dgm:spPr/>
    </dgm:pt>
    <dgm:pt modelId="{7B775BC7-75B8-4F96-9769-3A0EEFF37E65}" type="pres">
      <dgm:prSet presAssocID="{5977319A-3713-4B63-85B2-6F0218F202D0}" presName="bgRect" presStyleLbl="bgShp" presStyleIdx="0" presStyleCnt="3"/>
      <dgm:spPr/>
    </dgm:pt>
    <dgm:pt modelId="{2EF4B89E-3799-4C1C-BA4C-EA040BCD93D1}" type="pres">
      <dgm:prSet presAssocID="{5977319A-3713-4B63-85B2-6F0218F202D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burban scene"/>
        </a:ext>
      </dgm:extLst>
    </dgm:pt>
    <dgm:pt modelId="{C4BD019B-1174-4B03-99AB-DF137B024CCC}" type="pres">
      <dgm:prSet presAssocID="{5977319A-3713-4B63-85B2-6F0218F202D0}" presName="spaceRect" presStyleCnt="0"/>
      <dgm:spPr/>
    </dgm:pt>
    <dgm:pt modelId="{DEA77972-8D84-4FDD-920D-8E2895237528}" type="pres">
      <dgm:prSet presAssocID="{5977319A-3713-4B63-85B2-6F0218F202D0}" presName="parTx" presStyleLbl="revTx" presStyleIdx="0" presStyleCnt="3">
        <dgm:presLayoutVars>
          <dgm:chMax val="0"/>
          <dgm:chPref val="0"/>
        </dgm:presLayoutVars>
      </dgm:prSet>
      <dgm:spPr/>
    </dgm:pt>
    <dgm:pt modelId="{688D742E-655E-421D-A865-0CC60EB2E917}" type="pres">
      <dgm:prSet presAssocID="{7D3E129B-A537-47E4-B224-02A3A5267439}" presName="sibTrans" presStyleCnt="0"/>
      <dgm:spPr/>
    </dgm:pt>
    <dgm:pt modelId="{ECE2401A-FA80-4627-8453-3B5122BC00BD}" type="pres">
      <dgm:prSet presAssocID="{B399D3BA-1BFD-4BA4-9F88-0A2BC402863D}" presName="compNode" presStyleCnt="0"/>
      <dgm:spPr/>
    </dgm:pt>
    <dgm:pt modelId="{D7B572B6-F10E-499E-8117-94A3CFD3C89B}" type="pres">
      <dgm:prSet presAssocID="{B399D3BA-1BFD-4BA4-9F88-0A2BC402863D}" presName="bgRect" presStyleLbl="bgShp" presStyleIdx="1" presStyleCnt="3"/>
      <dgm:spPr/>
    </dgm:pt>
    <dgm:pt modelId="{B26ED1B1-0E78-41F8-95BA-A69D63B2657B}" type="pres">
      <dgm:prSet presAssocID="{B399D3BA-1BFD-4BA4-9F88-0A2BC402863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29F36588-8600-45CA-ACF7-647C74AC6578}" type="pres">
      <dgm:prSet presAssocID="{B399D3BA-1BFD-4BA4-9F88-0A2BC402863D}" presName="spaceRect" presStyleCnt="0"/>
      <dgm:spPr/>
    </dgm:pt>
    <dgm:pt modelId="{6BB9BDFA-D9F5-4674-BBBE-BCE4624464DC}" type="pres">
      <dgm:prSet presAssocID="{B399D3BA-1BFD-4BA4-9F88-0A2BC402863D}" presName="parTx" presStyleLbl="revTx" presStyleIdx="1" presStyleCnt="3">
        <dgm:presLayoutVars>
          <dgm:chMax val="0"/>
          <dgm:chPref val="0"/>
        </dgm:presLayoutVars>
      </dgm:prSet>
      <dgm:spPr/>
    </dgm:pt>
    <dgm:pt modelId="{53F452E4-0FA7-400C-9B7F-2B6D16A9959F}" type="pres">
      <dgm:prSet presAssocID="{B37E9FF3-9F70-4D5B-96FB-5F967F6B991B}" presName="sibTrans" presStyleCnt="0"/>
      <dgm:spPr/>
    </dgm:pt>
    <dgm:pt modelId="{4261C1DC-3130-4655-B105-C2C284386945}" type="pres">
      <dgm:prSet presAssocID="{ED0FA46B-ED70-4B83-A427-F3735CE0DCB1}" presName="compNode" presStyleCnt="0"/>
      <dgm:spPr/>
    </dgm:pt>
    <dgm:pt modelId="{54E3D112-7A36-482B-8452-0F878B9F9955}" type="pres">
      <dgm:prSet presAssocID="{ED0FA46B-ED70-4B83-A427-F3735CE0DCB1}" presName="bgRect" presStyleLbl="bgShp" presStyleIdx="2" presStyleCnt="3"/>
      <dgm:spPr/>
    </dgm:pt>
    <dgm:pt modelId="{4A733081-91C8-42C7-B823-5ED1656F39C8}" type="pres">
      <dgm:prSet presAssocID="{ED0FA46B-ED70-4B83-A427-F3735CE0DCB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72DFC3AE-A745-47B7-9AFD-C45FEDFCF09F}" type="pres">
      <dgm:prSet presAssocID="{ED0FA46B-ED70-4B83-A427-F3735CE0DCB1}" presName="spaceRect" presStyleCnt="0"/>
      <dgm:spPr/>
    </dgm:pt>
    <dgm:pt modelId="{B98C3FB8-F9F4-41C9-A20A-8036B1C2B94F}" type="pres">
      <dgm:prSet presAssocID="{ED0FA46B-ED70-4B83-A427-F3735CE0DCB1}" presName="parTx" presStyleLbl="revTx" presStyleIdx="2" presStyleCnt="3">
        <dgm:presLayoutVars>
          <dgm:chMax val="0"/>
          <dgm:chPref val="0"/>
        </dgm:presLayoutVars>
      </dgm:prSet>
      <dgm:spPr/>
    </dgm:pt>
  </dgm:ptLst>
  <dgm:cxnLst>
    <dgm:cxn modelId="{1EFBFF03-33AC-4C2E-B4A8-81914354CEC4}" type="presOf" srcId="{B399D3BA-1BFD-4BA4-9F88-0A2BC402863D}" destId="{6BB9BDFA-D9F5-4674-BBBE-BCE4624464DC}" srcOrd="0" destOrd="0" presId="urn:microsoft.com/office/officeart/2018/2/layout/IconVerticalSolidList"/>
    <dgm:cxn modelId="{12707533-E312-4859-812B-30CB9071B361}" srcId="{B61C232D-BDE4-40CE-926F-83507F559388}" destId="{B399D3BA-1BFD-4BA4-9F88-0A2BC402863D}" srcOrd="1" destOrd="0" parTransId="{427F0D93-89F7-445E-8088-1596AC8C88FA}" sibTransId="{B37E9FF3-9F70-4D5B-96FB-5F967F6B991B}"/>
    <dgm:cxn modelId="{281F8435-34C5-45A2-868F-17F40C169FA0}" type="presOf" srcId="{B61C232D-BDE4-40CE-926F-83507F559388}" destId="{E1FFB225-DE76-4529-A29C-E28B62FCACD0}" srcOrd="0" destOrd="0" presId="urn:microsoft.com/office/officeart/2018/2/layout/IconVerticalSolidList"/>
    <dgm:cxn modelId="{B3AE418E-0637-46B2-A579-BFEACF32D547}" srcId="{B61C232D-BDE4-40CE-926F-83507F559388}" destId="{ED0FA46B-ED70-4B83-A427-F3735CE0DCB1}" srcOrd="2" destOrd="0" parTransId="{3BF5C079-C9FA-461A-B69D-0BC093C638C9}" sibTransId="{01E8528B-8826-48DA-AF9C-429A3090B9CF}"/>
    <dgm:cxn modelId="{9051B990-66B5-4DA2-8834-192E6C479296}" type="presOf" srcId="{5977319A-3713-4B63-85B2-6F0218F202D0}" destId="{DEA77972-8D84-4FDD-920D-8E2895237528}" srcOrd="0" destOrd="0" presId="urn:microsoft.com/office/officeart/2018/2/layout/IconVerticalSolidList"/>
    <dgm:cxn modelId="{33807AA8-4D4D-4C68-BE6B-C22C1E2BDC98}" type="presOf" srcId="{ED0FA46B-ED70-4B83-A427-F3735CE0DCB1}" destId="{B98C3FB8-F9F4-41C9-A20A-8036B1C2B94F}" srcOrd="0" destOrd="0" presId="urn:microsoft.com/office/officeart/2018/2/layout/IconVerticalSolidList"/>
    <dgm:cxn modelId="{0E77C8F9-4833-48D7-8437-FCA3176E6658}" srcId="{B61C232D-BDE4-40CE-926F-83507F559388}" destId="{5977319A-3713-4B63-85B2-6F0218F202D0}" srcOrd="0" destOrd="0" parTransId="{19506FCB-8D8F-455B-9384-C988C911D784}" sibTransId="{7D3E129B-A537-47E4-B224-02A3A5267439}"/>
    <dgm:cxn modelId="{A1703AB4-6567-4185-B1ED-7C9622F756EB}" type="presParOf" srcId="{E1FFB225-DE76-4529-A29C-E28B62FCACD0}" destId="{2E9993B0-5ABA-4412-BB67-4E8AEEE1003D}" srcOrd="0" destOrd="0" presId="urn:microsoft.com/office/officeart/2018/2/layout/IconVerticalSolidList"/>
    <dgm:cxn modelId="{C9DD2960-18BF-48DA-9812-D8AEA607FA47}" type="presParOf" srcId="{2E9993B0-5ABA-4412-BB67-4E8AEEE1003D}" destId="{7B775BC7-75B8-4F96-9769-3A0EEFF37E65}" srcOrd="0" destOrd="0" presId="urn:microsoft.com/office/officeart/2018/2/layout/IconVerticalSolidList"/>
    <dgm:cxn modelId="{32185CF7-6881-441D-B05C-B5AAD9F4A4B4}" type="presParOf" srcId="{2E9993B0-5ABA-4412-BB67-4E8AEEE1003D}" destId="{2EF4B89E-3799-4C1C-BA4C-EA040BCD93D1}" srcOrd="1" destOrd="0" presId="urn:microsoft.com/office/officeart/2018/2/layout/IconVerticalSolidList"/>
    <dgm:cxn modelId="{850C324C-1F63-4061-8F85-ED4ABB851C1B}" type="presParOf" srcId="{2E9993B0-5ABA-4412-BB67-4E8AEEE1003D}" destId="{C4BD019B-1174-4B03-99AB-DF137B024CCC}" srcOrd="2" destOrd="0" presId="urn:microsoft.com/office/officeart/2018/2/layout/IconVerticalSolidList"/>
    <dgm:cxn modelId="{807C4FF4-1D77-4490-848B-537CAE104DF3}" type="presParOf" srcId="{2E9993B0-5ABA-4412-BB67-4E8AEEE1003D}" destId="{DEA77972-8D84-4FDD-920D-8E2895237528}" srcOrd="3" destOrd="0" presId="urn:microsoft.com/office/officeart/2018/2/layout/IconVerticalSolidList"/>
    <dgm:cxn modelId="{5FD44B57-440F-4FFD-A611-DB070CEC04FF}" type="presParOf" srcId="{E1FFB225-DE76-4529-A29C-E28B62FCACD0}" destId="{688D742E-655E-421D-A865-0CC60EB2E917}" srcOrd="1" destOrd="0" presId="urn:microsoft.com/office/officeart/2018/2/layout/IconVerticalSolidList"/>
    <dgm:cxn modelId="{5C4392FB-50D9-4747-9A62-F5BBD747D154}" type="presParOf" srcId="{E1FFB225-DE76-4529-A29C-E28B62FCACD0}" destId="{ECE2401A-FA80-4627-8453-3B5122BC00BD}" srcOrd="2" destOrd="0" presId="urn:microsoft.com/office/officeart/2018/2/layout/IconVerticalSolidList"/>
    <dgm:cxn modelId="{3CA053DF-933E-4792-8456-063D7D7DDD16}" type="presParOf" srcId="{ECE2401A-FA80-4627-8453-3B5122BC00BD}" destId="{D7B572B6-F10E-499E-8117-94A3CFD3C89B}" srcOrd="0" destOrd="0" presId="urn:microsoft.com/office/officeart/2018/2/layout/IconVerticalSolidList"/>
    <dgm:cxn modelId="{20B8BF3C-277E-4148-BE7A-53B4909362B8}" type="presParOf" srcId="{ECE2401A-FA80-4627-8453-3B5122BC00BD}" destId="{B26ED1B1-0E78-41F8-95BA-A69D63B2657B}" srcOrd="1" destOrd="0" presId="urn:microsoft.com/office/officeart/2018/2/layout/IconVerticalSolidList"/>
    <dgm:cxn modelId="{6E301706-6CE7-4A45-AFDF-50B8DCDE0F08}" type="presParOf" srcId="{ECE2401A-FA80-4627-8453-3B5122BC00BD}" destId="{29F36588-8600-45CA-ACF7-647C74AC6578}" srcOrd="2" destOrd="0" presId="urn:microsoft.com/office/officeart/2018/2/layout/IconVerticalSolidList"/>
    <dgm:cxn modelId="{D121C160-2C37-4FCA-B6BA-20D7850598AB}" type="presParOf" srcId="{ECE2401A-FA80-4627-8453-3B5122BC00BD}" destId="{6BB9BDFA-D9F5-4674-BBBE-BCE4624464DC}" srcOrd="3" destOrd="0" presId="urn:microsoft.com/office/officeart/2018/2/layout/IconVerticalSolidList"/>
    <dgm:cxn modelId="{F48E2F73-C54D-489D-A4DD-89831AC39705}" type="presParOf" srcId="{E1FFB225-DE76-4529-A29C-E28B62FCACD0}" destId="{53F452E4-0FA7-400C-9B7F-2B6D16A9959F}" srcOrd="3" destOrd="0" presId="urn:microsoft.com/office/officeart/2018/2/layout/IconVerticalSolidList"/>
    <dgm:cxn modelId="{3EC2219D-C809-456E-8BE8-FE06B32BB020}" type="presParOf" srcId="{E1FFB225-DE76-4529-A29C-E28B62FCACD0}" destId="{4261C1DC-3130-4655-B105-C2C284386945}" srcOrd="4" destOrd="0" presId="urn:microsoft.com/office/officeart/2018/2/layout/IconVerticalSolidList"/>
    <dgm:cxn modelId="{4AA7D0E1-A317-4AC8-9C74-A0FB623A86E3}" type="presParOf" srcId="{4261C1DC-3130-4655-B105-C2C284386945}" destId="{54E3D112-7A36-482B-8452-0F878B9F9955}" srcOrd="0" destOrd="0" presId="urn:microsoft.com/office/officeart/2018/2/layout/IconVerticalSolidList"/>
    <dgm:cxn modelId="{EDBF8FF6-B0F3-4FC8-ADC5-98BE79825A1F}" type="presParOf" srcId="{4261C1DC-3130-4655-B105-C2C284386945}" destId="{4A733081-91C8-42C7-B823-5ED1656F39C8}" srcOrd="1" destOrd="0" presId="urn:microsoft.com/office/officeart/2018/2/layout/IconVerticalSolidList"/>
    <dgm:cxn modelId="{5759091B-25AC-43A6-983B-C7551C1D7A21}" type="presParOf" srcId="{4261C1DC-3130-4655-B105-C2C284386945}" destId="{72DFC3AE-A745-47B7-9AFD-C45FEDFCF09F}" srcOrd="2" destOrd="0" presId="urn:microsoft.com/office/officeart/2018/2/layout/IconVerticalSolidList"/>
    <dgm:cxn modelId="{55FD6705-7E07-4C7C-97D7-20BBB82D4E6D}" type="presParOf" srcId="{4261C1DC-3130-4655-B105-C2C284386945}" destId="{B98C3FB8-F9F4-41C9-A20A-8036B1C2B94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CBD3D-7BBF-43A9-A1EB-E58261F58DB4}">
      <dsp:nvSpPr>
        <dsp:cNvPr id="0" name=""/>
        <dsp:cNvSpPr/>
      </dsp:nvSpPr>
      <dsp:spPr>
        <a:xfrm>
          <a:off x="0" y="595"/>
          <a:ext cx="10969943" cy="13930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711D73-316B-4B37-8CC0-383DB9159A6B}">
      <dsp:nvSpPr>
        <dsp:cNvPr id="0" name=""/>
        <dsp:cNvSpPr/>
      </dsp:nvSpPr>
      <dsp:spPr>
        <a:xfrm>
          <a:off x="421391" y="314027"/>
          <a:ext cx="766167" cy="7661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6575EA-33E0-4849-B3AA-85241640FC0E}">
      <dsp:nvSpPr>
        <dsp:cNvPr id="0" name=""/>
        <dsp:cNvSpPr/>
      </dsp:nvSpPr>
      <dsp:spPr>
        <a:xfrm>
          <a:off x="1608951" y="595"/>
          <a:ext cx="9360991"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29" tIns="147429" rIns="147429" bIns="147429" numCol="1" spcCol="1270" anchor="ctr" anchorCtr="0">
          <a:noAutofit/>
        </a:bodyPr>
        <a:lstStyle/>
        <a:p>
          <a:pPr marL="0" lvl="0" indent="0" algn="l" defTabSz="1111250">
            <a:lnSpc>
              <a:spcPct val="90000"/>
            </a:lnSpc>
            <a:spcBef>
              <a:spcPct val="0"/>
            </a:spcBef>
            <a:spcAft>
              <a:spcPct val="35000"/>
            </a:spcAft>
            <a:buNone/>
          </a:pPr>
          <a:r>
            <a:rPr lang="en-US" sz="2500" b="1" kern="1200"/>
            <a:t>Courts often examine LOL clauses in the context of “risk-shifting” and therefore scrutinize them closely.</a:t>
          </a:r>
          <a:endParaRPr lang="en-US" sz="2500" kern="1200"/>
        </a:p>
      </dsp:txBody>
      <dsp:txXfrm>
        <a:off x="1608951" y="595"/>
        <a:ext cx="9360991" cy="1393031"/>
      </dsp:txXfrm>
    </dsp:sp>
    <dsp:sp modelId="{7CD984F6-AF9D-45D6-9A59-9B285812872D}">
      <dsp:nvSpPr>
        <dsp:cNvPr id="0" name=""/>
        <dsp:cNvSpPr/>
      </dsp:nvSpPr>
      <dsp:spPr>
        <a:xfrm>
          <a:off x="0" y="1741884"/>
          <a:ext cx="10969943" cy="13930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61139C-8DE3-4227-BDFC-DCD0D022E09D}">
      <dsp:nvSpPr>
        <dsp:cNvPr id="0" name=""/>
        <dsp:cNvSpPr/>
      </dsp:nvSpPr>
      <dsp:spPr>
        <a:xfrm>
          <a:off x="421391" y="2055316"/>
          <a:ext cx="766167" cy="7661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F169BF-C20F-4B7D-AF5A-92DEE4F4A3A3}">
      <dsp:nvSpPr>
        <dsp:cNvPr id="0" name=""/>
        <dsp:cNvSpPr/>
      </dsp:nvSpPr>
      <dsp:spPr>
        <a:xfrm>
          <a:off x="1608951" y="1741884"/>
          <a:ext cx="9360991"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29" tIns="147429" rIns="147429" bIns="147429" numCol="1" spcCol="1270" anchor="ctr" anchorCtr="0">
          <a:noAutofit/>
        </a:bodyPr>
        <a:lstStyle/>
        <a:p>
          <a:pPr marL="0" lvl="0" indent="0" algn="l" defTabSz="1111250">
            <a:lnSpc>
              <a:spcPct val="90000"/>
            </a:lnSpc>
            <a:spcBef>
              <a:spcPct val="0"/>
            </a:spcBef>
            <a:spcAft>
              <a:spcPct val="35000"/>
            </a:spcAft>
            <a:buNone/>
          </a:pPr>
          <a:r>
            <a:rPr lang="en-US" sz="2500" b="1" kern="1200"/>
            <a:t>Only applies to the contracting parties.</a:t>
          </a:r>
          <a:endParaRPr lang="en-US" sz="2500" kern="1200"/>
        </a:p>
      </dsp:txBody>
      <dsp:txXfrm>
        <a:off x="1608951" y="1741884"/>
        <a:ext cx="9360991" cy="1393031"/>
      </dsp:txXfrm>
    </dsp:sp>
    <dsp:sp modelId="{C926D69E-F93F-4528-B961-2B8365ED0C77}">
      <dsp:nvSpPr>
        <dsp:cNvPr id="0" name=""/>
        <dsp:cNvSpPr/>
      </dsp:nvSpPr>
      <dsp:spPr>
        <a:xfrm>
          <a:off x="0" y="3483173"/>
          <a:ext cx="10969943" cy="13930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A4EB3B-6D60-4795-96AD-133D9E003F35}">
      <dsp:nvSpPr>
        <dsp:cNvPr id="0" name=""/>
        <dsp:cNvSpPr/>
      </dsp:nvSpPr>
      <dsp:spPr>
        <a:xfrm>
          <a:off x="421391" y="3796605"/>
          <a:ext cx="766167" cy="7661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7C8A8E-E89D-4E14-AB88-C4C89D806688}">
      <dsp:nvSpPr>
        <dsp:cNvPr id="0" name=""/>
        <dsp:cNvSpPr/>
      </dsp:nvSpPr>
      <dsp:spPr>
        <a:xfrm>
          <a:off x="1608951" y="3483173"/>
          <a:ext cx="9360991"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29" tIns="147429" rIns="147429" bIns="147429" numCol="1" spcCol="1270" anchor="ctr" anchorCtr="0">
          <a:noAutofit/>
        </a:bodyPr>
        <a:lstStyle/>
        <a:p>
          <a:pPr marL="0" lvl="0" indent="0" algn="l" defTabSz="1111250">
            <a:lnSpc>
              <a:spcPct val="90000"/>
            </a:lnSpc>
            <a:spcBef>
              <a:spcPct val="0"/>
            </a:spcBef>
            <a:spcAft>
              <a:spcPct val="35000"/>
            </a:spcAft>
            <a:buNone/>
          </a:pPr>
          <a:r>
            <a:rPr lang="en-US" sz="2500" b="1" kern="1200"/>
            <a:t>Represents a negotiated level of risk based on a number of factors including design professional’s fees and upside potential of owner.</a:t>
          </a:r>
          <a:endParaRPr lang="en-US" sz="2500" kern="1200"/>
        </a:p>
      </dsp:txBody>
      <dsp:txXfrm>
        <a:off x="1608951" y="3483173"/>
        <a:ext cx="9360991" cy="1393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75BC7-75B8-4F96-9769-3A0EEFF37E65}">
      <dsp:nvSpPr>
        <dsp:cNvPr id="0" name=""/>
        <dsp:cNvSpPr/>
      </dsp:nvSpPr>
      <dsp:spPr>
        <a:xfrm>
          <a:off x="0" y="595"/>
          <a:ext cx="10969943" cy="13930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F4B89E-3799-4C1C-BA4C-EA040BCD93D1}">
      <dsp:nvSpPr>
        <dsp:cNvPr id="0" name=""/>
        <dsp:cNvSpPr/>
      </dsp:nvSpPr>
      <dsp:spPr>
        <a:xfrm>
          <a:off x="421391" y="314027"/>
          <a:ext cx="766167" cy="7661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A77972-8D84-4FDD-920D-8E2895237528}">
      <dsp:nvSpPr>
        <dsp:cNvPr id="0" name=""/>
        <dsp:cNvSpPr/>
      </dsp:nvSpPr>
      <dsp:spPr>
        <a:xfrm>
          <a:off x="1608951" y="595"/>
          <a:ext cx="9360991"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29" tIns="147429" rIns="147429" bIns="147429" numCol="1" spcCol="1270" anchor="ctr" anchorCtr="0">
          <a:noAutofit/>
        </a:bodyPr>
        <a:lstStyle/>
        <a:p>
          <a:pPr marL="0" lvl="0" indent="0" algn="l" defTabSz="1111250">
            <a:lnSpc>
              <a:spcPct val="90000"/>
            </a:lnSpc>
            <a:spcBef>
              <a:spcPct val="0"/>
            </a:spcBef>
            <a:spcAft>
              <a:spcPct val="35000"/>
            </a:spcAft>
            <a:buNone/>
          </a:pPr>
          <a:r>
            <a:rPr lang="en-US" sz="2500" b="1" kern="1200"/>
            <a:t>Planned 35-unit luxury condominium development in the heart of an old, established neighborhood in Seattle.</a:t>
          </a:r>
          <a:endParaRPr lang="en-US" sz="2500" kern="1200"/>
        </a:p>
      </dsp:txBody>
      <dsp:txXfrm>
        <a:off x="1608951" y="595"/>
        <a:ext cx="9360991" cy="1393031"/>
      </dsp:txXfrm>
    </dsp:sp>
    <dsp:sp modelId="{D7B572B6-F10E-499E-8117-94A3CFD3C89B}">
      <dsp:nvSpPr>
        <dsp:cNvPr id="0" name=""/>
        <dsp:cNvSpPr/>
      </dsp:nvSpPr>
      <dsp:spPr>
        <a:xfrm>
          <a:off x="0" y="1741884"/>
          <a:ext cx="10969943" cy="13930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6ED1B1-0E78-41F8-95BA-A69D63B2657B}">
      <dsp:nvSpPr>
        <dsp:cNvPr id="0" name=""/>
        <dsp:cNvSpPr/>
      </dsp:nvSpPr>
      <dsp:spPr>
        <a:xfrm>
          <a:off x="421391" y="2055316"/>
          <a:ext cx="766167" cy="7661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B9BDFA-D9F5-4674-BBBE-BCE4624464DC}">
      <dsp:nvSpPr>
        <dsp:cNvPr id="0" name=""/>
        <dsp:cNvSpPr/>
      </dsp:nvSpPr>
      <dsp:spPr>
        <a:xfrm>
          <a:off x="1608951" y="1741884"/>
          <a:ext cx="9360991"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29" tIns="147429" rIns="147429" bIns="147429" numCol="1" spcCol="1270" anchor="ctr" anchorCtr="0">
          <a:noAutofit/>
        </a:bodyPr>
        <a:lstStyle/>
        <a:p>
          <a:pPr marL="0" lvl="0" indent="0" algn="l" defTabSz="1111250">
            <a:lnSpc>
              <a:spcPct val="90000"/>
            </a:lnSpc>
            <a:spcBef>
              <a:spcPct val="0"/>
            </a:spcBef>
            <a:spcAft>
              <a:spcPct val="35000"/>
            </a:spcAft>
            <a:buNone/>
          </a:pPr>
          <a:r>
            <a:rPr lang="en-US" sz="2500" b="1" kern="1200"/>
            <a:t>First-time commercial developer.</a:t>
          </a:r>
          <a:endParaRPr lang="en-US" sz="2500" kern="1200"/>
        </a:p>
      </dsp:txBody>
      <dsp:txXfrm>
        <a:off x="1608951" y="1741884"/>
        <a:ext cx="9360991" cy="1393031"/>
      </dsp:txXfrm>
    </dsp:sp>
    <dsp:sp modelId="{54E3D112-7A36-482B-8452-0F878B9F9955}">
      <dsp:nvSpPr>
        <dsp:cNvPr id="0" name=""/>
        <dsp:cNvSpPr/>
      </dsp:nvSpPr>
      <dsp:spPr>
        <a:xfrm>
          <a:off x="0" y="3483173"/>
          <a:ext cx="10969943" cy="13930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733081-91C8-42C7-B823-5ED1656F39C8}">
      <dsp:nvSpPr>
        <dsp:cNvPr id="0" name=""/>
        <dsp:cNvSpPr/>
      </dsp:nvSpPr>
      <dsp:spPr>
        <a:xfrm>
          <a:off x="421391" y="3796605"/>
          <a:ext cx="766167" cy="7661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8C3FB8-F9F4-41C9-A20A-8036B1C2B94F}">
      <dsp:nvSpPr>
        <dsp:cNvPr id="0" name=""/>
        <dsp:cNvSpPr/>
      </dsp:nvSpPr>
      <dsp:spPr>
        <a:xfrm>
          <a:off x="1608951" y="3483173"/>
          <a:ext cx="9360991"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29" tIns="147429" rIns="147429" bIns="147429" numCol="1" spcCol="1270" anchor="ctr" anchorCtr="0">
          <a:noAutofit/>
        </a:bodyPr>
        <a:lstStyle/>
        <a:p>
          <a:pPr marL="0" lvl="0" indent="0" algn="l" defTabSz="1111250">
            <a:lnSpc>
              <a:spcPct val="90000"/>
            </a:lnSpc>
            <a:spcBef>
              <a:spcPct val="0"/>
            </a:spcBef>
            <a:spcAft>
              <a:spcPct val="35000"/>
            </a:spcAft>
            <a:buNone/>
          </a:pPr>
          <a:r>
            <a:rPr lang="en-US" sz="2500" b="1" kern="1200"/>
            <a:t>Under-financed and ill prepared for the inevitable complications that are inherent to such a project.</a:t>
          </a:r>
          <a:endParaRPr lang="en-US" sz="2500" kern="1200"/>
        </a:p>
      </dsp:txBody>
      <dsp:txXfrm>
        <a:off x="1608951" y="3483173"/>
        <a:ext cx="9360991" cy="139303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r>
              <a:rPr lang="en-US"/>
              <a:t>12/4/2018</a:t>
            </a: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8DF30DA1-1BF5-4BA3-97E9-663096DF2F23}" type="slidenum">
              <a:rPr lang="en-US" smtClean="0"/>
              <a:t>‹#›</a:t>
            </a:fld>
            <a:endParaRPr lang="en-US"/>
          </a:p>
        </p:txBody>
      </p:sp>
    </p:spTree>
    <p:extLst>
      <p:ext uri="{BB962C8B-B14F-4D97-AF65-F5344CB8AC3E}">
        <p14:creationId xmlns:p14="http://schemas.microsoft.com/office/powerpoint/2010/main" val="38525782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r>
              <a:rPr lang="en-US"/>
              <a:t>12/4/2018</a:t>
            </a:r>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3DA35287-F8AE-421E-B682-6BA8CB211A61}" type="slidenum">
              <a:rPr lang="en-US" smtClean="0"/>
              <a:t>‹#›</a:t>
            </a:fld>
            <a:endParaRPr lang="en-US"/>
          </a:p>
        </p:txBody>
      </p:sp>
    </p:spTree>
    <p:extLst>
      <p:ext uri="{BB962C8B-B14F-4D97-AF65-F5344CB8AC3E}">
        <p14:creationId xmlns:p14="http://schemas.microsoft.com/office/powerpoint/2010/main" val="14446240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A35287-F8AE-421E-B682-6BA8CB211A61}" type="slidenum">
              <a:rPr lang="en-US" smtClean="0"/>
              <a:t>26</a:t>
            </a:fld>
            <a:endParaRPr lang="en-US"/>
          </a:p>
        </p:txBody>
      </p:sp>
    </p:spTree>
    <p:extLst>
      <p:ext uri="{BB962C8B-B14F-4D97-AF65-F5344CB8AC3E}">
        <p14:creationId xmlns:p14="http://schemas.microsoft.com/office/powerpoint/2010/main" val="1446408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1371601"/>
            <a:ext cx="10462075"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162" y="3505200"/>
            <a:ext cx="8532178"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6D8EB5-BBAC-47EF-A605-A33196B0AF64}" type="datetime1">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6266E-BE17-4896-90DE-B742DFF12870}" type="slidenum">
              <a:rPr lang="en-US" smtClean="0"/>
              <a:t>‹#›</a:t>
            </a:fld>
            <a:endParaRPr lang="en-US"/>
          </a:p>
        </p:txBody>
      </p:sp>
      <p:cxnSp>
        <p:nvCxnSpPr>
          <p:cNvPr id="8" name="Straight Connector 7"/>
          <p:cNvCxnSpPr/>
          <p:nvPr/>
        </p:nvCxnSpPr>
        <p:spPr>
          <a:xfrm>
            <a:off x="914162" y="3398520"/>
            <a:ext cx="104620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BC7486-C257-4D9B-AE88-D8DE8D69AE6F}" type="datetime1">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6266E-BE17-4896-90DE-B742DFF1287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600"/>
            <a:ext cx="2742486"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441" y="609600"/>
            <a:ext cx="802431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25EEA5-FC5A-469D-B2A4-3C8A79CD5DE8}" type="datetime1">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6266E-BE17-4896-90DE-B742DFF1287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9F013C-68BC-4468-80A2-65566E938882}" type="datetime1">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6266E-BE17-4896-90DE-B742DFF1287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2833" y="2362201"/>
            <a:ext cx="10360501"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2833" y="4626865"/>
            <a:ext cx="10360501"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5D705F-AA9A-4AAA-ABAC-9D3003B3A055}" type="datetime1">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6266E-BE17-4896-90DE-B742DFF12870}" type="slidenum">
              <a:rPr lang="en-US" smtClean="0"/>
              <a:t>‹#›</a:t>
            </a:fld>
            <a:endParaRPr lang="en-US"/>
          </a:p>
        </p:txBody>
      </p:sp>
      <p:cxnSp>
        <p:nvCxnSpPr>
          <p:cNvPr id="7" name="Straight Connector 6"/>
          <p:cNvCxnSpPr/>
          <p:nvPr/>
        </p:nvCxnSpPr>
        <p:spPr>
          <a:xfrm>
            <a:off x="975106" y="4599432"/>
            <a:ext cx="104620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73352"/>
            <a:ext cx="5383398"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986" y="1673352"/>
            <a:ext cx="5383398"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8E2370-C384-46A7-985E-457967D776DF}" type="datetime1">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86266E-BE17-4896-90DE-B742DFF1287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441" y="1676400"/>
            <a:ext cx="5241195"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438400"/>
            <a:ext cx="52411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8189" y="1676400"/>
            <a:ext cx="5241195"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8189" y="2438400"/>
            <a:ext cx="52411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3B2E96-C14F-462E-9ABD-299E858BC953}" type="datetime1">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86266E-BE17-4896-90DE-B742DFF12870}" type="slidenum">
              <a:rPr lang="en-US" smtClean="0"/>
              <a:t>‹#›</a:t>
            </a:fld>
            <a:endParaRPr lang="en-US"/>
          </a:p>
        </p:txBody>
      </p:sp>
      <p:cxnSp>
        <p:nvCxnSpPr>
          <p:cNvPr id="11" name="Straight Connector 10"/>
          <p:cNvCxnSpPr/>
          <p:nvPr/>
        </p:nvCxnSpPr>
        <p:spPr>
          <a:xfrm rot="5400000">
            <a:off x="3740362" y="4045691"/>
            <a:ext cx="4709160" cy="105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B25E3B-30B1-458C-8714-C060026B069C}" type="datetime1">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86266E-BE17-4896-90DE-B742DFF1287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5BACF9-FF08-41DB-8E75-11F01EF71DBA}" type="datetime1">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86266E-BE17-4896-90DE-B742DFF128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792080"/>
            <a:ext cx="2852185"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1368" y="792080"/>
            <a:ext cx="7618016"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443" y="2130553"/>
            <a:ext cx="2852185"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6556B3-E75A-4F0E-A8CD-7CC61D05AE5A}" type="datetime1">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86266E-BE17-4896-90DE-B742DFF12870}" type="slidenum">
              <a:rPr lang="en-US" smtClean="0"/>
              <a:t>‹#›</a:t>
            </a:fld>
            <a:endParaRPr lang="en-US"/>
          </a:p>
        </p:txBody>
      </p:sp>
      <p:cxnSp>
        <p:nvCxnSpPr>
          <p:cNvPr id="9" name="Straight Connector 8"/>
          <p:cNvCxnSpPr/>
          <p:nvPr/>
        </p:nvCxnSpPr>
        <p:spPr>
          <a:xfrm rot="5400000">
            <a:off x="911188"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792480"/>
            <a:ext cx="2856163"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0487" y="838201"/>
            <a:ext cx="787047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441" y="2133600"/>
            <a:ext cx="2852185"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9DE2AC-028B-4C2A-A00A-956858E6A6CC}" type="datetime1">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86266E-BE17-4896-90DE-B742DFF1287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88825"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441" y="533400"/>
            <a:ext cx="10969943"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441" y="1600200"/>
            <a:ext cx="10969943"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88825"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609441" y="18288"/>
            <a:ext cx="3859795" cy="329184"/>
          </a:xfrm>
          <a:prstGeom prst="rect">
            <a:avLst/>
          </a:prstGeom>
        </p:spPr>
        <p:txBody>
          <a:bodyPr vert="horz" lIns="91440" tIns="45720" rIns="91440" bIns="45720" rtlCol="0" anchor="ctr"/>
          <a:lstStyle>
            <a:lvl1pPr algn="l">
              <a:defRPr sz="1200">
                <a:solidFill>
                  <a:srgbClr val="FFFFFF"/>
                </a:solidFill>
              </a:defRPr>
            </a:lvl1pPr>
          </a:lstStyle>
          <a:p>
            <a:fld id="{F549B4BC-9697-4843-B6AD-B5D4F7F88AB9}" type="datetime1">
              <a:rPr lang="en-US" smtClean="0"/>
              <a:t>1/12/2021</a:t>
            </a:fld>
            <a:endParaRPr lang="en-US"/>
          </a:p>
        </p:txBody>
      </p:sp>
      <p:sp>
        <p:nvSpPr>
          <p:cNvPr id="5" name="Footer Placeholder 4"/>
          <p:cNvSpPr>
            <a:spLocks noGrp="1"/>
          </p:cNvSpPr>
          <p:nvPr>
            <p:ph type="ftr" sz="quarter" idx="3"/>
          </p:nvPr>
        </p:nvSpPr>
        <p:spPr>
          <a:xfrm>
            <a:off x="4570810" y="18288"/>
            <a:ext cx="5484971"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57354" y="18288"/>
            <a:ext cx="1422030" cy="329184"/>
          </a:xfrm>
          <a:prstGeom prst="rect">
            <a:avLst/>
          </a:prstGeom>
        </p:spPr>
        <p:txBody>
          <a:bodyPr vert="horz" lIns="91440" tIns="45720" rIns="91440" bIns="45720" rtlCol="0" anchor="ctr"/>
          <a:lstStyle>
            <a:lvl1pPr algn="l">
              <a:defRPr sz="1400" b="1">
                <a:solidFill>
                  <a:srgbClr val="FFFFFF"/>
                </a:solidFill>
              </a:defRPr>
            </a:lvl1pPr>
          </a:lstStyle>
          <a:p>
            <a:fld id="{1686266E-BE17-4896-90DE-B742DFF1287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e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em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a:extLst>
              <a:ext uri="{FF2B5EF4-FFF2-40B4-BE49-F238E27FC236}">
                <a16:creationId xmlns:a16="http://schemas.microsoft.com/office/drawing/2014/main" id="{49FF50D1-421B-44DB-805F-534847386636}"/>
              </a:ext>
            </a:extLst>
          </p:cNvPr>
          <p:cNvSpPr>
            <a:spLocks noGrp="1" noChangeArrowheads="1"/>
          </p:cNvSpPr>
          <p:nvPr>
            <p:ph type="ctrTitle"/>
          </p:nvPr>
        </p:nvSpPr>
        <p:spPr>
          <a:xfrm>
            <a:off x="3084512" y="1565564"/>
            <a:ext cx="6019800" cy="1752600"/>
          </a:xfrm>
        </p:spPr>
        <p:txBody>
          <a:bodyPr/>
          <a:lstStyle/>
          <a:p>
            <a:r>
              <a:rPr lang="en-US" altLang="en-US" sz="4000" dirty="0">
                <a:solidFill>
                  <a:srgbClr val="9DA25E"/>
                </a:solidFill>
              </a:rPr>
              <a:t>Claims Against Design Professionals</a:t>
            </a:r>
            <a:endParaRPr lang="en-US" altLang="en-US" dirty="0">
              <a:solidFill>
                <a:srgbClr val="9DA25E"/>
              </a:solidFill>
            </a:endParaRPr>
          </a:p>
        </p:txBody>
      </p:sp>
      <p:sp>
        <p:nvSpPr>
          <p:cNvPr id="446467" name="Rectangle 3">
            <a:extLst>
              <a:ext uri="{FF2B5EF4-FFF2-40B4-BE49-F238E27FC236}">
                <a16:creationId xmlns:a16="http://schemas.microsoft.com/office/drawing/2014/main" id="{5159806B-7C28-4628-8206-CC0133074CFE}"/>
              </a:ext>
            </a:extLst>
          </p:cNvPr>
          <p:cNvSpPr>
            <a:spLocks noGrp="1" noChangeArrowheads="1"/>
          </p:cNvSpPr>
          <p:nvPr>
            <p:ph type="subTitle" idx="1"/>
          </p:nvPr>
        </p:nvSpPr>
        <p:spPr/>
        <p:txBody>
          <a:bodyPr>
            <a:normAutofit lnSpcReduction="10000"/>
          </a:bodyPr>
          <a:lstStyle/>
          <a:p>
            <a:r>
              <a:rPr lang="en-US" altLang="en-US" dirty="0">
                <a:solidFill>
                  <a:schemeClr val="bg2"/>
                </a:solidFill>
              </a:rPr>
              <a:t>Economic Loss Doctrine</a:t>
            </a:r>
          </a:p>
          <a:p>
            <a:r>
              <a:rPr lang="en-US" altLang="en-US" dirty="0">
                <a:solidFill>
                  <a:schemeClr val="bg2"/>
                </a:solidFill>
              </a:rPr>
              <a:t>Limitations of Liability</a:t>
            </a:r>
          </a:p>
          <a:p>
            <a:endParaRPr lang="en-US" altLang="en-US" dirty="0">
              <a:solidFill>
                <a:schemeClr val="bg2"/>
              </a:solidFill>
            </a:endParaRPr>
          </a:p>
          <a:p>
            <a:r>
              <a:rPr lang="en-US" altLang="en-US">
                <a:solidFill>
                  <a:schemeClr val="bg2"/>
                </a:solidFill>
              </a:rPr>
              <a:t>David K. </a:t>
            </a:r>
            <a:r>
              <a:rPr lang="en-US" altLang="en-US" dirty="0">
                <a:solidFill>
                  <a:schemeClr val="bg2"/>
                </a:solidFill>
              </a:rPr>
              <a:t>Eckberg</a:t>
            </a:r>
          </a:p>
        </p:txBody>
      </p:sp>
      <p:pic>
        <p:nvPicPr>
          <p:cNvPr id="4" name="Picture 2" descr="C:\Users\dgreenberg\AppData\Local\Microsoft\Windows\Temporary Internet Files\Content.Outlook\0RPHXFTC\BPM Logo RGB (Color).jpg">
            <a:extLst>
              <a:ext uri="{FF2B5EF4-FFF2-40B4-BE49-F238E27FC236}">
                <a16:creationId xmlns:a16="http://schemas.microsoft.com/office/drawing/2014/main" id="{8541630E-3479-4D8B-B391-FC42F98325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4212" y="4648200"/>
            <a:ext cx="2905222" cy="14526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EC83FEE-EBC4-4497-9534-3E5DA2A6D27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9" name="Rectangle 5">
            <a:extLst>
              <a:ext uri="{FF2B5EF4-FFF2-40B4-BE49-F238E27FC236}">
                <a16:creationId xmlns:a16="http://schemas.microsoft.com/office/drawing/2014/main" id="{3A6F4288-829A-4650-9601-41D7E36060EF}"/>
              </a:ext>
            </a:extLst>
          </p:cNvPr>
          <p:cNvSpPr>
            <a:spLocks noChangeArrowheads="1"/>
          </p:cNvSpPr>
          <p:nvPr/>
        </p:nvSpPr>
        <p:spPr bwMode="auto">
          <a:xfrm>
            <a:off x="1522412" y="533400"/>
            <a:ext cx="8915400" cy="6324600"/>
          </a:xfrm>
          <a:prstGeom prst="rect">
            <a:avLst/>
          </a:prstGeom>
          <a:solidFill>
            <a:srgbClr val="E8E2D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10" name="Rectangle 6">
            <a:extLst>
              <a:ext uri="{FF2B5EF4-FFF2-40B4-BE49-F238E27FC236}">
                <a16:creationId xmlns:a16="http://schemas.microsoft.com/office/drawing/2014/main" id="{9FC24D87-2580-4CB6-9907-BB7155610FF2}"/>
              </a:ext>
            </a:extLst>
          </p:cNvPr>
          <p:cNvSpPr>
            <a:spLocks noChangeArrowheads="1"/>
          </p:cNvSpPr>
          <p:nvPr/>
        </p:nvSpPr>
        <p:spPr bwMode="auto">
          <a:xfrm>
            <a:off x="3478212" y="279400"/>
            <a:ext cx="5397500" cy="6464300"/>
          </a:xfrm>
          <a:prstGeom prst="rect">
            <a:avLst/>
          </a:prstGeom>
          <a:solidFill>
            <a:srgbClr val="0E261B"/>
          </a:solidFill>
          <a:ln w="12700">
            <a:solidFill>
              <a:srgbClr val="94755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08" name="Rectangle 4">
            <a:extLst>
              <a:ext uri="{FF2B5EF4-FFF2-40B4-BE49-F238E27FC236}">
                <a16:creationId xmlns:a16="http://schemas.microsoft.com/office/drawing/2014/main" id="{3BC8CE4C-A310-4130-87A2-8B0EDA5035E9}"/>
              </a:ext>
            </a:extLst>
          </p:cNvPr>
          <p:cNvSpPr>
            <a:spLocks noChangeArrowheads="1"/>
          </p:cNvSpPr>
          <p:nvPr/>
        </p:nvSpPr>
        <p:spPr bwMode="auto">
          <a:xfrm>
            <a:off x="3414712" y="203200"/>
            <a:ext cx="5397500" cy="646430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79911" name="Picture 7">
            <a:extLst>
              <a:ext uri="{FF2B5EF4-FFF2-40B4-BE49-F238E27FC236}">
                <a16:creationId xmlns:a16="http://schemas.microsoft.com/office/drawing/2014/main" id="{FF03A78F-9FD1-4602-A3A2-ADFBF03A10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5989" y="919712"/>
            <a:ext cx="4772024" cy="5569987"/>
          </a:xfrm>
          <a:prstGeom prst="rect">
            <a:avLst/>
          </a:prstGeom>
          <a:noFill/>
          <a:extLst>
            <a:ext uri="{909E8E84-426E-40DD-AFC4-6F175D3DCCD1}">
              <a14:hiddenFill xmlns:a14="http://schemas.microsoft.com/office/drawing/2010/main">
                <a:solidFill>
                  <a:srgbClr val="FFFFFF"/>
                </a:solidFill>
              </a14:hiddenFill>
            </a:ext>
          </a:extLst>
        </p:spPr>
      </p:pic>
      <p:grpSp>
        <p:nvGrpSpPr>
          <p:cNvPr id="379923" name="Group 19">
            <a:extLst>
              <a:ext uri="{FF2B5EF4-FFF2-40B4-BE49-F238E27FC236}">
                <a16:creationId xmlns:a16="http://schemas.microsoft.com/office/drawing/2014/main" id="{D88115B7-E9D5-489B-8A91-AB3C7DE1D2BB}"/>
              </a:ext>
            </a:extLst>
          </p:cNvPr>
          <p:cNvGrpSpPr>
            <a:grpSpLocks/>
          </p:cNvGrpSpPr>
          <p:nvPr/>
        </p:nvGrpSpPr>
        <p:grpSpPr bwMode="auto">
          <a:xfrm>
            <a:off x="1901826" y="2705100"/>
            <a:ext cx="8372475" cy="3454400"/>
            <a:chOff x="239" y="1704"/>
            <a:chExt cx="5274" cy="2176"/>
          </a:xfrm>
        </p:grpSpPr>
        <p:sp>
          <p:nvSpPr>
            <p:cNvPr id="379917" name="Line 13">
              <a:extLst>
                <a:ext uri="{FF2B5EF4-FFF2-40B4-BE49-F238E27FC236}">
                  <a16:creationId xmlns:a16="http://schemas.microsoft.com/office/drawing/2014/main" id="{E54CFFD5-E96C-43D4-9C2D-7D5E81547283}"/>
                </a:ext>
              </a:extLst>
            </p:cNvPr>
            <p:cNvSpPr>
              <a:spLocks noChangeShapeType="1"/>
            </p:cNvSpPr>
            <p:nvPr/>
          </p:nvSpPr>
          <p:spPr bwMode="auto">
            <a:xfrm flipV="1">
              <a:off x="239" y="1896"/>
              <a:ext cx="997" cy="467"/>
            </a:xfrm>
            <a:prstGeom prst="line">
              <a:avLst/>
            </a:prstGeom>
            <a:noFill/>
            <a:ln w="1905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18" name="Line 14">
              <a:extLst>
                <a:ext uri="{FF2B5EF4-FFF2-40B4-BE49-F238E27FC236}">
                  <a16:creationId xmlns:a16="http://schemas.microsoft.com/office/drawing/2014/main" id="{01544694-C2D1-4214-8617-562B870D47DD}"/>
                </a:ext>
              </a:extLst>
            </p:cNvPr>
            <p:cNvSpPr>
              <a:spLocks noChangeShapeType="1"/>
            </p:cNvSpPr>
            <p:nvPr/>
          </p:nvSpPr>
          <p:spPr bwMode="auto">
            <a:xfrm flipH="1" flipV="1">
              <a:off x="4585" y="1899"/>
              <a:ext cx="928" cy="480"/>
            </a:xfrm>
            <a:prstGeom prst="line">
              <a:avLst/>
            </a:prstGeom>
            <a:noFill/>
            <a:ln w="1905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9921" name="Group 17">
              <a:extLst>
                <a:ext uri="{FF2B5EF4-FFF2-40B4-BE49-F238E27FC236}">
                  <a16:creationId xmlns:a16="http://schemas.microsoft.com/office/drawing/2014/main" id="{886CEF77-1C37-410A-911E-FEC1805506AF}"/>
                </a:ext>
              </a:extLst>
            </p:cNvPr>
            <p:cNvGrpSpPr>
              <a:grpSpLocks/>
            </p:cNvGrpSpPr>
            <p:nvPr/>
          </p:nvGrpSpPr>
          <p:grpSpPr bwMode="auto">
            <a:xfrm>
              <a:off x="239" y="2368"/>
              <a:ext cx="5274" cy="1512"/>
              <a:chOff x="143" y="2368"/>
              <a:chExt cx="5274" cy="1512"/>
            </a:xfrm>
          </p:grpSpPr>
          <p:sp>
            <p:nvSpPr>
              <p:cNvPr id="379914" name="Rectangle 10">
                <a:extLst>
                  <a:ext uri="{FF2B5EF4-FFF2-40B4-BE49-F238E27FC236}">
                    <a16:creationId xmlns:a16="http://schemas.microsoft.com/office/drawing/2014/main" id="{8DF22F4E-D1B3-45EB-965E-5955721FCFDB}"/>
                  </a:ext>
                </a:extLst>
              </p:cNvPr>
              <p:cNvSpPr>
                <a:spLocks noChangeArrowheads="1"/>
              </p:cNvSpPr>
              <p:nvPr/>
            </p:nvSpPr>
            <p:spPr bwMode="auto">
              <a:xfrm>
                <a:off x="143" y="2368"/>
                <a:ext cx="5272" cy="1512"/>
              </a:xfrm>
              <a:prstGeom prst="rect">
                <a:avLst/>
              </a:prstGeom>
              <a:solidFill>
                <a:srgbClr val="FFFFFF"/>
              </a:solidFill>
              <a:ln w="1905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15" name="Text Box 11">
                <a:extLst>
                  <a:ext uri="{FF2B5EF4-FFF2-40B4-BE49-F238E27FC236}">
                    <a16:creationId xmlns:a16="http://schemas.microsoft.com/office/drawing/2014/main" id="{67847A17-371B-4F62-B868-04E7B158BC7F}"/>
                  </a:ext>
                </a:extLst>
              </p:cNvPr>
              <p:cNvSpPr txBox="1">
                <a:spLocks noChangeArrowheads="1"/>
              </p:cNvSpPr>
              <p:nvPr/>
            </p:nvSpPr>
            <p:spPr bwMode="auto">
              <a:xfrm>
                <a:off x="371" y="2397"/>
                <a:ext cx="5046" cy="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a:t>LIMITATION OF LIABILITY . Client expressly agrees that to the fullest extent permitted by  law, its maximum aggregate recovery for claims against ENGINEERING FIRM concerning ENGINEERING FIRM’S professional services, including negligence or breach of this AGREEMENT shall be $50,000. In the event CLIENT does not wish to limit ENGINEERING FIRM’S liability to $50,000. ENGINEERING FIRM may agree to an increased limit if mutually agreed to in writing before commencement of work.</a:t>
                </a:r>
              </a:p>
            </p:txBody>
          </p:sp>
          <p:sp>
            <p:nvSpPr>
              <p:cNvPr id="379920" name="Rectangle 16">
                <a:extLst>
                  <a:ext uri="{FF2B5EF4-FFF2-40B4-BE49-F238E27FC236}">
                    <a16:creationId xmlns:a16="http://schemas.microsoft.com/office/drawing/2014/main" id="{6FB46808-7F0C-4F32-B33C-92071563C6A2}"/>
                  </a:ext>
                </a:extLst>
              </p:cNvPr>
              <p:cNvSpPr>
                <a:spLocks noChangeArrowheads="1"/>
              </p:cNvSpPr>
              <p:nvPr/>
            </p:nvSpPr>
            <p:spPr bwMode="auto">
              <a:xfrm>
                <a:off x="162" y="2396"/>
                <a:ext cx="2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b="1"/>
                  <a:t>7.</a:t>
                </a:r>
              </a:p>
            </p:txBody>
          </p:sp>
        </p:grpSp>
        <p:sp>
          <p:nvSpPr>
            <p:cNvPr id="379922" name="Rectangle 18">
              <a:extLst>
                <a:ext uri="{FF2B5EF4-FFF2-40B4-BE49-F238E27FC236}">
                  <a16:creationId xmlns:a16="http://schemas.microsoft.com/office/drawing/2014/main" id="{DBD22AD3-1813-4773-855B-6FC7B438A88F}"/>
                </a:ext>
              </a:extLst>
            </p:cNvPr>
            <p:cNvSpPr>
              <a:spLocks noChangeArrowheads="1"/>
            </p:cNvSpPr>
            <p:nvPr/>
          </p:nvSpPr>
          <p:spPr bwMode="auto">
            <a:xfrm>
              <a:off x="1240" y="1704"/>
              <a:ext cx="3344" cy="192"/>
            </a:xfrm>
            <a:prstGeom prst="rect">
              <a:avLst/>
            </a:prstGeom>
            <a:noFill/>
            <a:ln w="25400">
              <a:solidFill>
                <a:srgbClr val="003300"/>
              </a:solidFill>
              <a:miter lim="800000"/>
              <a:headEnd/>
              <a:tailEnd/>
            </a:ln>
            <a:effectLst/>
            <a:extLst>
              <a:ext uri="{909E8E84-426E-40DD-AFC4-6F175D3DCCD1}">
                <a14:hiddenFill xmlns:a14="http://schemas.microsoft.com/office/drawing/2010/main">
                  <a:solidFill>
                    <a:srgbClr val="00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4" name="Picture 13">
            <a:extLst>
              <a:ext uri="{FF2B5EF4-FFF2-40B4-BE49-F238E27FC236}">
                <a16:creationId xmlns:a16="http://schemas.microsoft.com/office/drawing/2014/main" id="{2CAE5C78-2735-44A2-A3F0-40CA9747599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675" y="6485392"/>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79923"/>
                                        </p:tgtEl>
                                        <p:attrNameLst>
                                          <p:attrName>style.visibility</p:attrName>
                                        </p:attrNameLst>
                                      </p:cBhvr>
                                      <p:to>
                                        <p:strVal val="visible"/>
                                      </p:to>
                                    </p:set>
                                    <p:animEffect transition="in" filter="wipe(up)">
                                      <p:cBhvr>
                                        <p:cTn id="7" dur="500"/>
                                        <p:tgtEl>
                                          <p:spTgt spid="379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932" name="Picture 4">
            <a:extLst>
              <a:ext uri="{FF2B5EF4-FFF2-40B4-BE49-F238E27FC236}">
                <a16:creationId xmlns:a16="http://schemas.microsoft.com/office/drawing/2014/main" id="{AB5D65FC-F7C2-4204-A4CF-D6D7C9062629}"/>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1416050" y="457200"/>
            <a:ext cx="9481353" cy="6277409"/>
          </a:xfrm>
          <a:prstGeom prst="rect">
            <a:avLst/>
          </a:prstGeom>
          <a:noFill/>
          <a:extLst>
            <a:ext uri="{909E8E84-426E-40DD-AFC4-6F175D3DCCD1}">
              <a14:hiddenFill xmlns:a14="http://schemas.microsoft.com/office/drawing/2010/main">
                <a:solidFill>
                  <a:srgbClr val="FFFFFF"/>
                </a:solidFill>
              </a14:hiddenFill>
            </a:ext>
          </a:extLst>
        </p:spPr>
      </p:pic>
      <p:grpSp>
        <p:nvGrpSpPr>
          <p:cNvPr id="380938" name="Group 10">
            <a:extLst>
              <a:ext uri="{FF2B5EF4-FFF2-40B4-BE49-F238E27FC236}">
                <a16:creationId xmlns:a16="http://schemas.microsoft.com/office/drawing/2014/main" id="{E84BEB69-BC33-4C22-A4A3-CD5F15CA7546}"/>
              </a:ext>
            </a:extLst>
          </p:cNvPr>
          <p:cNvGrpSpPr>
            <a:grpSpLocks/>
          </p:cNvGrpSpPr>
          <p:nvPr/>
        </p:nvGrpSpPr>
        <p:grpSpPr bwMode="auto">
          <a:xfrm>
            <a:off x="1814513" y="1054100"/>
            <a:ext cx="8562975" cy="4622800"/>
            <a:chOff x="184" y="664"/>
            <a:chExt cx="5394" cy="2912"/>
          </a:xfrm>
        </p:grpSpPr>
        <p:sp>
          <p:nvSpPr>
            <p:cNvPr id="380937" name="Rectangle 9">
              <a:extLst>
                <a:ext uri="{FF2B5EF4-FFF2-40B4-BE49-F238E27FC236}">
                  <a16:creationId xmlns:a16="http://schemas.microsoft.com/office/drawing/2014/main" id="{9385727A-6A2B-4D6B-AEF2-95DD4C1151BB}"/>
                </a:ext>
              </a:extLst>
            </p:cNvPr>
            <p:cNvSpPr>
              <a:spLocks noChangeArrowheads="1"/>
            </p:cNvSpPr>
            <p:nvPr/>
          </p:nvSpPr>
          <p:spPr bwMode="auto">
            <a:xfrm>
              <a:off x="184" y="664"/>
              <a:ext cx="5384" cy="2912"/>
            </a:xfrm>
            <a:prstGeom prst="rect">
              <a:avLst/>
            </a:prstGeom>
            <a:solidFill>
              <a:srgbClr val="FFFFFF">
                <a:alpha val="50000"/>
              </a:srgbClr>
            </a:solidFill>
            <a:ln w="1905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934" name="Text Box 6">
              <a:extLst>
                <a:ext uri="{FF2B5EF4-FFF2-40B4-BE49-F238E27FC236}">
                  <a16:creationId xmlns:a16="http://schemas.microsoft.com/office/drawing/2014/main" id="{E558CDA6-6D82-4528-8093-8669E5B0B79F}"/>
                </a:ext>
              </a:extLst>
            </p:cNvPr>
            <p:cNvSpPr txBox="1">
              <a:spLocks noChangeArrowheads="1"/>
            </p:cNvSpPr>
            <p:nvPr/>
          </p:nvSpPr>
          <p:spPr bwMode="auto">
            <a:xfrm>
              <a:off x="268" y="813"/>
              <a:ext cx="531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200" b="1">
                  <a:solidFill>
                    <a:srgbClr val="0E261B"/>
                  </a:solidFill>
                </a:rPr>
                <a:t>• Original contract, with attached terms and conditions, </a:t>
              </a:r>
            </a:p>
            <a:p>
              <a:pPr algn="l"/>
              <a:r>
                <a:rPr lang="en-US" altLang="en-US" sz="2200" b="1">
                  <a:solidFill>
                    <a:srgbClr val="0E261B"/>
                  </a:solidFill>
                </a:rPr>
                <a:t>  executed in 1990.</a:t>
              </a:r>
            </a:p>
          </p:txBody>
        </p:sp>
      </p:grpSp>
      <p:sp>
        <p:nvSpPr>
          <p:cNvPr id="380935" name="Text Box 7">
            <a:extLst>
              <a:ext uri="{FF2B5EF4-FFF2-40B4-BE49-F238E27FC236}">
                <a16:creationId xmlns:a16="http://schemas.microsoft.com/office/drawing/2014/main" id="{5C6BB8BF-C5F0-4AED-BAF0-D4853E68ABA6}"/>
              </a:ext>
            </a:extLst>
          </p:cNvPr>
          <p:cNvSpPr txBox="1">
            <a:spLocks noChangeArrowheads="1"/>
          </p:cNvSpPr>
          <p:nvPr/>
        </p:nvSpPr>
        <p:spPr bwMode="auto">
          <a:xfrm>
            <a:off x="1947863" y="2751138"/>
            <a:ext cx="842962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200" b="1">
                <a:solidFill>
                  <a:srgbClr val="0E261B"/>
                </a:solidFill>
              </a:rPr>
              <a:t>• Over next eight years, five amendments for various </a:t>
            </a:r>
          </a:p>
          <a:p>
            <a:pPr algn="l"/>
            <a:r>
              <a:rPr lang="en-US" altLang="en-US" sz="2200" b="1">
                <a:solidFill>
                  <a:srgbClr val="0E261B"/>
                </a:solidFill>
              </a:rPr>
              <a:t>  scopes of service, including geotechnical investigation </a:t>
            </a:r>
          </a:p>
          <a:p>
            <a:pPr algn="l"/>
            <a:r>
              <a:rPr lang="en-US" altLang="en-US" sz="2200" b="1">
                <a:solidFill>
                  <a:srgbClr val="0E261B"/>
                </a:solidFill>
              </a:rPr>
              <a:t>  and remediation and construction observation.</a:t>
            </a:r>
          </a:p>
        </p:txBody>
      </p:sp>
      <p:sp>
        <p:nvSpPr>
          <p:cNvPr id="380936" name="Text Box 8">
            <a:extLst>
              <a:ext uri="{FF2B5EF4-FFF2-40B4-BE49-F238E27FC236}">
                <a16:creationId xmlns:a16="http://schemas.microsoft.com/office/drawing/2014/main" id="{41C0C5E9-C731-45DD-9287-6FEC0B13BCDE}"/>
              </a:ext>
            </a:extLst>
          </p:cNvPr>
          <p:cNvSpPr txBox="1">
            <a:spLocks noChangeArrowheads="1"/>
          </p:cNvSpPr>
          <p:nvPr/>
        </p:nvSpPr>
        <p:spPr bwMode="auto">
          <a:xfrm>
            <a:off x="1947863" y="4465638"/>
            <a:ext cx="842962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200" b="1">
                <a:solidFill>
                  <a:srgbClr val="0E261B"/>
                </a:solidFill>
              </a:rPr>
              <a:t>• Some amendments referred back to the original agreement, </a:t>
            </a:r>
          </a:p>
          <a:p>
            <a:pPr algn="l"/>
            <a:r>
              <a:rPr lang="en-US" altLang="en-US" sz="2200" b="1">
                <a:solidFill>
                  <a:srgbClr val="0E261B"/>
                </a:solidFill>
              </a:rPr>
              <a:t>  others did not; some were submitted with a copy of </a:t>
            </a:r>
          </a:p>
          <a:p>
            <a:pPr algn="l"/>
            <a:r>
              <a:rPr lang="en-US" altLang="en-US" sz="2200" b="1">
                <a:solidFill>
                  <a:srgbClr val="0E261B"/>
                </a:solidFill>
              </a:rPr>
              <a:t>  the terms and conditions, others were not.</a:t>
            </a:r>
          </a:p>
        </p:txBody>
      </p:sp>
      <p:pic>
        <p:nvPicPr>
          <p:cNvPr id="10" name="Picture 9">
            <a:extLst>
              <a:ext uri="{FF2B5EF4-FFF2-40B4-BE49-F238E27FC236}">
                <a16:creationId xmlns:a16="http://schemas.microsoft.com/office/drawing/2014/main" id="{0364337B-84DD-4543-B65D-CE601EBCA6D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012" y="6402311"/>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80938"/>
                                        </p:tgtEl>
                                        <p:attrNameLst>
                                          <p:attrName>style.visibility</p:attrName>
                                        </p:attrNameLst>
                                      </p:cBhvr>
                                      <p:to>
                                        <p:strVal val="visible"/>
                                      </p:to>
                                    </p:set>
                                    <p:animEffect transition="in" filter="wipe(left)">
                                      <p:cBhvr>
                                        <p:cTn id="7" dur="500"/>
                                        <p:tgtEl>
                                          <p:spTgt spid="380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0935"/>
                                        </p:tgtEl>
                                        <p:attrNameLst>
                                          <p:attrName>style.visibility</p:attrName>
                                        </p:attrNameLst>
                                      </p:cBhvr>
                                      <p:to>
                                        <p:strVal val="visible"/>
                                      </p:to>
                                    </p:set>
                                    <p:animEffect transition="in" filter="wipe(left)">
                                      <p:cBhvr>
                                        <p:cTn id="12" dur="500"/>
                                        <p:tgtEl>
                                          <p:spTgt spid="3809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0936"/>
                                        </p:tgtEl>
                                        <p:attrNameLst>
                                          <p:attrName>style.visibility</p:attrName>
                                        </p:attrNameLst>
                                      </p:cBhvr>
                                      <p:to>
                                        <p:strVal val="visible"/>
                                      </p:to>
                                    </p:set>
                                    <p:animEffect transition="in" filter="wipe(left)">
                                      <p:cBhvr>
                                        <p:cTn id="17" dur="500"/>
                                        <p:tgtEl>
                                          <p:spTgt spid="380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5" grpId="0" autoUpdateAnimBg="0"/>
      <p:bldP spid="38093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a:extLst>
              <a:ext uri="{FF2B5EF4-FFF2-40B4-BE49-F238E27FC236}">
                <a16:creationId xmlns:a16="http://schemas.microsoft.com/office/drawing/2014/main" id="{D4E13BDC-64DC-40F3-B9CE-08B250932C0C}"/>
              </a:ext>
            </a:extLst>
          </p:cNvPr>
          <p:cNvSpPr>
            <a:spLocks noChangeArrowheads="1"/>
          </p:cNvSpPr>
          <p:nvPr/>
        </p:nvSpPr>
        <p:spPr bwMode="auto">
          <a:xfrm>
            <a:off x="1522412" y="0"/>
            <a:ext cx="9144000" cy="6858000"/>
          </a:xfrm>
          <a:prstGeom prst="rect">
            <a:avLst/>
          </a:prstGeom>
          <a:solidFill>
            <a:srgbClr val="E8E2D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87087" name="Group 15">
            <a:extLst>
              <a:ext uri="{FF2B5EF4-FFF2-40B4-BE49-F238E27FC236}">
                <a16:creationId xmlns:a16="http://schemas.microsoft.com/office/drawing/2014/main" id="{7BEFF762-9CA5-41E6-8708-5B7EDBE0DE7B}"/>
              </a:ext>
            </a:extLst>
          </p:cNvPr>
          <p:cNvGrpSpPr>
            <a:grpSpLocks/>
          </p:cNvGrpSpPr>
          <p:nvPr/>
        </p:nvGrpSpPr>
        <p:grpSpPr bwMode="auto">
          <a:xfrm>
            <a:off x="3541712" y="203200"/>
            <a:ext cx="5461000" cy="6540500"/>
            <a:chOff x="1272" y="128"/>
            <a:chExt cx="3440" cy="4120"/>
          </a:xfrm>
        </p:grpSpPr>
        <p:sp>
          <p:nvSpPr>
            <p:cNvPr id="387075" name="Rectangle 3">
              <a:extLst>
                <a:ext uri="{FF2B5EF4-FFF2-40B4-BE49-F238E27FC236}">
                  <a16:creationId xmlns:a16="http://schemas.microsoft.com/office/drawing/2014/main" id="{2D2B9E09-4F7E-4F70-A003-ACFC4A5ADFBD}"/>
                </a:ext>
              </a:extLst>
            </p:cNvPr>
            <p:cNvSpPr>
              <a:spLocks noChangeArrowheads="1"/>
            </p:cNvSpPr>
            <p:nvPr/>
          </p:nvSpPr>
          <p:spPr bwMode="auto">
            <a:xfrm>
              <a:off x="1312" y="176"/>
              <a:ext cx="3400" cy="4072"/>
            </a:xfrm>
            <a:prstGeom prst="rect">
              <a:avLst/>
            </a:prstGeom>
            <a:solidFill>
              <a:srgbClr val="0E261B"/>
            </a:solidFill>
            <a:ln w="12700">
              <a:solidFill>
                <a:srgbClr val="94755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076" name="Rectangle 4">
              <a:extLst>
                <a:ext uri="{FF2B5EF4-FFF2-40B4-BE49-F238E27FC236}">
                  <a16:creationId xmlns:a16="http://schemas.microsoft.com/office/drawing/2014/main" id="{3BFB3076-08AB-4F8A-8C5B-987E9C67C891}"/>
                </a:ext>
              </a:extLst>
            </p:cNvPr>
            <p:cNvSpPr>
              <a:spLocks noChangeArrowheads="1"/>
            </p:cNvSpPr>
            <p:nvPr/>
          </p:nvSpPr>
          <p:spPr bwMode="auto">
            <a:xfrm>
              <a:off x="1272" y="128"/>
              <a:ext cx="3400" cy="4072"/>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87078" name="Picture 6">
              <a:extLst>
                <a:ext uri="{FF2B5EF4-FFF2-40B4-BE49-F238E27FC236}">
                  <a16:creationId xmlns:a16="http://schemas.microsoft.com/office/drawing/2014/main" id="{0842C44C-A4D9-48D5-8939-12DA189ACB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 y="152"/>
              <a:ext cx="3133" cy="3931"/>
            </a:xfrm>
            <a:prstGeom prst="rect">
              <a:avLst/>
            </a:prstGeom>
            <a:noFill/>
            <a:extLst>
              <a:ext uri="{909E8E84-426E-40DD-AFC4-6F175D3DCCD1}">
                <a14:hiddenFill xmlns:a14="http://schemas.microsoft.com/office/drawing/2010/main">
                  <a:solidFill>
                    <a:srgbClr val="FFFFFF"/>
                  </a:solidFill>
                </a14:hiddenFill>
              </a:ext>
            </a:extLst>
          </p:spPr>
        </p:pic>
        <p:sp>
          <p:nvSpPr>
            <p:cNvPr id="387082" name="Line 10">
              <a:extLst>
                <a:ext uri="{FF2B5EF4-FFF2-40B4-BE49-F238E27FC236}">
                  <a16:creationId xmlns:a16="http://schemas.microsoft.com/office/drawing/2014/main" id="{3D912D3B-F3E9-4D72-B6F7-3C0599077D36}"/>
                </a:ext>
              </a:extLst>
            </p:cNvPr>
            <p:cNvSpPr>
              <a:spLocks noChangeShapeType="1"/>
            </p:cNvSpPr>
            <p:nvPr/>
          </p:nvSpPr>
          <p:spPr bwMode="auto">
            <a:xfrm>
              <a:off x="1648" y="1256"/>
              <a:ext cx="408" cy="0"/>
            </a:xfrm>
            <a:prstGeom prst="line">
              <a:avLst/>
            </a:prstGeom>
            <a:noFill/>
            <a:ln w="889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87086" name="Group 14">
            <a:extLst>
              <a:ext uri="{FF2B5EF4-FFF2-40B4-BE49-F238E27FC236}">
                <a16:creationId xmlns:a16="http://schemas.microsoft.com/office/drawing/2014/main" id="{00A3A42F-8B7C-4343-BCC4-04A8C50E052B}"/>
              </a:ext>
            </a:extLst>
          </p:cNvPr>
          <p:cNvGrpSpPr>
            <a:grpSpLocks/>
          </p:cNvGrpSpPr>
          <p:nvPr/>
        </p:nvGrpSpPr>
        <p:grpSpPr bwMode="auto">
          <a:xfrm>
            <a:off x="2038350" y="2959101"/>
            <a:ext cx="8083550" cy="2925763"/>
            <a:chOff x="325" y="1864"/>
            <a:chExt cx="5092" cy="1843"/>
          </a:xfrm>
        </p:grpSpPr>
        <p:grpSp>
          <p:nvGrpSpPr>
            <p:cNvPr id="387081" name="Group 9">
              <a:extLst>
                <a:ext uri="{FF2B5EF4-FFF2-40B4-BE49-F238E27FC236}">
                  <a16:creationId xmlns:a16="http://schemas.microsoft.com/office/drawing/2014/main" id="{BF8C8D60-BC83-4041-A038-C16B9F6EFFC9}"/>
                </a:ext>
              </a:extLst>
            </p:cNvPr>
            <p:cNvGrpSpPr>
              <a:grpSpLocks/>
            </p:cNvGrpSpPr>
            <p:nvPr/>
          </p:nvGrpSpPr>
          <p:grpSpPr bwMode="auto">
            <a:xfrm>
              <a:off x="327" y="1864"/>
              <a:ext cx="5090" cy="1024"/>
              <a:chOff x="184" y="664"/>
              <a:chExt cx="5090" cy="1024"/>
            </a:xfrm>
          </p:grpSpPr>
          <p:sp>
            <p:nvSpPr>
              <p:cNvPr id="387080" name="Rectangle 8">
                <a:extLst>
                  <a:ext uri="{FF2B5EF4-FFF2-40B4-BE49-F238E27FC236}">
                    <a16:creationId xmlns:a16="http://schemas.microsoft.com/office/drawing/2014/main" id="{139B3982-7B5F-4B05-8298-1D49C7BCE6B9}"/>
                  </a:ext>
                </a:extLst>
              </p:cNvPr>
              <p:cNvSpPr>
                <a:spLocks noChangeArrowheads="1"/>
              </p:cNvSpPr>
              <p:nvPr/>
            </p:nvSpPr>
            <p:spPr bwMode="auto">
              <a:xfrm>
                <a:off x="184" y="664"/>
                <a:ext cx="5088" cy="1024"/>
              </a:xfrm>
              <a:prstGeom prst="rect">
                <a:avLst/>
              </a:prstGeom>
              <a:solidFill>
                <a:srgbClr val="FFFFFF"/>
              </a:solidFill>
              <a:ln w="1905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079" name="Text Box 7">
                <a:extLst>
                  <a:ext uri="{FF2B5EF4-FFF2-40B4-BE49-F238E27FC236}">
                    <a16:creationId xmlns:a16="http://schemas.microsoft.com/office/drawing/2014/main" id="{D3A6430C-0B15-4366-90DA-E5AAA68D276C}"/>
                  </a:ext>
                </a:extLst>
              </p:cNvPr>
              <p:cNvSpPr txBox="1">
                <a:spLocks noChangeArrowheads="1"/>
              </p:cNvSpPr>
              <p:nvPr/>
            </p:nvSpPr>
            <p:spPr bwMode="auto">
              <a:xfrm>
                <a:off x="228" y="709"/>
                <a:ext cx="5046" cy="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200" b="1"/>
                  <a:t>The attached Terms and Conditions and any exhibits or attachments referenced herein are incorporated into our agreement with you and by your authorization to proceed, you are agreeing to these terms and conditions.</a:t>
                </a:r>
              </a:p>
            </p:txBody>
          </p:sp>
        </p:grpSp>
        <p:sp>
          <p:nvSpPr>
            <p:cNvPr id="387083" name="Freeform 11">
              <a:extLst>
                <a:ext uri="{FF2B5EF4-FFF2-40B4-BE49-F238E27FC236}">
                  <a16:creationId xmlns:a16="http://schemas.microsoft.com/office/drawing/2014/main" id="{B7382B1A-1EA1-4F0A-8E4D-1219DDFFB526}"/>
                </a:ext>
              </a:extLst>
            </p:cNvPr>
            <p:cNvSpPr>
              <a:spLocks/>
            </p:cNvSpPr>
            <p:nvPr/>
          </p:nvSpPr>
          <p:spPr bwMode="auto">
            <a:xfrm>
              <a:off x="1568" y="3435"/>
              <a:ext cx="2725" cy="266"/>
            </a:xfrm>
            <a:custGeom>
              <a:avLst/>
              <a:gdLst>
                <a:gd name="T0" fmla="*/ 379 w 2725"/>
                <a:gd name="T1" fmla="*/ 0 h 266"/>
                <a:gd name="T2" fmla="*/ 2725 w 2725"/>
                <a:gd name="T3" fmla="*/ 0 h 266"/>
                <a:gd name="T4" fmla="*/ 2725 w 2725"/>
                <a:gd name="T5" fmla="*/ 266 h 266"/>
                <a:gd name="T6" fmla="*/ 0 w 2725"/>
                <a:gd name="T7" fmla="*/ 266 h 266"/>
                <a:gd name="T8" fmla="*/ 0 w 2725"/>
                <a:gd name="T9" fmla="*/ 80 h 266"/>
                <a:gd name="T10" fmla="*/ 379 w 2725"/>
                <a:gd name="T11" fmla="*/ 80 h 266"/>
                <a:gd name="T12" fmla="*/ 379 w 2725"/>
                <a:gd name="T13" fmla="*/ 0 h 266"/>
              </a:gdLst>
              <a:ahLst/>
              <a:cxnLst>
                <a:cxn ang="0">
                  <a:pos x="T0" y="T1"/>
                </a:cxn>
                <a:cxn ang="0">
                  <a:pos x="T2" y="T3"/>
                </a:cxn>
                <a:cxn ang="0">
                  <a:pos x="T4" y="T5"/>
                </a:cxn>
                <a:cxn ang="0">
                  <a:pos x="T6" y="T7"/>
                </a:cxn>
                <a:cxn ang="0">
                  <a:pos x="T8" y="T9"/>
                </a:cxn>
                <a:cxn ang="0">
                  <a:pos x="T10" y="T11"/>
                </a:cxn>
                <a:cxn ang="0">
                  <a:pos x="T12" y="T13"/>
                </a:cxn>
              </a:cxnLst>
              <a:rect l="0" t="0" r="r" b="b"/>
              <a:pathLst>
                <a:path w="2725" h="266">
                  <a:moveTo>
                    <a:pt x="379" y="0"/>
                  </a:moveTo>
                  <a:lnTo>
                    <a:pt x="2725" y="0"/>
                  </a:lnTo>
                  <a:lnTo>
                    <a:pt x="2725" y="266"/>
                  </a:lnTo>
                  <a:lnTo>
                    <a:pt x="0" y="266"/>
                  </a:lnTo>
                  <a:lnTo>
                    <a:pt x="0" y="80"/>
                  </a:lnTo>
                  <a:lnTo>
                    <a:pt x="379" y="80"/>
                  </a:lnTo>
                  <a:lnTo>
                    <a:pt x="379" y="0"/>
                  </a:lnTo>
                  <a:close/>
                </a:path>
              </a:pathLst>
            </a:custGeom>
            <a:noFill/>
            <a:ln w="25400" cap="flat" cmpd="sng">
              <a:solidFill>
                <a:srgbClr val="00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084" name="Line 12">
              <a:extLst>
                <a:ext uri="{FF2B5EF4-FFF2-40B4-BE49-F238E27FC236}">
                  <a16:creationId xmlns:a16="http://schemas.microsoft.com/office/drawing/2014/main" id="{85D96721-0DCB-451D-83E0-5717656B8965}"/>
                </a:ext>
              </a:extLst>
            </p:cNvPr>
            <p:cNvSpPr>
              <a:spLocks noChangeShapeType="1"/>
            </p:cNvSpPr>
            <p:nvPr/>
          </p:nvSpPr>
          <p:spPr bwMode="auto">
            <a:xfrm>
              <a:off x="325" y="2891"/>
              <a:ext cx="1243" cy="816"/>
            </a:xfrm>
            <a:prstGeom prst="line">
              <a:avLst/>
            </a:prstGeom>
            <a:noFill/>
            <a:ln w="1905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085" name="Line 13">
              <a:extLst>
                <a:ext uri="{FF2B5EF4-FFF2-40B4-BE49-F238E27FC236}">
                  <a16:creationId xmlns:a16="http://schemas.microsoft.com/office/drawing/2014/main" id="{32050C6F-34F9-4704-BF9A-C32FAC7C3876}"/>
                </a:ext>
              </a:extLst>
            </p:cNvPr>
            <p:cNvSpPr>
              <a:spLocks noChangeShapeType="1"/>
            </p:cNvSpPr>
            <p:nvPr/>
          </p:nvSpPr>
          <p:spPr bwMode="auto">
            <a:xfrm flipH="1">
              <a:off x="4282" y="2891"/>
              <a:ext cx="1131" cy="816"/>
            </a:xfrm>
            <a:prstGeom prst="line">
              <a:avLst/>
            </a:prstGeom>
            <a:noFill/>
            <a:ln w="1905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7088" name="Rectangle 16">
            <a:extLst>
              <a:ext uri="{FF2B5EF4-FFF2-40B4-BE49-F238E27FC236}">
                <a16:creationId xmlns:a16="http://schemas.microsoft.com/office/drawing/2014/main" id="{90038FB8-5DB3-4EC9-957A-FBFDC55BEB01}"/>
              </a:ext>
            </a:extLst>
          </p:cNvPr>
          <p:cNvSpPr>
            <a:spLocks noChangeArrowheads="1"/>
          </p:cNvSpPr>
          <p:nvPr/>
        </p:nvSpPr>
        <p:spPr bwMode="auto">
          <a:xfrm>
            <a:off x="3741738" y="266700"/>
            <a:ext cx="352425" cy="285750"/>
          </a:xfrm>
          <a:prstGeom prst="rect">
            <a:avLst/>
          </a:prstGeom>
          <a:solidFill>
            <a:srgbClr val="FFFFFF"/>
          </a:solidFill>
          <a:ln w="127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6" name="Picture 15">
            <a:extLst>
              <a:ext uri="{FF2B5EF4-FFF2-40B4-BE49-F238E27FC236}">
                <a16:creationId xmlns:a16="http://schemas.microsoft.com/office/drawing/2014/main" id="{366E9AE1-361A-4785-965F-2F7E906904F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87086"/>
                                        </p:tgtEl>
                                        <p:attrNameLst>
                                          <p:attrName>style.visibility</p:attrName>
                                        </p:attrNameLst>
                                      </p:cBhvr>
                                      <p:to>
                                        <p:strVal val="visible"/>
                                      </p:to>
                                    </p:set>
                                    <p:animEffect transition="in" filter="wipe(down)">
                                      <p:cBhvr>
                                        <p:cTn id="7" dur="500"/>
                                        <p:tgtEl>
                                          <p:spTgt spid="387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100" name="Picture 4">
            <a:extLst>
              <a:ext uri="{FF2B5EF4-FFF2-40B4-BE49-F238E27FC236}">
                <a16:creationId xmlns:a16="http://schemas.microsoft.com/office/drawing/2014/main" id="{3D3337F6-6E37-4AD2-82E5-1AFADF3BBE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862" y="533400"/>
            <a:ext cx="44831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4EBBF95-EC61-457D-8301-4236B59B329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24" name="Picture 4">
            <a:extLst>
              <a:ext uri="{FF2B5EF4-FFF2-40B4-BE49-F238E27FC236}">
                <a16:creationId xmlns:a16="http://schemas.microsoft.com/office/drawing/2014/main" id="{A65A40B1-465E-403A-8E56-CA191D19AB1B}"/>
              </a:ext>
            </a:extLst>
          </p:cNvPr>
          <p:cNvPicPr>
            <a:picLocks noChangeAspect="1" noChangeArrowheads="1"/>
          </p:cNvPicPr>
          <p:nvPr/>
        </p:nvPicPr>
        <p:blipFill>
          <a:blip r:embed="rId2">
            <a:lum bright="-12000"/>
            <a:alphaModFix amt="50000"/>
            <a:extLst>
              <a:ext uri="{28A0092B-C50C-407E-A947-70E740481C1C}">
                <a14:useLocalDpi xmlns:a14="http://schemas.microsoft.com/office/drawing/2010/main" val="0"/>
              </a:ext>
            </a:extLst>
          </a:blip>
          <a:srcRect/>
          <a:stretch>
            <a:fillRect/>
          </a:stretch>
        </p:blipFill>
        <p:spPr bwMode="auto">
          <a:xfrm>
            <a:off x="1446212" y="419099"/>
            <a:ext cx="9296400" cy="6157913"/>
          </a:xfrm>
          <a:prstGeom prst="rect">
            <a:avLst/>
          </a:prstGeom>
          <a:noFill/>
          <a:extLst>
            <a:ext uri="{909E8E84-426E-40DD-AFC4-6F175D3DCCD1}">
              <a14:hiddenFill xmlns:a14="http://schemas.microsoft.com/office/drawing/2010/main">
                <a:solidFill>
                  <a:srgbClr val="FFFFFF"/>
                </a:solidFill>
              </a14:hiddenFill>
            </a:ext>
          </a:extLst>
        </p:spPr>
      </p:pic>
      <p:sp>
        <p:nvSpPr>
          <p:cNvPr id="389125" name="Line 5">
            <a:extLst>
              <a:ext uri="{FF2B5EF4-FFF2-40B4-BE49-F238E27FC236}">
                <a16:creationId xmlns:a16="http://schemas.microsoft.com/office/drawing/2014/main" id="{BC6BF056-C508-4FAC-987A-42DAAA757CCA}"/>
              </a:ext>
            </a:extLst>
          </p:cNvPr>
          <p:cNvSpPr>
            <a:spLocks noChangeShapeType="1"/>
          </p:cNvSpPr>
          <p:nvPr/>
        </p:nvSpPr>
        <p:spPr bwMode="auto">
          <a:xfrm>
            <a:off x="1522412" y="6438900"/>
            <a:ext cx="91440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89137" name="Group 17">
            <a:extLst>
              <a:ext uri="{FF2B5EF4-FFF2-40B4-BE49-F238E27FC236}">
                <a16:creationId xmlns:a16="http://schemas.microsoft.com/office/drawing/2014/main" id="{8954BD54-8755-4FFB-9814-00C68624C136}"/>
              </a:ext>
            </a:extLst>
          </p:cNvPr>
          <p:cNvGrpSpPr>
            <a:grpSpLocks/>
          </p:cNvGrpSpPr>
          <p:nvPr/>
        </p:nvGrpSpPr>
        <p:grpSpPr bwMode="auto">
          <a:xfrm>
            <a:off x="1687512" y="1054100"/>
            <a:ext cx="8877300" cy="5092700"/>
            <a:chOff x="104" y="664"/>
            <a:chExt cx="5592" cy="3208"/>
          </a:xfrm>
        </p:grpSpPr>
        <p:sp>
          <p:nvSpPr>
            <p:cNvPr id="389135" name="Rectangle 15">
              <a:extLst>
                <a:ext uri="{FF2B5EF4-FFF2-40B4-BE49-F238E27FC236}">
                  <a16:creationId xmlns:a16="http://schemas.microsoft.com/office/drawing/2014/main" id="{2807605B-BE05-4654-B338-CE961091D160}"/>
                </a:ext>
              </a:extLst>
            </p:cNvPr>
            <p:cNvSpPr>
              <a:spLocks noChangeArrowheads="1"/>
            </p:cNvSpPr>
            <p:nvPr/>
          </p:nvSpPr>
          <p:spPr bwMode="auto">
            <a:xfrm>
              <a:off x="104" y="664"/>
              <a:ext cx="5592" cy="3208"/>
            </a:xfrm>
            <a:prstGeom prst="rect">
              <a:avLst/>
            </a:prstGeom>
            <a:solidFill>
              <a:srgbClr val="FFFFFF">
                <a:alpha val="50000"/>
              </a:srgbClr>
            </a:solidFill>
            <a:ln w="1905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27" name="Text Box 7">
              <a:extLst>
                <a:ext uri="{FF2B5EF4-FFF2-40B4-BE49-F238E27FC236}">
                  <a16:creationId xmlns:a16="http://schemas.microsoft.com/office/drawing/2014/main" id="{6C628557-7285-4B7F-B127-2AD9B89C7983}"/>
                </a:ext>
              </a:extLst>
            </p:cNvPr>
            <p:cNvSpPr txBox="1">
              <a:spLocks noChangeArrowheads="1"/>
            </p:cNvSpPr>
            <p:nvPr/>
          </p:nvSpPr>
          <p:spPr bwMode="auto">
            <a:xfrm>
              <a:off x="124" y="741"/>
              <a:ext cx="531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200" b="1">
                  <a:solidFill>
                    <a:srgbClr val="0E261B"/>
                  </a:solidFill>
                </a:rPr>
                <a:t>• Owner brought negligence claims against both design firm </a:t>
              </a:r>
            </a:p>
            <a:p>
              <a:pPr algn="l"/>
              <a:r>
                <a:rPr lang="en-US" altLang="en-US" sz="2200" b="1">
                  <a:solidFill>
                    <a:srgbClr val="0E261B"/>
                  </a:solidFill>
                </a:rPr>
                <a:t>  and two individual project engineers.</a:t>
              </a:r>
            </a:p>
          </p:txBody>
        </p:sp>
      </p:grpSp>
      <p:sp>
        <p:nvSpPr>
          <p:cNvPr id="389128" name="Text Box 8">
            <a:extLst>
              <a:ext uri="{FF2B5EF4-FFF2-40B4-BE49-F238E27FC236}">
                <a16:creationId xmlns:a16="http://schemas.microsoft.com/office/drawing/2014/main" id="{B15F3FDE-BF45-4B8A-8281-F96B1C9F97E1}"/>
              </a:ext>
            </a:extLst>
          </p:cNvPr>
          <p:cNvSpPr txBox="1">
            <a:spLocks noChangeArrowheads="1"/>
          </p:cNvSpPr>
          <p:nvPr/>
        </p:nvSpPr>
        <p:spPr bwMode="auto">
          <a:xfrm>
            <a:off x="1757362" y="2274888"/>
            <a:ext cx="8693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200" b="1">
                <a:solidFill>
                  <a:srgbClr val="0E261B"/>
                </a:solidFill>
              </a:rPr>
              <a:t>• Owners sought to have the LOL clause defeated with a variety    </a:t>
            </a:r>
          </a:p>
          <a:p>
            <a:pPr algn="l"/>
            <a:r>
              <a:rPr lang="en-US" altLang="en-US" sz="2200" b="1">
                <a:solidFill>
                  <a:srgbClr val="0E261B"/>
                </a:solidFill>
              </a:rPr>
              <a:t>  of claims:</a:t>
            </a:r>
          </a:p>
        </p:txBody>
      </p:sp>
      <p:sp>
        <p:nvSpPr>
          <p:cNvPr id="389129" name="Text Box 9">
            <a:extLst>
              <a:ext uri="{FF2B5EF4-FFF2-40B4-BE49-F238E27FC236}">
                <a16:creationId xmlns:a16="http://schemas.microsoft.com/office/drawing/2014/main" id="{16089229-EAB8-4DC7-A386-CD979F15CCD9}"/>
              </a:ext>
            </a:extLst>
          </p:cNvPr>
          <p:cNvSpPr txBox="1">
            <a:spLocks noChangeArrowheads="1"/>
          </p:cNvSpPr>
          <p:nvPr/>
        </p:nvSpPr>
        <p:spPr bwMode="auto">
          <a:xfrm>
            <a:off x="1922463" y="3128964"/>
            <a:ext cx="84296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200" b="1">
                <a:solidFill>
                  <a:srgbClr val="0E261B"/>
                </a:solidFill>
              </a:rPr>
              <a:t>- exculpatory clause</a:t>
            </a:r>
          </a:p>
        </p:txBody>
      </p:sp>
      <p:sp>
        <p:nvSpPr>
          <p:cNvPr id="389130" name="Text Box 10">
            <a:extLst>
              <a:ext uri="{FF2B5EF4-FFF2-40B4-BE49-F238E27FC236}">
                <a16:creationId xmlns:a16="http://schemas.microsoft.com/office/drawing/2014/main" id="{66688CAF-2B82-4EA9-A3E0-259720757EC3}"/>
              </a:ext>
            </a:extLst>
          </p:cNvPr>
          <p:cNvSpPr txBox="1">
            <a:spLocks noChangeArrowheads="1"/>
          </p:cNvSpPr>
          <p:nvPr/>
        </p:nvSpPr>
        <p:spPr bwMode="auto">
          <a:xfrm>
            <a:off x="1922463" y="3649664"/>
            <a:ext cx="84296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200" b="1">
                <a:solidFill>
                  <a:srgbClr val="0E261B"/>
                </a:solidFill>
              </a:rPr>
              <a:t>- unsophisticated Owner “taken in” by engineer</a:t>
            </a:r>
          </a:p>
        </p:txBody>
      </p:sp>
      <p:sp>
        <p:nvSpPr>
          <p:cNvPr id="389131" name="Text Box 11">
            <a:extLst>
              <a:ext uri="{FF2B5EF4-FFF2-40B4-BE49-F238E27FC236}">
                <a16:creationId xmlns:a16="http://schemas.microsoft.com/office/drawing/2014/main" id="{5232AD1A-E545-4758-AB1B-E309C023B1E5}"/>
              </a:ext>
            </a:extLst>
          </p:cNvPr>
          <p:cNvSpPr txBox="1">
            <a:spLocks noChangeArrowheads="1"/>
          </p:cNvSpPr>
          <p:nvPr/>
        </p:nvSpPr>
        <p:spPr bwMode="auto">
          <a:xfrm>
            <a:off x="1922463" y="4168775"/>
            <a:ext cx="842962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200" b="1">
                <a:solidFill>
                  <a:srgbClr val="0E261B"/>
                </a:solidFill>
              </a:rPr>
              <a:t>- clause does not apply to amendments</a:t>
            </a:r>
          </a:p>
        </p:txBody>
      </p:sp>
      <p:sp>
        <p:nvSpPr>
          <p:cNvPr id="389132" name="Text Box 12">
            <a:extLst>
              <a:ext uri="{FF2B5EF4-FFF2-40B4-BE49-F238E27FC236}">
                <a16:creationId xmlns:a16="http://schemas.microsoft.com/office/drawing/2014/main" id="{01021BCD-5113-4FFB-AF99-DD794ED447AF}"/>
              </a:ext>
            </a:extLst>
          </p:cNvPr>
          <p:cNvSpPr txBox="1">
            <a:spLocks noChangeArrowheads="1"/>
          </p:cNvSpPr>
          <p:nvPr/>
        </p:nvSpPr>
        <p:spPr bwMode="auto">
          <a:xfrm>
            <a:off x="1922463" y="4689475"/>
            <a:ext cx="84296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200" b="1">
                <a:solidFill>
                  <a:srgbClr val="0E261B"/>
                </a:solidFill>
              </a:rPr>
              <a:t>- alternatively, each amendment has its own LOL, which </a:t>
            </a:r>
          </a:p>
          <a:p>
            <a:pPr algn="l"/>
            <a:r>
              <a:rPr lang="en-US" altLang="en-US" sz="2200" b="1">
                <a:solidFill>
                  <a:srgbClr val="0E261B"/>
                </a:solidFill>
              </a:rPr>
              <a:t>  stack upon each other</a:t>
            </a:r>
          </a:p>
        </p:txBody>
      </p:sp>
      <p:sp>
        <p:nvSpPr>
          <p:cNvPr id="389133" name="Text Box 13">
            <a:extLst>
              <a:ext uri="{FF2B5EF4-FFF2-40B4-BE49-F238E27FC236}">
                <a16:creationId xmlns:a16="http://schemas.microsoft.com/office/drawing/2014/main" id="{0F1DADCC-CCD2-40BE-AA5A-6723E78D6B8C}"/>
              </a:ext>
            </a:extLst>
          </p:cNvPr>
          <p:cNvSpPr txBox="1">
            <a:spLocks noChangeArrowheads="1"/>
          </p:cNvSpPr>
          <p:nvPr/>
        </p:nvSpPr>
        <p:spPr bwMode="auto">
          <a:xfrm>
            <a:off x="1922462" y="5545139"/>
            <a:ext cx="87820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200" b="1">
                <a:solidFill>
                  <a:srgbClr val="0E261B"/>
                </a:solidFill>
              </a:rPr>
              <a:t>- LOL clause does not apply to the individual project engineers</a:t>
            </a:r>
          </a:p>
        </p:txBody>
      </p:sp>
      <p:pic>
        <p:nvPicPr>
          <p:cNvPr id="15" name="Picture 14">
            <a:extLst>
              <a:ext uri="{FF2B5EF4-FFF2-40B4-BE49-F238E27FC236}">
                <a16:creationId xmlns:a16="http://schemas.microsoft.com/office/drawing/2014/main" id="{3536A68A-9302-4FF7-A25C-D8E4F687DBC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74" y="6566852"/>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89137"/>
                                        </p:tgtEl>
                                        <p:attrNameLst>
                                          <p:attrName>style.visibility</p:attrName>
                                        </p:attrNameLst>
                                      </p:cBhvr>
                                      <p:to>
                                        <p:strVal val="visible"/>
                                      </p:to>
                                    </p:set>
                                    <p:animEffect transition="in" filter="wipe(left)">
                                      <p:cBhvr>
                                        <p:cTn id="7" dur="500"/>
                                        <p:tgtEl>
                                          <p:spTgt spid="3891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9128"/>
                                        </p:tgtEl>
                                        <p:attrNameLst>
                                          <p:attrName>style.visibility</p:attrName>
                                        </p:attrNameLst>
                                      </p:cBhvr>
                                      <p:to>
                                        <p:strVal val="visible"/>
                                      </p:to>
                                    </p:set>
                                    <p:animEffect transition="in" filter="wipe(left)">
                                      <p:cBhvr>
                                        <p:cTn id="12" dur="500"/>
                                        <p:tgtEl>
                                          <p:spTgt spid="3891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9129"/>
                                        </p:tgtEl>
                                        <p:attrNameLst>
                                          <p:attrName>style.visibility</p:attrName>
                                        </p:attrNameLst>
                                      </p:cBhvr>
                                      <p:to>
                                        <p:strVal val="visible"/>
                                      </p:to>
                                    </p:set>
                                    <p:animEffect transition="in" filter="wipe(left)">
                                      <p:cBhvr>
                                        <p:cTn id="17" dur="500"/>
                                        <p:tgtEl>
                                          <p:spTgt spid="3891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9130"/>
                                        </p:tgtEl>
                                        <p:attrNameLst>
                                          <p:attrName>style.visibility</p:attrName>
                                        </p:attrNameLst>
                                      </p:cBhvr>
                                      <p:to>
                                        <p:strVal val="visible"/>
                                      </p:to>
                                    </p:set>
                                    <p:animEffect transition="in" filter="wipe(left)">
                                      <p:cBhvr>
                                        <p:cTn id="22" dur="500"/>
                                        <p:tgtEl>
                                          <p:spTgt spid="3891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89131"/>
                                        </p:tgtEl>
                                        <p:attrNameLst>
                                          <p:attrName>style.visibility</p:attrName>
                                        </p:attrNameLst>
                                      </p:cBhvr>
                                      <p:to>
                                        <p:strVal val="visible"/>
                                      </p:to>
                                    </p:set>
                                    <p:animEffect transition="in" filter="wipe(left)">
                                      <p:cBhvr>
                                        <p:cTn id="27" dur="500"/>
                                        <p:tgtEl>
                                          <p:spTgt spid="38913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89132"/>
                                        </p:tgtEl>
                                        <p:attrNameLst>
                                          <p:attrName>style.visibility</p:attrName>
                                        </p:attrNameLst>
                                      </p:cBhvr>
                                      <p:to>
                                        <p:strVal val="visible"/>
                                      </p:to>
                                    </p:set>
                                    <p:animEffect transition="in" filter="wipe(left)">
                                      <p:cBhvr>
                                        <p:cTn id="32" dur="500"/>
                                        <p:tgtEl>
                                          <p:spTgt spid="38913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89133"/>
                                        </p:tgtEl>
                                        <p:attrNameLst>
                                          <p:attrName>style.visibility</p:attrName>
                                        </p:attrNameLst>
                                      </p:cBhvr>
                                      <p:to>
                                        <p:strVal val="visible"/>
                                      </p:to>
                                    </p:set>
                                    <p:animEffect transition="in" filter="wipe(left)">
                                      <p:cBhvr>
                                        <p:cTn id="37" dur="500"/>
                                        <p:tgtEl>
                                          <p:spTgt spid="389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8" grpId="0" autoUpdateAnimBg="0"/>
      <p:bldP spid="389129" grpId="0" autoUpdateAnimBg="0"/>
      <p:bldP spid="389130" grpId="0" autoUpdateAnimBg="0"/>
      <p:bldP spid="389131" grpId="0" autoUpdateAnimBg="0"/>
      <p:bldP spid="389132" grpId="0" autoUpdateAnimBg="0"/>
      <p:bldP spid="38913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a:extLst>
              <a:ext uri="{FF2B5EF4-FFF2-40B4-BE49-F238E27FC236}">
                <a16:creationId xmlns:a16="http://schemas.microsoft.com/office/drawing/2014/main" id="{A049F503-6548-46A5-89B5-D0C80C6E0DA9}"/>
              </a:ext>
            </a:extLst>
          </p:cNvPr>
          <p:cNvSpPr>
            <a:spLocks noChangeArrowheads="1"/>
          </p:cNvSpPr>
          <p:nvPr/>
        </p:nvSpPr>
        <p:spPr bwMode="auto">
          <a:xfrm>
            <a:off x="1522412" y="838200"/>
            <a:ext cx="8839200" cy="60198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07555" name="Picture 3">
            <a:extLst>
              <a:ext uri="{FF2B5EF4-FFF2-40B4-BE49-F238E27FC236}">
                <a16:creationId xmlns:a16="http://schemas.microsoft.com/office/drawing/2014/main" id="{8DE2B7CB-B72F-4709-9901-5CCE92B4533A}"/>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1357312" y="611189"/>
            <a:ext cx="9347200" cy="5532437"/>
          </a:xfrm>
          <a:prstGeom prst="rect">
            <a:avLst/>
          </a:prstGeom>
          <a:noFill/>
          <a:extLst>
            <a:ext uri="{909E8E84-426E-40DD-AFC4-6F175D3DCCD1}">
              <a14:hiddenFill xmlns:a14="http://schemas.microsoft.com/office/drawing/2010/main">
                <a:solidFill>
                  <a:srgbClr val="FFFFFF"/>
                </a:solidFill>
              </a14:hiddenFill>
            </a:ext>
          </a:extLst>
        </p:spPr>
      </p:pic>
      <p:sp>
        <p:nvSpPr>
          <p:cNvPr id="407556" name="Rectangle 4">
            <a:extLst>
              <a:ext uri="{FF2B5EF4-FFF2-40B4-BE49-F238E27FC236}">
                <a16:creationId xmlns:a16="http://schemas.microsoft.com/office/drawing/2014/main" id="{5E566EA3-E5F5-4FED-B3EC-684F665F7700}"/>
              </a:ext>
            </a:extLst>
          </p:cNvPr>
          <p:cNvSpPr>
            <a:spLocks noChangeArrowheads="1"/>
          </p:cNvSpPr>
          <p:nvPr/>
        </p:nvSpPr>
        <p:spPr bwMode="auto">
          <a:xfrm>
            <a:off x="1522412" y="6070600"/>
            <a:ext cx="9144000" cy="7874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07557" name="Group 5">
            <a:extLst>
              <a:ext uri="{FF2B5EF4-FFF2-40B4-BE49-F238E27FC236}">
                <a16:creationId xmlns:a16="http://schemas.microsoft.com/office/drawing/2014/main" id="{91C40B3A-BA09-4B3A-9DAC-2C3AE9271F65}"/>
              </a:ext>
            </a:extLst>
          </p:cNvPr>
          <p:cNvGrpSpPr>
            <a:grpSpLocks/>
          </p:cNvGrpSpPr>
          <p:nvPr/>
        </p:nvGrpSpPr>
        <p:grpSpPr bwMode="auto">
          <a:xfrm>
            <a:off x="2163762" y="1219200"/>
            <a:ext cx="7886700" cy="4318000"/>
            <a:chOff x="396" y="768"/>
            <a:chExt cx="4968" cy="1680"/>
          </a:xfrm>
        </p:grpSpPr>
        <p:sp>
          <p:nvSpPr>
            <p:cNvPr id="407558" name="Rectangle 6">
              <a:extLst>
                <a:ext uri="{FF2B5EF4-FFF2-40B4-BE49-F238E27FC236}">
                  <a16:creationId xmlns:a16="http://schemas.microsoft.com/office/drawing/2014/main" id="{AA88BF50-7051-4176-8F00-4F430D1D8792}"/>
                </a:ext>
              </a:extLst>
            </p:cNvPr>
            <p:cNvSpPr>
              <a:spLocks noChangeArrowheads="1"/>
            </p:cNvSpPr>
            <p:nvPr/>
          </p:nvSpPr>
          <p:spPr bwMode="auto">
            <a:xfrm>
              <a:off x="396" y="768"/>
              <a:ext cx="4968" cy="1680"/>
            </a:xfrm>
            <a:prstGeom prst="rect">
              <a:avLst/>
            </a:prstGeom>
            <a:solidFill>
              <a:srgbClr val="FFFFFF">
                <a:alpha val="50000"/>
              </a:srgbClr>
            </a:solidFill>
            <a:ln w="1905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latin typeface="Times New Roman" panose="02020603050405020304" pitchFamily="18" charset="0"/>
              </a:endParaRPr>
            </a:p>
            <a:p>
              <a:endParaRPr lang="en-US" altLang="en-US">
                <a:latin typeface="Times New Roman" panose="02020603050405020304" pitchFamily="18" charset="0"/>
              </a:endParaRPr>
            </a:p>
            <a:p>
              <a:endParaRPr lang="en-US" altLang="en-US">
                <a:latin typeface="Times New Roman" panose="02020603050405020304" pitchFamily="18" charset="0"/>
              </a:endParaRPr>
            </a:p>
            <a:p>
              <a:endParaRPr lang="en-US" altLang="en-US">
                <a:latin typeface="Times New Roman" panose="02020603050405020304" pitchFamily="18" charset="0"/>
              </a:endParaRPr>
            </a:p>
            <a:p>
              <a:endParaRPr lang="en-US" altLang="en-US" b="1"/>
            </a:p>
          </p:txBody>
        </p:sp>
        <p:sp>
          <p:nvSpPr>
            <p:cNvPr id="407559" name="Text Box 7">
              <a:extLst>
                <a:ext uri="{FF2B5EF4-FFF2-40B4-BE49-F238E27FC236}">
                  <a16:creationId xmlns:a16="http://schemas.microsoft.com/office/drawing/2014/main" id="{827E1CA1-6961-41B0-864F-8B9D56C58350}"/>
                </a:ext>
              </a:extLst>
            </p:cNvPr>
            <p:cNvSpPr txBox="1">
              <a:spLocks noChangeArrowheads="1"/>
            </p:cNvSpPr>
            <p:nvPr/>
          </p:nvSpPr>
          <p:spPr bwMode="auto">
            <a:xfrm>
              <a:off x="470" y="857"/>
              <a:ext cx="4158"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200" b="1">
                  <a:solidFill>
                    <a:srgbClr val="0E261B"/>
                  </a:solidFill>
                </a:rPr>
                <a:t>• Court enforced the LOL clause, BUT:</a:t>
              </a:r>
            </a:p>
          </p:txBody>
        </p:sp>
      </p:grpSp>
      <p:sp>
        <p:nvSpPr>
          <p:cNvPr id="407560" name="Text Box 8">
            <a:extLst>
              <a:ext uri="{FF2B5EF4-FFF2-40B4-BE49-F238E27FC236}">
                <a16:creationId xmlns:a16="http://schemas.microsoft.com/office/drawing/2014/main" id="{57A8C02F-EB51-4697-A74B-439CE31125B6}"/>
              </a:ext>
            </a:extLst>
          </p:cNvPr>
          <p:cNvSpPr txBox="1">
            <a:spLocks noChangeArrowheads="1"/>
          </p:cNvSpPr>
          <p:nvPr/>
        </p:nvSpPr>
        <p:spPr bwMode="auto">
          <a:xfrm>
            <a:off x="2519363" y="1874838"/>
            <a:ext cx="7451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200" b="1">
                <a:solidFill>
                  <a:srgbClr val="0E261B"/>
                </a:solidFill>
              </a:rPr>
              <a:t>- Ruled that four separate contracts existed, each with </a:t>
            </a:r>
          </a:p>
          <a:p>
            <a:pPr algn="l"/>
            <a:r>
              <a:rPr lang="en-US" altLang="en-US" sz="2200" b="1">
                <a:solidFill>
                  <a:srgbClr val="0E261B"/>
                </a:solidFill>
              </a:rPr>
              <a:t>  a separate LOL clause.</a:t>
            </a:r>
          </a:p>
        </p:txBody>
      </p:sp>
      <p:sp>
        <p:nvSpPr>
          <p:cNvPr id="407561" name="Text Box 9">
            <a:extLst>
              <a:ext uri="{FF2B5EF4-FFF2-40B4-BE49-F238E27FC236}">
                <a16:creationId xmlns:a16="http://schemas.microsoft.com/office/drawing/2014/main" id="{BAAAF6FE-569A-4498-A70D-1CB11E4C230F}"/>
              </a:ext>
            </a:extLst>
          </p:cNvPr>
          <p:cNvSpPr txBox="1">
            <a:spLocks noChangeArrowheads="1"/>
          </p:cNvSpPr>
          <p:nvPr/>
        </p:nvSpPr>
        <p:spPr bwMode="auto">
          <a:xfrm>
            <a:off x="2519363" y="2941638"/>
            <a:ext cx="72866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200" b="1">
                <a:solidFill>
                  <a:srgbClr val="0E261B"/>
                </a:solidFill>
              </a:rPr>
              <a:t>- Ruled that no LOL clause applied to the individual </a:t>
            </a:r>
          </a:p>
          <a:p>
            <a:pPr algn="l"/>
            <a:r>
              <a:rPr lang="en-US" altLang="en-US" sz="2200" b="1">
                <a:solidFill>
                  <a:srgbClr val="0E261B"/>
                </a:solidFill>
              </a:rPr>
              <a:t>  project engineers</a:t>
            </a:r>
          </a:p>
        </p:txBody>
      </p:sp>
      <p:sp>
        <p:nvSpPr>
          <p:cNvPr id="407562" name="Text Box 10">
            <a:extLst>
              <a:ext uri="{FF2B5EF4-FFF2-40B4-BE49-F238E27FC236}">
                <a16:creationId xmlns:a16="http://schemas.microsoft.com/office/drawing/2014/main" id="{4E8DB567-31AC-41E0-843A-7B2EE2184D4B}"/>
              </a:ext>
            </a:extLst>
          </p:cNvPr>
          <p:cNvSpPr txBox="1">
            <a:spLocks noChangeArrowheads="1"/>
          </p:cNvSpPr>
          <p:nvPr/>
        </p:nvSpPr>
        <p:spPr bwMode="auto">
          <a:xfrm>
            <a:off x="2546351" y="3838575"/>
            <a:ext cx="84407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200" b="1">
                <a:latin typeface="Arial" panose="020B0604020202020204" pitchFamily="34" charset="0"/>
              </a:rPr>
              <a:t>- Rejected application of economic loss doctrine due to           </a:t>
            </a:r>
            <a:r>
              <a:rPr lang="en-US" altLang="en-US" sz="2200" b="1" i="1">
                <a:latin typeface="Arial" panose="020B0604020202020204" pitchFamily="34" charset="0"/>
              </a:rPr>
              <a:t>Touchet Valley</a:t>
            </a:r>
            <a:r>
              <a:rPr lang="en-US" altLang="en-US" sz="2200" b="1">
                <a:latin typeface="Arial" panose="020B0604020202020204" pitchFamily="34" charset="0"/>
              </a:rPr>
              <a:t> exception. </a:t>
            </a:r>
            <a:endParaRPr lang="en-US" altLang="en-US"/>
          </a:p>
        </p:txBody>
      </p:sp>
      <p:pic>
        <p:nvPicPr>
          <p:cNvPr id="11" name="Picture 10">
            <a:extLst>
              <a:ext uri="{FF2B5EF4-FFF2-40B4-BE49-F238E27FC236}">
                <a16:creationId xmlns:a16="http://schemas.microsoft.com/office/drawing/2014/main" id="{15230EA8-8F06-4D4B-BC0E-8BD867AED4F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07557"/>
                                        </p:tgtEl>
                                        <p:attrNameLst>
                                          <p:attrName>style.visibility</p:attrName>
                                        </p:attrNameLst>
                                      </p:cBhvr>
                                      <p:to>
                                        <p:strVal val="visible"/>
                                      </p:to>
                                    </p:set>
                                    <p:animEffect transition="in" filter="wipe(left)">
                                      <p:cBhvr>
                                        <p:cTn id="7" dur="500"/>
                                        <p:tgtEl>
                                          <p:spTgt spid="4075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7560"/>
                                        </p:tgtEl>
                                        <p:attrNameLst>
                                          <p:attrName>style.visibility</p:attrName>
                                        </p:attrNameLst>
                                      </p:cBhvr>
                                      <p:to>
                                        <p:strVal val="visible"/>
                                      </p:to>
                                    </p:set>
                                    <p:animEffect transition="in" filter="wipe(left)">
                                      <p:cBhvr>
                                        <p:cTn id="12" dur="500"/>
                                        <p:tgtEl>
                                          <p:spTgt spid="4075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7561"/>
                                        </p:tgtEl>
                                        <p:attrNameLst>
                                          <p:attrName>style.visibility</p:attrName>
                                        </p:attrNameLst>
                                      </p:cBhvr>
                                      <p:to>
                                        <p:strVal val="visible"/>
                                      </p:to>
                                    </p:set>
                                    <p:animEffect transition="in" filter="wipe(left)">
                                      <p:cBhvr>
                                        <p:cTn id="17" dur="500"/>
                                        <p:tgtEl>
                                          <p:spTgt spid="4075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07562">
                                            <p:txEl>
                                              <p:pRg st="0" end="0"/>
                                            </p:txEl>
                                          </p:spTgt>
                                        </p:tgtEl>
                                        <p:attrNameLst>
                                          <p:attrName>style.visibility</p:attrName>
                                        </p:attrNameLst>
                                      </p:cBhvr>
                                      <p:to>
                                        <p:strVal val="visible"/>
                                      </p:to>
                                    </p:set>
                                    <p:animEffect transition="in" filter="wipe(left)">
                                      <p:cBhvr>
                                        <p:cTn id="22" dur="500"/>
                                        <p:tgtEl>
                                          <p:spTgt spid="4075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60" grpId="0" autoUpdateAnimBg="0"/>
      <p:bldP spid="40756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a:extLst>
              <a:ext uri="{FF2B5EF4-FFF2-40B4-BE49-F238E27FC236}">
                <a16:creationId xmlns:a16="http://schemas.microsoft.com/office/drawing/2014/main" id="{2610CDE0-CAC5-48F0-AD58-2564C72E1F80}"/>
              </a:ext>
            </a:extLst>
          </p:cNvPr>
          <p:cNvSpPr>
            <a:spLocks noGrp="1" noChangeArrowheads="1"/>
          </p:cNvSpPr>
          <p:nvPr>
            <p:ph type="title"/>
          </p:nvPr>
        </p:nvSpPr>
        <p:spPr/>
        <p:txBody>
          <a:bodyPr/>
          <a:lstStyle/>
          <a:p>
            <a:pPr algn="ctr"/>
            <a:r>
              <a:rPr lang="en-US" altLang="en-US">
                <a:latin typeface="Arial" panose="020B0604020202020204" pitchFamily="34" charset="0"/>
              </a:rPr>
              <a:t>Case 2</a:t>
            </a:r>
          </a:p>
        </p:txBody>
      </p:sp>
      <p:sp>
        <p:nvSpPr>
          <p:cNvPr id="455683" name="Rectangle 3">
            <a:extLst>
              <a:ext uri="{FF2B5EF4-FFF2-40B4-BE49-F238E27FC236}">
                <a16:creationId xmlns:a16="http://schemas.microsoft.com/office/drawing/2014/main" id="{BF6C93B3-075F-4DF4-B075-E58C3C9C1261}"/>
              </a:ext>
            </a:extLst>
          </p:cNvPr>
          <p:cNvSpPr>
            <a:spLocks noGrp="1" noChangeArrowheads="1"/>
          </p:cNvSpPr>
          <p:nvPr>
            <p:ph type="body" idx="1"/>
          </p:nvPr>
        </p:nvSpPr>
        <p:spPr>
          <a:xfrm>
            <a:off x="2335212" y="1371600"/>
            <a:ext cx="7454900" cy="4622800"/>
          </a:xfrm>
        </p:spPr>
        <p:txBody>
          <a:bodyPr>
            <a:normAutofit fontScale="92500"/>
          </a:bodyPr>
          <a:lstStyle/>
          <a:p>
            <a:pPr>
              <a:lnSpc>
                <a:spcPct val="90000"/>
              </a:lnSpc>
            </a:pPr>
            <a:r>
              <a:rPr lang="en-US" altLang="en-US" b="1">
                <a:solidFill>
                  <a:srgbClr val="0E261B"/>
                </a:solidFill>
              </a:rPr>
              <a:t>Partnership sought to build a number of luxury view homes on a steep slope overlooking Puget Sound.</a:t>
            </a:r>
          </a:p>
          <a:p>
            <a:pPr>
              <a:lnSpc>
                <a:spcPct val="90000"/>
              </a:lnSpc>
            </a:pPr>
            <a:endParaRPr lang="en-US" altLang="en-US" b="1">
              <a:solidFill>
                <a:srgbClr val="0E261B"/>
              </a:solidFill>
            </a:endParaRPr>
          </a:p>
          <a:p>
            <a:pPr>
              <a:lnSpc>
                <a:spcPct val="90000"/>
              </a:lnSpc>
            </a:pPr>
            <a:r>
              <a:rPr lang="en-US" altLang="en-US" b="1">
                <a:solidFill>
                  <a:srgbClr val="0E261B"/>
                </a:solidFill>
              </a:rPr>
              <a:t>Engineer retained to perform soils studies and make   recommendations on suitability of site.</a:t>
            </a:r>
          </a:p>
          <a:p>
            <a:pPr>
              <a:lnSpc>
                <a:spcPct val="90000"/>
              </a:lnSpc>
            </a:pPr>
            <a:endParaRPr lang="en-US" altLang="en-US" b="1">
              <a:solidFill>
                <a:srgbClr val="0E261B"/>
              </a:solidFill>
            </a:endParaRPr>
          </a:p>
          <a:p>
            <a:pPr>
              <a:lnSpc>
                <a:spcPct val="90000"/>
              </a:lnSpc>
            </a:pPr>
            <a:r>
              <a:rPr lang="en-US" altLang="en-US" b="1">
                <a:solidFill>
                  <a:srgbClr val="0E261B"/>
                </a:solidFill>
              </a:rPr>
              <a:t>Engineer reported that although no deep-seated slide zone could be detected, it was nonetheless a risky project due to an unstable surface mantle.</a:t>
            </a:r>
          </a:p>
          <a:p>
            <a:pPr>
              <a:lnSpc>
                <a:spcPct val="90000"/>
              </a:lnSpc>
            </a:pPr>
            <a:endParaRPr lang="en-US" altLang="en-US" b="1">
              <a:solidFill>
                <a:srgbClr val="0E261B"/>
              </a:solidFill>
            </a:endParaRPr>
          </a:p>
          <a:p>
            <a:pPr>
              <a:lnSpc>
                <a:spcPct val="90000"/>
              </a:lnSpc>
            </a:pPr>
            <a:r>
              <a:rPr lang="en-US" altLang="en-US" b="1">
                <a:solidFill>
                  <a:srgbClr val="0E261B"/>
                </a:solidFill>
              </a:rPr>
              <a:t>Another geotechnical engineering firm retained by uphill    property owners validated Engineer’s findings.</a:t>
            </a:r>
          </a:p>
          <a:p>
            <a:pPr>
              <a:lnSpc>
                <a:spcPct val="90000"/>
              </a:lnSpc>
            </a:pPr>
            <a:endParaRPr lang="en-US" altLang="en-US"/>
          </a:p>
        </p:txBody>
      </p:sp>
      <p:pic>
        <p:nvPicPr>
          <p:cNvPr id="4" name="Picture 3">
            <a:extLst>
              <a:ext uri="{FF2B5EF4-FFF2-40B4-BE49-F238E27FC236}">
                <a16:creationId xmlns:a16="http://schemas.microsoft.com/office/drawing/2014/main" id="{965C3B41-F3E7-4EB3-A823-0AD7D2DB4A8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8818" name="Picture 2">
            <a:extLst>
              <a:ext uri="{FF2B5EF4-FFF2-40B4-BE49-F238E27FC236}">
                <a16:creationId xmlns:a16="http://schemas.microsoft.com/office/drawing/2014/main" id="{3F52966E-BB65-4E42-8232-DC66F70BCD37}"/>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1365250" y="207964"/>
            <a:ext cx="9351963" cy="6421437"/>
          </a:xfrm>
          <a:prstGeom prst="rect">
            <a:avLst/>
          </a:prstGeom>
          <a:noFill/>
          <a:extLst>
            <a:ext uri="{909E8E84-426E-40DD-AFC4-6F175D3DCCD1}">
              <a14:hiddenFill xmlns:a14="http://schemas.microsoft.com/office/drawing/2010/main">
                <a:solidFill>
                  <a:srgbClr val="FFFFFF"/>
                </a:solidFill>
              </a14:hiddenFill>
            </a:ext>
          </a:extLst>
        </p:spPr>
      </p:pic>
      <p:grpSp>
        <p:nvGrpSpPr>
          <p:cNvPr id="418819" name="Group 3">
            <a:extLst>
              <a:ext uri="{FF2B5EF4-FFF2-40B4-BE49-F238E27FC236}">
                <a16:creationId xmlns:a16="http://schemas.microsoft.com/office/drawing/2014/main" id="{976A6396-83B3-4682-A80F-17BF77FBC167}"/>
              </a:ext>
            </a:extLst>
          </p:cNvPr>
          <p:cNvGrpSpPr>
            <a:grpSpLocks/>
          </p:cNvGrpSpPr>
          <p:nvPr/>
        </p:nvGrpSpPr>
        <p:grpSpPr bwMode="auto">
          <a:xfrm>
            <a:off x="1712912" y="3581400"/>
            <a:ext cx="8839200" cy="2489200"/>
            <a:chOff x="120" y="2256"/>
            <a:chExt cx="5568" cy="1568"/>
          </a:xfrm>
        </p:grpSpPr>
        <p:sp>
          <p:nvSpPr>
            <p:cNvPr id="418820" name="Rectangle 4">
              <a:extLst>
                <a:ext uri="{FF2B5EF4-FFF2-40B4-BE49-F238E27FC236}">
                  <a16:creationId xmlns:a16="http://schemas.microsoft.com/office/drawing/2014/main" id="{13148AA2-6452-42C4-8819-00E5E422DEFC}"/>
                </a:ext>
              </a:extLst>
            </p:cNvPr>
            <p:cNvSpPr>
              <a:spLocks noChangeArrowheads="1"/>
            </p:cNvSpPr>
            <p:nvPr/>
          </p:nvSpPr>
          <p:spPr bwMode="auto">
            <a:xfrm>
              <a:off x="120" y="2256"/>
              <a:ext cx="5512" cy="1568"/>
            </a:xfrm>
            <a:prstGeom prst="rect">
              <a:avLst/>
            </a:prstGeom>
            <a:solidFill>
              <a:srgbClr val="FFFFFF">
                <a:alpha val="50000"/>
              </a:srgbClr>
            </a:solidFill>
            <a:ln w="1905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821" name="Text Box 5">
              <a:extLst>
                <a:ext uri="{FF2B5EF4-FFF2-40B4-BE49-F238E27FC236}">
                  <a16:creationId xmlns:a16="http://schemas.microsoft.com/office/drawing/2014/main" id="{287D02A8-F1F7-4874-929A-19C8F1F00E9C}"/>
                </a:ext>
              </a:extLst>
            </p:cNvPr>
            <p:cNvSpPr txBox="1">
              <a:spLocks noChangeArrowheads="1"/>
            </p:cNvSpPr>
            <p:nvPr/>
          </p:nvSpPr>
          <p:spPr bwMode="auto">
            <a:xfrm>
              <a:off x="180" y="2325"/>
              <a:ext cx="550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200" b="1">
                  <a:solidFill>
                    <a:srgbClr val="0E261B"/>
                  </a:solidFill>
                </a:rPr>
                <a:t>• Engineer performed services over a six-year period, with</a:t>
              </a:r>
            </a:p>
            <a:p>
              <a:pPr algn="l"/>
              <a:r>
                <a:rPr lang="en-US" altLang="en-US" sz="2200" b="1">
                  <a:solidFill>
                    <a:srgbClr val="0E261B"/>
                  </a:solidFill>
                </a:rPr>
                <a:t>  several phases of work.</a:t>
              </a:r>
            </a:p>
          </p:txBody>
        </p:sp>
      </p:grpSp>
      <p:sp>
        <p:nvSpPr>
          <p:cNvPr id="418822" name="Rectangle 6">
            <a:extLst>
              <a:ext uri="{FF2B5EF4-FFF2-40B4-BE49-F238E27FC236}">
                <a16:creationId xmlns:a16="http://schemas.microsoft.com/office/drawing/2014/main" id="{46BBCFC3-5D52-4674-9ACB-6EED3115C3D6}"/>
              </a:ext>
            </a:extLst>
          </p:cNvPr>
          <p:cNvSpPr>
            <a:spLocks noChangeArrowheads="1"/>
          </p:cNvSpPr>
          <p:nvPr/>
        </p:nvSpPr>
        <p:spPr bwMode="auto">
          <a:xfrm>
            <a:off x="1522412" y="6578600"/>
            <a:ext cx="9144000" cy="2794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823" name="Text Box 7">
            <a:extLst>
              <a:ext uri="{FF2B5EF4-FFF2-40B4-BE49-F238E27FC236}">
                <a16:creationId xmlns:a16="http://schemas.microsoft.com/office/drawing/2014/main" id="{73B8C7E5-5474-4B96-9A69-494D176C88BE}"/>
              </a:ext>
            </a:extLst>
          </p:cNvPr>
          <p:cNvSpPr txBox="1">
            <a:spLocks noChangeArrowheads="1"/>
          </p:cNvSpPr>
          <p:nvPr/>
        </p:nvSpPr>
        <p:spPr bwMode="auto">
          <a:xfrm>
            <a:off x="1808162" y="4821238"/>
            <a:ext cx="874395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200" b="1">
                <a:solidFill>
                  <a:srgbClr val="0E261B"/>
                </a:solidFill>
              </a:rPr>
              <a:t>• Over that time, six contract proposals were sent to the </a:t>
            </a:r>
          </a:p>
          <a:p>
            <a:pPr algn="l"/>
            <a:r>
              <a:rPr lang="en-US" altLang="en-US" sz="2200" b="1">
                <a:solidFill>
                  <a:srgbClr val="0E261B"/>
                </a:solidFill>
              </a:rPr>
              <a:t>  Owner/partnership; the Owner orally agreed to five of the </a:t>
            </a:r>
          </a:p>
          <a:p>
            <a:pPr algn="l"/>
            <a:r>
              <a:rPr lang="en-US" altLang="en-US" sz="2200" b="1">
                <a:solidFill>
                  <a:srgbClr val="0E261B"/>
                </a:solidFill>
              </a:rPr>
              <a:t>  proposals, and actually signed only one.</a:t>
            </a:r>
          </a:p>
        </p:txBody>
      </p:sp>
      <p:pic>
        <p:nvPicPr>
          <p:cNvPr id="8" name="Picture 7">
            <a:extLst>
              <a:ext uri="{FF2B5EF4-FFF2-40B4-BE49-F238E27FC236}">
                <a16:creationId xmlns:a16="http://schemas.microsoft.com/office/drawing/2014/main" id="{F0CC382E-725E-4F3B-BB9F-FB198983528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18819"/>
                                        </p:tgtEl>
                                        <p:attrNameLst>
                                          <p:attrName>style.visibility</p:attrName>
                                        </p:attrNameLst>
                                      </p:cBhvr>
                                      <p:to>
                                        <p:strVal val="visible"/>
                                      </p:to>
                                    </p:set>
                                    <p:animEffect transition="in" filter="wipe(left)">
                                      <p:cBhvr>
                                        <p:cTn id="7" dur="500"/>
                                        <p:tgtEl>
                                          <p:spTgt spid="4188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8823"/>
                                        </p:tgtEl>
                                        <p:attrNameLst>
                                          <p:attrName>style.visibility</p:attrName>
                                        </p:attrNameLst>
                                      </p:cBhvr>
                                      <p:to>
                                        <p:strVal val="visible"/>
                                      </p:to>
                                    </p:set>
                                    <p:animEffect transition="in" filter="wipe(left)">
                                      <p:cBhvr>
                                        <p:cTn id="12" dur="500"/>
                                        <p:tgtEl>
                                          <p:spTgt spid="418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2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42" name="Picture 2">
            <a:extLst>
              <a:ext uri="{FF2B5EF4-FFF2-40B4-BE49-F238E27FC236}">
                <a16:creationId xmlns:a16="http://schemas.microsoft.com/office/drawing/2014/main" id="{C640FF0B-C058-4B6F-899B-D160AE661247}"/>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1365250" y="207964"/>
            <a:ext cx="9351963" cy="6421437"/>
          </a:xfrm>
          <a:prstGeom prst="rect">
            <a:avLst/>
          </a:prstGeom>
          <a:noFill/>
          <a:extLst>
            <a:ext uri="{909E8E84-426E-40DD-AFC4-6F175D3DCCD1}">
              <a14:hiddenFill xmlns:a14="http://schemas.microsoft.com/office/drawing/2010/main">
                <a:solidFill>
                  <a:srgbClr val="FFFFFF"/>
                </a:solidFill>
              </a14:hiddenFill>
            </a:ext>
          </a:extLst>
        </p:spPr>
      </p:pic>
      <p:sp>
        <p:nvSpPr>
          <p:cNvPr id="419843" name="Rectangle 3">
            <a:extLst>
              <a:ext uri="{FF2B5EF4-FFF2-40B4-BE49-F238E27FC236}">
                <a16:creationId xmlns:a16="http://schemas.microsoft.com/office/drawing/2014/main" id="{C65ACAE6-7349-46FC-97B3-28480C5DA0E0}"/>
              </a:ext>
            </a:extLst>
          </p:cNvPr>
          <p:cNvSpPr>
            <a:spLocks noChangeArrowheads="1"/>
          </p:cNvSpPr>
          <p:nvPr/>
        </p:nvSpPr>
        <p:spPr bwMode="auto">
          <a:xfrm>
            <a:off x="1522412" y="6578600"/>
            <a:ext cx="9144000" cy="2794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9844" name="Group 4">
            <a:extLst>
              <a:ext uri="{FF2B5EF4-FFF2-40B4-BE49-F238E27FC236}">
                <a16:creationId xmlns:a16="http://schemas.microsoft.com/office/drawing/2014/main" id="{2B4BC152-0504-4779-AE55-302244EFFB15}"/>
              </a:ext>
            </a:extLst>
          </p:cNvPr>
          <p:cNvGrpSpPr>
            <a:grpSpLocks/>
          </p:cNvGrpSpPr>
          <p:nvPr/>
        </p:nvGrpSpPr>
        <p:grpSpPr bwMode="auto">
          <a:xfrm>
            <a:off x="3541712" y="139700"/>
            <a:ext cx="5461000" cy="6540500"/>
            <a:chOff x="1272" y="88"/>
            <a:chExt cx="3440" cy="4120"/>
          </a:xfrm>
        </p:grpSpPr>
        <p:sp>
          <p:nvSpPr>
            <p:cNvPr id="419845" name="Rectangle 5">
              <a:extLst>
                <a:ext uri="{FF2B5EF4-FFF2-40B4-BE49-F238E27FC236}">
                  <a16:creationId xmlns:a16="http://schemas.microsoft.com/office/drawing/2014/main" id="{ACF4C55D-A08B-4D17-BD99-2E5EED0FB382}"/>
                </a:ext>
              </a:extLst>
            </p:cNvPr>
            <p:cNvSpPr>
              <a:spLocks noChangeArrowheads="1"/>
            </p:cNvSpPr>
            <p:nvPr/>
          </p:nvSpPr>
          <p:spPr bwMode="auto">
            <a:xfrm>
              <a:off x="1312" y="136"/>
              <a:ext cx="3400" cy="4072"/>
            </a:xfrm>
            <a:prstGeom prst="rect">
              <a:avLst/>
            </a:prstGeom>
            <a:solidFill>
              <a:srgbClr val="0E261B"/>
            </a:solidFill>
            <a:ln>
              <a:noFill/>
            </a:ln>
            <a:effectLst/>
            <a:extLst>
              <a:ext uri="{91240B29-F687-4F45-9708-019B960494DF}">
                <a14:hiddenLine xmlns:a14="http://schemas.microsoft.com/office/drawing/2010/main" w="12700">
                  <a:solidFill>
                    <a:srgbClr val="94755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46" name="Rectangle 6">
              <a:extLst>
                <a:ext uri="{FF2B5EF4-FFF2-40B4-BE49-F238E27FC236}">
                  <a16:creationId xmlns:a16="http://schemas.microsoft.com/office/drawing/2014/main" id="{C944E6D0-C7FC-4C55-8A0E-9E67553FFD83}"/>
                </a:ext>
              </a:extLst>
            </p:cNvPr>
            <p:cNvSpPr>
              <a:spLocks noChangeArrowheads="1"/>
            </p:cNvSpPr>
            <p:nvPr/>
          </p:nvSpPr>
          <p:spPr bwMode="auto">
            <a:xfrm>
              <a:off x="1272" y="88"/>
              <a:ext cx="3400" cy="4072"/>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9847" name="Picture 7">
              <a:extLst>
                <a:ext uri="{FF2B5EF4-FFF2-40B4-BE49-F238E27FC236}">
                  <a16:creationId xmlns:a16="http://schemas.microsoft.com/office/drawing/2014/main" id="{FAF643D8-F1B2-42A6-BA03-F1999DF3FD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 y="128"/>
              <a:ext cx="3272" cy="39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9848" name="Group 8">
            <a:extLst>
              <a:ext uri="{FF2B5EF4-FFF2-40B4-BE49-F238E27FC236}">
                <a16:creationId xmlns:a16="http://schemas.microsoft.com/office/drawing/2014/main" id="{AAA11D28-4BE7-4111-AA45-E9FFB7F70213}"/>
              </a:ext>
            </a:extLst>
          </p:cNvPr>
          <p:cNvGrpSpPr>
            <a:grpSpLocks/>
          </p:cNvGrpSpPr>
          <p:nvPr/>
        </p:nvGrpSpPr>
        <p:grpSpPr bwMode="auto">
          <a:xfrm>
            <a:off x="2038350" y="863600"/>
            <a:ext cx="8083550" cy="4375150"/>
            <a:chOff x="325" y="584"/>
            <a:chExt cx="5092" cy="2756"/>
          </a:xfrm>
        </p:grpSpPr>
        <p:grpSp>
          <p:nvGrpSpPr>
            <p:cNvPr id="419849" name="Group 9">
              <a:extLst>
                <a:ext uri="{FF2B5EF4-FFF2-40B4-BE49-F238E27FC236}">
                  <a16:creationId xmlns:a16="http://schemas.microsoft.com/office/drawing/2014/main" id="{575D571C-8590-4C68-A669-9CEA332D5229}"/>
                </a:ext>
              </a:extLst>
            </p:cNvPr>
            <p:cNvGrpSpPr>
              <a:grpSpLocks/>
            </p:cNvGrpSpPr>
            <p:nvPr/>
          </p:nvGrpSpPr>
          <p:grpSpPr bwMode="auto">
            <a:xfrm>
              <a:off x="327" y="584"/>
              <a:ext cx="5090" cy="1184"/>
              <a:chOff x="327" y="0"/>
              <a:chExt cx="5090" cy="1184"/>
            </a:xfrm>
          </p:grpSpPr>
          <p:sp>
            <p:nvSpPr>
              <p:cNvPr id="419850" name="Rectangle 10">
                <a:extLst>
                  <a:ext uri="{FF2B5EF4-FFF2-40B4-BE49-F238E27FC236}">
                    <a16:creationId xmlns:a16="http://schemas.microsoft.com/office/drawing/2014/main" id="{D1EDDACC-0676-4BCC-86AE-84250F51494D}"/>
                  </a:ext>
                </a:extLst>
              </p:cNvPr>
              <p:cNvSpPr>
                <a:spLocks noChangeArrowheads="1"/>
              </p:cNvSpPr>
              <p:nvPr/>
            </p:nvSpPr>
            <p:spPr bwMode="auto">
              <a:xfrm>
                <a:off x="327" y="0"/>
                <a:ext cx="5088" cy="1184"/>
              </a:xfrm>
              <a:prstGeom prst="rect">
                <a:avLst/>
              </a:prstGeom>
              <a:solidFill>
                <a:srgbClr val="FFFFFF"/>
              </a:solidFill>
              <a:ln w="1905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51" name="Text Box 11">
                <a:extLst>
                  <a:ext uri="{FF2B5EF4-FFF2-40B4-BE49-F238E27FC236}">
                    <a16:creationId xmlns:a16="http://schemas.microsoft.com/office/drawing/2014/main" id="{23FA2464-BC7B-4287-8EEC-239311445B40}"/>
                  </a:ext>
                </a:extLst>
              </p:cNvPr>
              <p:cNvSpPr txBox="1">
                <a:spLocks noChangeArrowheads="1"/>
              </p:cNvSpPr>
              <p:nvPr/>
            </p:nvSpPr>
            <p:spPr bwMode="auto">
              <a:xfrm>
                <a:off x="371" y="40"/>
                <a:ext cx="5046" cy="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a:t>For any injury or loss on account of any error, omission or other professional negligence, the Client agrees to limit ENGINEERING FIRM and/or its professional employees’ liability to the Client and to all agents, contractors and subcontractors arising out of the performance of our professional services, such that the total aggregate liability to all those named shall not exceed $50,000 or our fee, whichever is greater. </a:t>
                </a:r>
              </a:p>
            </p:txBody>
          </p:sp>
        </p:grpSp>
        <p:sp>
          <p:nvSpPr>
            <p:cNvPr id="419852" name="Freeform 12">
              <a:extLst>
                <a:ext uri="{FF2B5EF4-FFF2-40B4-BE49-F238E27FC236}">
                  <a16:creationId xmlns:a16="http://schemas.microsoft.com/office/drawing/2014/main" id="{0B7CCA60-8534-4B36-89E6-3B57109C487A}"/>
                </a:ext>
              </a:extLst>
            </p:cNvPr>
            <p:cNvSpPr>
              <a:spLocks/>
            </p:cNvSpPr>
            <p:nvPr/>
          </p:nvSpPr>
          <p:spPr bwMode="auto">
            <a:xfrm>
              <a:off x="1348" y="3052"/>
              <a:ext cx="3240" cy="288"/>
            </a:xfrm>
            <a:custGeom>
              <a:avLst/>
              <a:gdLst>
                <a:gd name="T0" fmla="*/ 2884 w 3240"/>
                <a:gd name="T1" fmla="*/ 0 h 288"/>
                <a:gd name="T2" fmla="*/ 3240 w 3240"/>
                <a:gd name="T3" fmla="*/ 0 h 288"/>
                <a:gd name="T4" fmla="*/ 3240 w 3240"/>
                <a:gd name="T5" fmla="*/ 252 h 288"/>
                <a:gd name="T6" fmla="*/ 2124 w 3240"/>
                <a:gd name="T7" fmla="*/ 252 h 288"/>
                <a:gd name="T8" fmla="*/ 2124 w 3240"/>
                <a:gd name="T9" fmla="*/ 288 h 288"/>
                <a:gd name="T10" fmla="*/ 0 w 3240"/>
                <a:gd name="T11" fmla="*/ 288 h 288"/>
                <a:gd name="T12" fmla="*/ 0 w 3240"/>
                <a:gd name="T13" fmla="*/ 48 h 288"/>
                <a:gd name="T14" fmla="*/ 2892 w 3240"/>
                <a:gd name="T15" fmla="*/ 48 h 288"/>
                <a:gd name="T16" fmla="*/ 2884 w 3240"/>
                <a:gd name="T17"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0" h="288">
                  <a:moveTo>
                    <a:pt x="2884" y="0"/>
                  </a:moveTo>
                  <a:lnTo>
                    <a:pt x="3240" y="0"/>
                  </a:lnTo>
                  <a:lnTo>
                    <a:pt x="3240" y="252"/>
                  </a:lnTo>
                  <a:lnTo>
                    <a:pt x="2124" y="252"/>
                  </a:lnTo>
                  <a:lnTo>
                    <a:pt x="2124" y="288"/>
                  </a:lnTo>
                  <a:lnTo>
                    <a:pt x="0" y="288"/>
                  </a:lnTo>
                  <a:lnTo>
                    <a:pt x="0" y="48"/>
                  </a:lnTo>
                  <a:lnTo>
                    <a:pt x="2892" y="48"/>
                  </a:lnTo>
                  <a:lnTo>
                    <a:pt x="2884" y="0"/>
                  </a:lnTo>
                  <a:close/>
                </a:path>
              </a:pathLst>
            </a:custGeom>
            <a:noFill/>
            <a:ln w="19050" cap="flat" cmpd="sng">
              <a:solidFill>
                <a:srgbClr val="00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9853" name="Group 13">
              <a:extLst>
                <a:ext uri="{FF2B5EF4-FFF2-40B4-BE49-F238E27FC236}">
                  <a16:creationId xmlns:a16="http://schemas.microsoft.com/office/drawing/2014/main" id="{7E4143BE-A9F3-4178-982E-79519A61AD3E}"/>
                </a:ext>
              </a:extLst>
            </p:cNvPr>
            <p:cNvGrpSpPr>
              <a:grpSpLocks/>
            </p:cNvGrpSpPr>
            <p:nvPr/>
          </p:nvGrpSpPr>
          <p:grpSpPr bwMode="auto">
            <a:xfrm>
              <a:off x="325" y="1771"/>
              <a:ext cx="5088" cy="1568"/>
              <a:chOff x="421" y="2987"/>
              <a:chExt cx="5088" cy="448"/>
            </a:xfrm>
          </p:grpSpPr>
          <p:sp>
            <p:nvSpPr>
              <p:cNvPr id="419854" name="Line 14">
                <a:extLst>
                  <a:ext uri="{FF2B5EF4-FFF2-40B4-BE49-F238E27FC236}">
                    <a16:creationId xmlns:a16="http://schemas.microsoft.com/office/drawing/2014/main" id="{23209629-7111-4FF0-8044-F616CB58B8B6}"/>
                  </a:ext>
                </a:extLst>
              </p:cNvPr>
              <p:cNvSpPr>
                <a:spLocks noChangeShapeType="1"/>
              </p:cNvSpPr>
              <p:nvPr/>
            </p:nvSpPr>
            <p:spPr bwMode="auto">
              <a:xfrm>
                <a:off x="421" y="2987"/>
                <a:ext cx="1027" cy="448"/>
              </a:xfrm>
              <a:prstGeom prst="line">
                <a:avLst/>
              </a:prstGeom>
              <a:noFill/>
              <a:ln w="1905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55" name="Line 15">
                <a:extLst>
                  <a:ext uri="{FF2B5EF4-FFF2-40B4-BE49-F238E27FC236}">
                    <a16:creationId xmlns:a16="http://schemas.microsoft.com/office/drawing/2014/main" id="{C51A00CA-3CFF-486D-B676-F82C4E23EE67}"/>
                  </a:ext>
                </a:extLst>
              </p:cNvPr>
              <p:cNvSpPr>
                <a:spLocks noChangeShapeType="1"/>
              </p:cNvSpPr>
              <p:nvPr/>
            </p:nvSpPr>
            <p:spPr bwMode="auto">
              <a:xfrm flipH="1">
                <a:off x="4682" y="2987"/>
                <a:ext cx="827" cy="408"/>
              </a:xfrm>
              <a:prstGeom prst="line">
                <a:avLst/>
              </a:prstGeom>
              <a:noFill/>
              <a:ln w="1905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19856" name="Group 16">
            <a:extLst>
              <a:ext uri="{FF2B5EF4-FFF2-40B4-BE49-F238E27FC236}">
                <a16:creationId xmlns:a16="http://schemas.microsoft.com/office/drawing/2014/main" id="{C9593370-5404-4E54-B24C-A8C85410C962}"/>
              </a:ext>
            </a:extLst>
          </p:cNvPr>
          <p:cNvGrpSpPr>
            <a:grpSpLocks/>
          </p:cNvGrpSpPr>
          <p:nvPr/>
        </p:nvGrpSpPr>
        <p:grpSpPr bwMode="auto">
          <a:xfrm>
            <a:off x="2038350" y="2895601"/>
            <a:ext cx="8083550" cy="2341563"/>
            <a:chOff x="325" y="1864"/>
            <a:chExt cx="5092" cy="1475"/>
          </a:xfrm>
        </p:grpSpPr>
        <p:grpSp>
          <p:nvGrpSpPr>
            <p:cNvPr id="419857" name="Group 17">
              <a:extLst>
                <a:ext uri="{FF2B5EF4-FFF2-40B4-BE49-F238E27FC236}">
                  <a16:creationId xmlns:a16="http://schemas.microsoft.com/office/drawing/2014/main" id="{5C5487B4-B3A5-4036-B2F4-823296AF340A}"/>
                </a:ext>
              </a:extLst>
            </p:cNvPr>
            <p:cNvGrpSpPr>
              <a:grpSpLocks/>
            </p:cNvGrpSpPr>
            <p:nvPr/>
          </p:nvGrpSpPr>
          <p:grpSpPr bwMode="auto">
            <a:xfrm>
              <a:off x="327" y="1864"/>
              <a:ext cx="5090" cy="1024"/>
              <a:chOff x="327" y="1864"/>
              <a:chExt cx="5090" cy="1024"/>
            </a:xfrm>
          </p:grpSpPr>
          <p:sp>
            <p:nvSpPr>
              <p:cNvPr id="419858" name="Rectangle 18">
                <a:extLst>
                  <a:ext uri="{FF2B5EF4-FFF2-40B4-BE49-F238E27FC236}">
                    <a16:creationId xmlns:a16="http://schemas.microsoft.com/office/drawing/2014/main" id="{65CBFB06-9983-4010-ABD3-C8A153CA6086}"/>
                  </a:ext>
                </a:extLst>
              </p:cNvPr>
              <p:cNvSpPr>
                <a:spLocks noChangeArrowheads="1"/>
              </p:cNvSpPr>
              <p:nvPr/>
            </p:nvSpPr>
            <p:spPr bwMode="auto">
              <a:xfrm>
                <a:off x="327" y="1864"/>
                <a:ext cx="5088" cy="1024"/>
              </a:xfrm>
              <a:prstGeom prst="rect">
                <a:avLst/>
              </a:prstGeom>
              <a:solidFill>
                <a:srgbClr val="FFFFFF"/>
              </a:solidFill>
              <a:ln w="1905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59" name="Text Box 19">
                <a:extLst>
                  <a:ext uri="{FF2B5EF4-FFF2-40B4-BE49-F238E27FC236}">
                    <a16:creationId xmlns:a16="http://schemas.microsoft.com/office/drawing/2014/main" id="{7C5D79C7-D8C0-4A1E-9523-B4CC10EDB041}"/>
                  </a:ext>
                </a:extLst>
              </p:cNvPr>
              <p:cNvSpPr txBox="1">
                <a:spLocks noChangeArrowheads="1"/>
              </p:cNvSpPr>
              <p:nvPr/>
            </p:nvSpPr>
            <p:spPr bwMode="auto">
              <a:xfrm>
                <a:off x="371" y="1909"/>
                <a:ext cx="5046" cy="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a:t>In the event the Client does not wish to limit our professional liability to this sum, we will waive this limitation upon the Client’s written request made at the time of the initial authorization, on a given project, provided that the Client agrees to pay for the waiver an additional 5% of our total fee or $500, whichever is greater.</a:t>
                </a:r>
              </a:p>
            </p:txBody>
          </p:sp>
        </p:grpSp>
        <p:grpSp>
          <p:nvGrpSpPr>
            <p:cNvPr id="419860" name="Group 20">
              <a:extLst>
                <a:ext uri="{FF2B5EF4-FFF2-40B4-BE49-F238E27FC236}">
                  <a16:creationId xmlns:a16="http://schemas.microsoft.com/office/drawing/2014/main" id="{4395CCEB-93C2-48A7-B34C-2C5F31FC62E8}"/>
                </a:ext>
              </a:extLst>
            </p:cNvPr>
            <p:cNvGrpSpPr>
              <a:grpSpLocks/>
            </p:cNvGrpSpPr>
            <p:nvPr/>
          </p:nvGrpSpPr>
          <p:grpSpPr bwMode="auto">
            <a:xfrm>
              <a:off x="325" y="2891"/>
              <a:ext cx="5088" cy="448"/>
              <a:chOff x="325" y="2891"/>
              <a:chExt cx="5088" cy="448"/>
            </a:xfrm>
          </p:grpSpPr>
          <p:sp>
            <p:nvSpPr>
              <p:cNvPr id="419861" name="Line 21">
                <a:extLst>
                  <a:ext uri="{FF2B5EF4-FFF2-40B4-BE49-F238E27FC236}">
                    <a16:creationId xmlns:a16="http://schemas.microsoft.com/office/drawing/2014/main" id="{5AEDDA64-3331-452B-89F0-89E5DAD1E5F6}"/>
                  </a:ext>
                </a:extLst>
              </p:cNvPr>
              <p:cNvSpPr>
                <a:spLocks noChangeShapeType="1"/>
              </p:cNvSpPr>
              <p:nvPr/>
            </p:nvSpPr>
            <p:spPr bwMode="auto">
              <a:xfrm>
                <a:off x="325" y="2891"/>
                <a:ext cx="1027" cy="448"/>
              </a:xfrm>
              <a:prstGeom prst="line">
                <a:avLst/>
              </a:prstGeom>
              <a:noFill/>
              <a:ln w="1905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62" name="Line 22">
                <a:extLst>
                  <a:ext uri="{FF2B5EF4-FFF2-40B4-BE49-F238E27FC236}">
                    <a16:creationId xmlns:a16="http://schemas.microsoft.com/office/drawing/2014/main" id="{13C1CC69-0FCC-44CF-9959-6680D9075921}"/>
                  </a:ext>
                </a:extLst>
              </p:cNvPr>
              <p:cNvSpPr>
                <a:spLocks noChangeShapeType="1"/>
              </p:cNvSpPr>
              <p:nvPr/>
            </p:nvSpPr>
            <p:spPr bwMode="auto">
              <a:xfrm flipH="1">
                <a:off x="4586" y="2891"/>
                <a:ext cx="827" cy="408"/>
              </a:xfrm>
              <a:prstGeom prst="line">
                <a:avLst/>
              </a:prstGeom>
              <a:noFill/>
              <a:ln w="1905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23" name="Picture 22">
            <a:extLst>
              <a:ext uri="{FF2B5EF4-FFF2-40B4-BE49-F238E27FC236}">
                <a16:creationId xmlns:a16="http://schemas.microsoft.com/office/drawing/2014/main" id="{2D3271CA-1559-4F04-AE03-3E40E9D0D5F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012" y="6509502"/>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19844"/>
                                        </p:tgtEl>
                                        <p:attrNameLst>
                                          <p:attrName>style.visibility</p:attrName>
                                        </p:attrNameLst>
                                      </p:cBhvr>
                                      <p:to>
                                        <p:strVal val="visible"/>
                                      </p:to>
                                    </p:set>
                                    <p:anim calcmode="lin" valueType="num">
                                      <p:cBhvr>
                                        <p:cTn id="7" dur="500" fill="hold"/>
                                        <p:tgtEl>
                                          <p:spTgt spid="419844"/>
                                        </p:tgtEl>
                                        <p:attrNameLst>
                                          <p:attrName>ppt_w</p:attrName>
                                        </p:attrNameLst>
                                      </p:cBhvr>
                                      <p:tavLst>
                                        <p:tav tm="0">
                                          <p:val>
                                            <p:fltVal val="0"/>
                                          </p:val>
                                        </p:tav>
                                        <p:tav tm="100000">
                                          <p:val>
                                            <p:strVal val="#ppt_w"/>
                                          </p:val>
                                        </p:tav>
                                      </p:tavLst>
                                    </p:anim>
                                    <p:anim calcmode="lin" valueType="num">
                                      <p:cBhvr>
                                        <p:cTn id="8" dur="500" fill="hold"/>
                                        <p:tgtEl>
                                          <p:spTgt spid="41984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419848"/>
                                        </p:tgtEl>
                                        <p:attrNameLst>
                                          <p:attrName>style.visibility</p:attrName>
                                        </p:attrNameLst>
                                      </p:cBhvr>
                                      <p:to>
                                        <p:strVal val="visible"/>
                                      </p:to>
                                    </p:set>
                                    <p:animEffect transition="in" filter="wipe(down)">
                                      <p:cBhvr>
                                        <p:cTn id="13" dur="500"/>
                                        <p:tgtEl>
                                          <p:spTgt spid="41984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419856"/>
                                        </p:tgtEl>
                                        <p:attrNameLst>
                                          <p:attrName>style.visibility</p:attrName>
                                        </p:attrNameLst>
                                      </p:cBhvr>
                                      <p:to>
                                        <p:strVal val="visible"/>
                                      </p:to>
                                    </p:set>
                                    <p:animEffect transition="in" filter="wipe(down)">
                                      <p:cBhvr>
                                        <p:cTn id="18" dur="500"/>
                                        <p:tgtEl>
                                          <p:spTgt spid="419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866" name="Picture 2">
            <a:extLst>
              <a:ext uri="{FF2B5EF4-FFF2-40B4-BE49-F238E27FC236}">
                <a16:creationId xmlns:a16="http://schemas.microsoft.com/office/drawing/2014/main" id="{7E1E4634-1FB8-4BAA-846F-1C4910C272BE}"/>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1465263" y="410210"/>
            <a:ext cx="9340850" cy="6146800"/>
          </a:xfrm>
          <a:prstGeom prst="rect">
            <a:avLst/>
          </a:prstGeom>
          <a:noFill/>
          <a:extLst>
            <a:ext uri="{909E8E84-426E-40DD-AFC4-6F175D3DCCD1}">
              <a14:hiddenFill xmlns:a14="http://schemas.microsoft.com/office/drawing/2010/main">
                <a:solidFill>
                  <a:srgbClr val="FFFFFF"/>
                </a:solidFill>
              </a14:hiddenFill>
            </a:ext>
          </a:extLst>
        </p:spPr>
      </p:pic>
      <p:sp>
        <p:nvSpPr>
          <p:cNvPr id="420867" name="Rectangle 3">
            <a:extLst>
              <a:ext uri="{FF2B5EF4-FFF2-40B4-BE49-F238E27FC236}">
                <a16:creationId xmlns:a16="http://schemas.microsoft.com/office/drawing/2014/main" id="{A595C6E7-B35B-4E96-A4C6-D445EDEC6DF8}"/>
              </a:ext>
            </a:extLst>
          </p:cNvPr>
          <p:cNvSpPr>
            <a:spLocks noChangeArrowheads="1"/>
          </p:cNvSpPr>
          <p:nvPr/>
        </p:nvSpPr>
        <p:spPr bwMode="auto">
          <a:xfrm>
            <a:off x="1522412" y="6375400"/>
            <a:ext cx="9201150" cy="2794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0868" name="Group 4">
            <a:extLst>
              <a:ext uri="{FF2B5EF4-FFF2-40B4-BE49-F238E27FC236}">
                <a16:creationId xmlns:a16="http://schemas.microsoft.com/office/drawing/2014/main" id="{6E0B5FB6-43C8-4B88-8311-1DEE297F33C0}"/>
              </a:ext>
            </a:extLst>
          </p:cNvPr>
          <p:cNvGrpSpPr>
            <a:grpSpLocks/>
          </p:cNvGrpSpPr>
          <p:nvPr/>
        </p:nvGrpSpPr>
        <p:grpSpPr bwMode="auto">
          <a:xfrm>
            <a:off x="1712912" y="4114800"/>
            <a:ext cx="8839200" cy="2019300"/>
            <a:chOff x="120" y="2592"/>
            <a:chExt cx="5568" cy="1272"/>
          </a:xfrm>
        </p:grpSpPr>
        <p:sp>
          <p:nvSpPr>
            <p:cNvPr id="420869" name="Rectangle 5">
              <a:extLst>
                <a:ext uri="{FF2B5EF4-FFF2-40B4-BE49-F238E27FC236}">
                  <a16:creationId xmlns:a16="http://schemas.microsoft.com/office/drawing/2014/main" id="{F0DD4031-46A5-45AC-81D0-7CFF7B1D603C}"/>
                </a:ext>
              </a:extLst>
            </p:cNvPr>
            <p:cNvSpPr>
              <a:spLocks noChangeArrowheads="1"/>
            </p:cNvSpPr>
            <p:nvPr/>
          </p:nvSpPr>
          <p:spPr bwMode="auto">
            <a:xfrm>
              <a:off x="120" y="2592"/>
              <a:ext cx="5512" cy="1272"/>
            </a:xfrm>
            <a:prstGeom prst="rect">
              <a:avLst/>
            </a:prstGeom>
            <a:solidFill>
              <a:srgbClr val="FFFFFF">
                <a:alpha val="50000"/>
              </a:srgbClr>
            </a:solidFill>
            <a:ln w="1905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latin typeface="Times New Roman" panose="02020603050405020304" pitchFamily="18" charset="0"/>
              </a:endParaRPr>
            </a:p>
          </p:txBody>
        </p:sp>
        <p:sp>
          <p:nvSpPr>
            <p:cNvPr id="420870" name="Text Box 6">
              <a:extLst>
                <a:ext uri="{FF2B5EF4-FFF2-40B4-BE49-F238E27FC236}">
                  <a16:creationId xmlns:a16="http://schemas.microsoft.com/office/drawing/2014/main" id="{0E463DD4-3EEA-4AF7-9177-7155064C7C35}"/>
                </a:ext>
              </a:extLst>
            </p:cNvPr>
            <p:cNvSpPr txBox="1">
              <a:spLocks noChangeArrowheads="1"/>
            </p:cNvSpPr>
            <p:nvPr/>
          </p:nvSpPr>
          <p:spPr bwMode="auto">
            <a:xfrm>
              <a:off x="180" y="2661"/>
              <a:ext cx="550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200" b="1">
                  <a:solidFill>
                    <a:srgbClr val="0E261B"/>
                  </a:solidFill>
                </a:rPr>
                <a:t>• A late autumn storm removed protective covering </a:t>
              </a:r>
            </a:p>
            <a:p>
              <a:pPr algn="l"/>
              <a:r>
                <a:rPr lang="en-US" altLang="en-US" sz="2200" b="1">
                  <a:solidFill>
                    <a:srgbClr val="0E261B"/>
                  </a:solidFill>
                </a:rPr>
                <a:t>  and heavy rains saturated the slope.</a:t>
              </a:r>
            </a:p>
          </p:txBody>
        </p:sp>
      </p:grpSp>
      <p:sp>
        <p:nvSpPr>
          <p:cNvPr id="420871" name="Text Box 7">
            <a:extLst>
              <a:ext uri="{FF2B5EF4-FFF2-40B4-BE49-F238E27FC236}">
                <a16:creationId xmlns:a16="http://schemas.microsoft.com/office/drawing/2014/main" id="{2C65EC5F-0956-4F97-932E-6BD96E20047D}"/>
              </a:ext>
            </a:extLst>
          </p:cNvPr>
          <p:cNvSpPr txBox="1">
            <a:spLocks noChangeArrowheads="1"/>
          </p:cNvSpPr>
          <p:nvPr/>
        </p:nvSpPr>
        <p:spPr bwMode="auto">
          <a:xfrm>
            <a:off x="1808162" y="5227638"/>
            <a:ext cx="78676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200" b="1">
                <a:solidFill>
                  <a:srgbClr val="0E261B"/>
                </a:solidFill>
              </a:rPr>
              <a:t>• Despite explicit warnings from Engineer, the Owner </a:t>
            </a:r>
          </a:p>
          <a:p>
            <a:pPr algn="l"/>
            <a:r>
              <a:rPr lang="en-US" altLang="en-US" sz="2200" b="1">
                <a:solidFill>
                  <a:srgbClr val="0E261B"/>
                </a:solidFill>
              </a:rPr>
              <a:t>  and contractor were slow to implement remedial steps.</a:t>
            </a:r>
          </a:p>
        </p:txBody>
      </p:sp>
      <p:pic>
        <p:nvPicPr>
          <p:cNvPr id="8" name="Picture 7">
            <a:extLst>
              <a:ext uri="{FF2B5EF4-FFF2-40B4-BE49-F238E27FC236}">
                <a16:creationId xmlns:a16="http://schemas.microsoft.com/office/drawing/2014/main" id="{BBBB1C3A-C74C-4A33-8207-5B7CFD01AC2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2" y="6485890"/>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20868"/>
                                        </p:tgtEl>
                                        <p:attrNameLst>
                                          <p:attrName>style.visibility</p:attrName>
                                        </p:attrNameLst>
                                      </p:cBhvr>
                                      <p:to>
                                        <p:strVal val="visible"/>
                                      </p:to>
                                    </p:set>
                                    <p:animEffect transition="in" filter="wipe(left)">
                                      <p:cBhvr>
                                        <p:cTn id="7" dur="500"/>
                                        <p:tgtEl>
                                          <p:spTgt spid="4208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0871"/>
                                        </p:tgtEl>
                                        <p:attrNameLst>
                                          <p:attrName>style.visibility</p:attrName>
                                        </p:attrNameLst>
                                      </p:cBhvr>
                                      <p:to>
                                        <p:strVal val="visible"/>
                                      </p:to>
                                    </p:set>
                                    <p:animEffect transition="in" filter="wipe(left)">
                                      <p:cBhvr>
                                        <p:cTn id="12" dur="500"/>
                                        <p:tgtEl>
                                          <p:spTgt spid="420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7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a:extLst>
              <a:ext uri="{FF2B5EF4-FFF2-40B4-BE49-F238E27FC236}">
                <a16:creationId xmlns:a16="http://schemas.microsoft.com/office/drawing/2014/main" id="{7147D422-9639-4270-96B2-73D2E94FF05D}"/>
              </a:ext>
            </a:extLst>
          </p:cNvPr>
          <p:cNvSpPr>
            <a:spLocks noGrp="1" noChangeArrowheads="1"/>
          </p:cNvSpPr>
          <p:nvPr>
            <p:ph type="title"/>
          </p:nvPr>
        </p:nvSpPr>
        <p:spPr/>
        <p:txBody>
          <a:bodyPr/>
          <a:lstStyle/>
          <a:p>
            <a:r>
              <a:rPr lang="en-US" altLang="en-US" u="sng">
                <a:solidFill>
                  <a:schemeClr val="tx1"/>
                </a:solidFill>
                <a:latin typeface="Arial" panose="020B0604020202020204" pitchFamily="34" charset="0"/>
              </a:rPr>
              <a:t>The “economic loss doctrine”</a:t>
            </a:r>
          </a:p>
        </p:txBody>
      </p:sp>
      <p:sp>
        <p:nvSpPr>
          <p:cNvPr id="448515" name="Rectangle 3">
            <a:extLst>
              <a:ext uri="{FF2B5EF4-FFF2-40B4-BE49-F238E27FC236}">
                <a16:creationId xmlns:a16="http://schemas.microsoft.com/office/drawing/2014/main" id="{47D59B16-7096-4B52-BCED-908CC433AAD2}"/>
              </a:ext>
            </a:extLst>
          </p:cNvPr>
          <p:cNvSpPr>
            <a:spLocks noGrp="1" noChangeArrowheads="1"/>
          </p:cNvSpPr>
          <p:nvPr>
            <p:ph type="body" idx="1"/>
          </p:nvPr>
        </p:nvSpPr>
        <p:spPr>
          <a:xfrm>
            <a:off x="2386012" y="1600200"/>
            <a:ext cx="7416800" cy="4343400"/>
          </a:xfrm>
        </p:spPr>
        <p:txBody>
          <a:bodyPr>
            <a:normAutofit lnSpcReduction="10000"/>
          </a:bodyPr>
          <a:lstStyle/>
          <a:p>
            <a:pPr>
              <a:lnSpc>
                <a:spcPct val="80000"/>
              </a:lnSpc>
            </a:pPr>
            <a:r>
              <a:rPr lang="en-US" altLang="en-US" sz="1800" dirty="0">
                <a:latin typeface="Arial" panose="020B0604020202020204" pitchFamily="34" charset="0"/>
              </a:rPr>
              <a:t>ELD originally a creation of consumer product laws.  Later it was applied in construction law cases.</a:t>
            </a:r>
          </a:p>
          <a:p>
            <a:pPr>
              <a:lnSpc>
                <a:spcPct val="80000"/>
              </a:lnSpc>
            </a:pPr>
            <a:endParaRPr lang="en-US" altLang="en-US" sz="1800" dirty="0">
              <a:latin typeface="Arial" panose="020B0604020202020204" pitchFamily="34" charset="0"/>
            </a:endParaRPr>
          </a:p>
          <a:p>
            <a:pPr>
              <a:lnSpc>
                <a:spcPct val="80000"/>
              </a:lnSpc>
            </a:pPr>
            <a:r>
              <a:rPr lang="en-US" altLang="en-US" sz="1800" dirty="0">
                <a:latin typeface="Arial" panose="020B0604020202020204" pitchFamily="34" charset="0"/>
              </a:rPr>
              <a:t>The ELD marks the fundamental boundary between the law of contracts, which is designed to enforce expectations created by agreement, and the law of torts which is designed to protect citizens and their property by imposing a duty of reasonable care on others. </a:t>
            </a:r>
          </a:p>
          <a:p>
            <a:pPr>
              <a:lnSpc>
                <a:spcPct val="80000"/>
              </a:lnSpc>
            </a:pPr>
            <a:endParaRPr lang="en-US" altLang="en-US" sz="1800" dirty="0">
              <a:latin typeface="Arial" panose="020B0604020202020204" pitchFamily="34" charset="0"/>
            </a:endParaRPr>
          </a:p>
          <a:p>
            <a:pPr>
              <a:lnSpc>
                <a:spcPct val="80000"/>
              </a:lnSpc>
            </a:pPr>
            <a:r>
              <a:rPr lang="en-US" altLang="en-US" sz="1800" dirty="0">
                <a:latin typeface="Arial" panose="020B0604020202020204" pitchFamily="34" charset="0"/>
              </a:rPr>
              <a:t>In the construction context, ELD bars a third party, such as a contractor or subcontractor, from suing the owner’s design professional in tort when the only damages sustained are “economic losses.” </a:t>
            </a:r>
          </a:p>
          <a:p>
            <a:pPr>
              <a:lnSpc>
                <a:spcPct val="80000"/>
              </a:lnSpc>
            </a:pPr>
            <a:endParaRPr lang="en-US" altLang="en-US" sz="1800" dirty="0">
              <a:latin typeface="Arial" panose="020B0604020202020204" pitchFamily="34" charset="0"/>
            </a:endParaRPr>
          </a:p>
          <a:p>
            <a:pPr>
              <a:lnSpc>
                <a:spcPct val="80000"/>
              </a:lnSpc>
            </a:pPr>
            <a:r>
              <a:rPr lang="en-US" altLang="en-US" sz="1800" dirty="0">
                <a:latin typeface="Arial" panose="020B0604020202020204" pitchFamily="34" charset="0"/>
              </a:rPr>
              <a:t>“Economic loss” was originally defined as a “diminution in the value of a particular product caused by the product itself or by the failure of the product to function as represented; in other words, to fail economic expectations.”  </a:t>
            </a:r>
            <a:r>
              <a:rPr lang="en-US" altLang="en-US" sz="1800" i="1" dirty="0">
                <a:latin typeface="Arial" panose="020B0604020202020204" pitchFamily="34" charset="0"/>
              </a:rPr>
              <a:t>Wausau Paper Mills Co. v. Charles T. Main, Inc.</a:t>
            </a:r>
            <a:r>
              <a:rPr lang="en-US" altLang="en-US" sz="1800" dirty="0">
                <a:latin typeface="Arial" panose="020B0604020202020204" pitchFamily="34" charset="0"/>
              </a:rPr>
              <a:t>, 789 F. Supp. 968, 971 (1992). </a:t>
            </a:r>
          </a:p>
          <a:p>
            <a:pPr>
              <a:lnSpc>
                <a:spcPct val="80000"/>
              </a:lnSpc>
            </a:pPr>
            <a:endParaRPr lang="en-US" altLang="en-US" sz="1800" dirty="0">
              <a:latin typeface="Arial" panose="020B0604020202020204" pitchFamily="34" charset="0"/>
            </a:endParaRPr>
          </a:p>
          <a:p>
            <a:pPr>
              <a:lnSpc>
                <a:spcPct val="80000"/>
              </a:lnSpc>
              <a:buFont typeface="Webdings" panose="05030102010509060703" pitchFamily="18" charset="2"/>
              <a:buNone/>
            </a:pPr>
            <a:endParaRPr lang="en-US" altLang="en-US" sz="1800" dirty="0">
              <a:latin typeface="Arial" panose="020B0604020202020204" pitchFamily="34" charset="0"/>
            </a:endParaRPr>
          </a:p>
        </p:txBody>
      </p:sp>
      <p:pic>
        <p:nvPicPr>
          <p:cNvPr id="4" name="Picture 3">
            <a:extLst>
              <a:ext uri="{FF2B5EF4-FFF2-40B4-BE49-F238E27FC236}">
                <a16:creationId xmlns:a16="http://schemas.microsoft.com/office/drawing/2014/main" id="{D6E2D59E-D510-4072-B457-2EFE8C6162A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1890" name="Picture 2">
            <a:extLst>
              <a:ext uri="{FF2B5EF4-FFF2-40B4-BE49-F238E27FC236}">
                <a16:creationId xmlns:a16="http://schemas.microsoft.com/office/drawing/2014/main" id="{C76E66A5-9DDB-4451-BA96-06174C542288}"/>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1450423" y="506758"/>
            <a:ext cx="9332913" cy="6321425"/>
          </a:xfrm>
          <a:prstGeom prst="rect">
            <a:avLst/>
          </a:prstGeom>
          <a:noFill/>
          <a:extLst>
            <a:ext uri="{909E8E84-426E-40DD-AFC4-6F175D3DCCD1}">
              <a14:hiddenFill xmlns:a14="http://schemas.microsoft.com/office/drawing/2010/main">
                <a:solidFill>
                  <a:srgbClr val="FFFFFF"/>
                </a:solidFill>
              </a14:hiddenFill>
            </a:ext>
          </a:extLst>
        </p:spPr>
      </p:pic>
      <p:sp>
        <p:nvSpPr>
          <p:cNvPr id="421891" name="Rectangle 3">
            <a:extLst>
              <a:ext uri="{FF2B5EF4-FFF2-40B4-BE49-F238E27FC236}">
                <a16:creationId xmlns:a16="http://schemas.microsoft.com/office/drawing/2014/main" id="{E03CE701-27A5-48AD-A099-8420330F6F6A}"/>
              </a:ext>
            </a:extLst>
          </p:cNvPr>
          <p:cNvSpPr>
            <a:spLocks noChangeArrowheads="1"/>
          </p:cNvSpPr>
          <p:nvPr/>
        </p:nvSpPr>
        <p:spPr bwMode="auto">
          <a:xfrm>
            <a:off x="1522412" y="6438900"/>
            <a:ext cx="9201150" cy="4191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1892" name="Group 4">
            <a:extLst>
              <a:ext uri="{FF2B5EF4-FFF2-40B4-BE49-F238E27FC236}">
                <a16:creationId xmlns:a16="http://schemas.microsoft.com/office/drawing/2014/main" id="{C4C39FA3-C0D3-4766-AA28-87CCE9D798A1}"/>
              </a:ext>
            </a:extLst>
          </p:cNvPr>
          <p:cNvGrpSpPr>
            <a:grpSpLocks/>
          </p:cNvGrpSpPr>
          <p:nvPr/>
        </p:nvGrpSpPr>
        <p:grpSpPr bwMode="auto">
          <a:xfrm>
            <a:off x="2449512" y="5080000"/>
            <a:ext cx="7150100" cy="977900"/>
            <a:chOff x="120" y="2592"/>
            <a:chExt cx="4504" cy="616"/>
          </a:xfrm>
        </p:grpSpPr>
        <p:sp>
          <p:nvSpPr>
            <p:cNvPr id="421893" name="Rectangle 5">
              <a:extLst>
                <a:ext uri="{FF2B5EF4-FFF2-40B4-BE49-F238E27FC236}">
                  <a16:creationId xmlns:a16="http://schemas.microsoft.com/office/drawing/2014/main" id="{3D7BC512-49BA-456C-B86A-88F52A9FC6A1}"/>
                </a:ext>
              </a:extLst>
            </p:cNvPr>
            <p:cNvSpPr>
              <a:spLocks noChangeArrowheads="1"/>
            </p:cNvSpPr>
            <p:nvPr/>
          </p:nvSpPr>
          <p:spPr bwMode="auto">
            <a:xfrm>
              <a:off x="120" y="2592"/>
              <a:ext cx="4504" cy="616"/>
            </a:xfrm>
            <a:prstGeom prst="rect">
              <a:avLst/>
            </a:prstGeom>
            <a:solidFill>
              <a:srgbClr val="FFFFFF">
                <a:alpha val="50000"/>
              </a:srgbClr>
            </a:solidFill>
            <a:ln w="1905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894" name="Text Box 6">
              <a:extLst>
                <a:ext uri="{FF2B5EF4-FFF2-40B4-BE49-F238E27FC236}">
                  <a16:creationId xmlns:a16="http://schemas.microsoft.com/office/drawing/2014/main" id="{0D4E7EA0-E2C3-402A-A28B-5BE94ECD4DCE}"/>
                </a:ext>
              </a:extLst>
            </p:cNvPr>
            <p:cNvSpPr txBox="1">
              <a:spLocks noChangeArrowheads="1"/>
            </p:cNvSpPr>
            <p:nvPr/>
          </p:nvSpPr>
          <p:spPr bwMode="auto">
            <a:xfrm>
              <a:off x="156" y="2645"/>
              <a:ext cx="446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200" b="1">
                  <a:solidFill>
                    <a:srgbClr val="0E261B"/>
                  </a:solidFill>
                </a:rPr>
                <a:t>• Over a two-month period, a significant portion of </a:t>
              </a:r>
            </a:p>
            <a:p>
              <a:pPr algn="l"/>
              <a:r>
                <a:rPr lang="en-US" altLang="en-US" sz="2200" b="1">
                  <a:solidFill>
                    <a:srgbClr val="0E261B"/>
                  </a:solidFill>
                </a:rPr>
                <a:t>  the slope moved as much as 20 feet down slope.</a:t>
              </a:r>
            </a:p>
          </p:txBody>
        </p:sp>
      </p:grpSp>
      <p:pic>
        <p:nvPicPr>
          <p:cNvPr id="7" name="Picture 6">
            <a:extLst>
              <a:ext uri="{FF2B5EF4-FFF2-40B4-BE49-F238E27FC236}">
                <a16:creationId xmlns:a16="http://schemas.microsoft.com/office/drawing/2014/main" id="{93C34752-36C5-44D6-8D43-8DFBA2C0DF0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35" y="6492240"/>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21892"/>
                                        </p:tgtEl>
                                        <p:attrNameLst>
                                          <p:attrName>style.visibility</p:attrName>
                                        </p:attrNameLst>
                                      </p:cBhvr>
                                      <p:to>
                                        <p:strVal val="visible"/>
                                      </p:to>
                                    </p:set>
                                    <p:animEffect transition="in" filter="wipe(left)">
                                      <p:cBhvr>
                                        <p:cTn id="7" dur="500"/>
                                        <p:tgtEl>
                                          <p:spTgt spid="421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2914" name="Picture 2">
            <a:extLst>
              <a:ext uri="{FF2B5EF4-FFF2-40B4-BE49-F238E27FC236}">
                <a16:creationId xmlns:a16="http://schemas.microsoft.com/office/drawing/2014/main" id="{2D263610-51E3-4729-B2A2-84451BAE2861}"/>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1347788" y="174626"/>
            <a:ext cx="9382125" cy="6354763"/>
          </a:xfrm>
          <a:prstGeom prst="rect">
            <a:avLst/>
          </a:prstGeom>
          <a:noFill/>
          <a:extLst>
            <a:ext uri="{909E8E84-426E-40DD-AFC4-6F175D3DCCD1}">
              <a14:hiddenFill xmlns:a14="http://schemas.microsoft.com/office/drawing/2010/main">
                <a:solidFill>
                  <a:srgbClr val="FFFFFF"/>
                </a:solidFill>
              </a14:hiddenFill>
            </a:ext>
          </a:extLst>
        </p:spPr>
      </p:pic>
      <p:sp>
        <p:nvSpPr>
          <p:cNvPr id="422915" name="Rectangle 3">
            <a:extLst>
              <a:ext uri="{FF2B5EF4-FFF2-40B4-BE49-F238E27FC236}">
                <a16:creationId xmlns:a16="http://schemas.microsoft.com/office/drawing/2014/main" id="{66EFB7D6-D54F-4EAD-89D4-49E1E6BE2765}"/>
              </a:ext>
            </a:extLst>
          </p:cNvPr>
          <p:cNvSpPr>
            <a:spLocks noChangeArrowheads="1"/>
          </p:cNvSpPr>
          <p:nvPr/>
        </p:nvSpPr>
        <p:spPr bwMode="auto">
          <a:xfrm>
            <a:off x="1522412" y="6438900"/>
            <a:ext cx="9201150" cy="4191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2916" name="Group 4">
            <a:extLst>
              <a:ext uri="{FF2B5EF4-FFF2-40B4-BE49-F238E27FC236}">
                <a16:creationId xmlns:a16="http://schemas.microsoft.com/office/drawing/2014/main" id="{3962E7EB-8958-40A5-B60B-8A85F6CAE9BC}"/>
              </a:ext>
            </a:extLst>
          </p:cNvPr>
          <p:cNvGrpSpPr>
            <a:grpSpLocks/>
          </p:cNvGrpSpPr>
          <p:nvPr/>
        </p:nvGrpSpPr>
        <p:grpSpPr bwMode="auto">
          <a:xfrm>
            <a:off x="2097087" y="1892300"/>
            <a:ext cx="8051800" cy="3441700"/>
            <a:chOff x="362" y="1192"/>
            <a:chExt cx="5072" cy="2168"/>
          </a:xfrm>
        </p:grpSpPr>
        <p:sp>
          <p:nvSpPr>
            <p:cNvPr id="422917" name="Rectangle 5">
              <a:extLst>
                <a:ext uri="{FF2B5EF4-FFF2-40B4-BE49-F238E27FC236}">
                  <a16:creationId xmlns:a16="http://schemas.microsoft.com/office/drawing/2014/main" id="{E51ED8B4-9915-4CD0-8E60-557542BAD73E}"/>
                </a:ext>
              </a:extLst>
            </p:cNvPr>
            <p:cNvSpPr>
              <a:spLocks noChangeArrowheads="1"/>
            </p:cNvSpPr>
            <p:nvPr/>
          </p:nvSpPr>
          <p:spPr bwMode="auto">
            <a:xfrm>
              <a:off x="362" y="1192"/>
              <a:ext cx="5072" cy="2168"/>
            </a:xfrm>
            <a:prstGeom prst="rect">
              <a:avLst/>
            </a:prstGeom>
            <a:solidFill>
              <a:srgbClr val="FFFFFF">
                <a:alpha val="50000"/>
              </a:srgbClr>
            </a:solidFill>
            <a:ln w="1905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918" name="Text Box 6">
              <a:extLst>
                <a:ext uri="{FF2B5EF4-FFF2-40B4-BE49-F238E27FC236}">
                  <a16:creationId xmlns:a16="http://schemas.microsoft.com/office/drawing/2014/main" id="{7F50617A-A5F4-4426-A2B8-B6419EAAC608}"/>
                </a:ext>
              </a:extLst>
            </p:cNvPr>
            <p:cNvSpPr txBox="1">
              <a:spLocks noChangeArrowheads="1"/>
            </p:cNvSpPr>
            <p:nvPr/>
          </p:nvSpPr>
          <p:spPr bwMode="auto">
            <a:xfrm>
              <a:off x="422" y="1245"/>
              <a:ext cx="446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200" b="1">
                  <a:solidFill>
                    <a:srgbClr val="0E261B"/>
                  </a:solidFill>
                </a:rPr>
                <a:t>• Owner brought a negligence claim against</a:t>
              </a:r>
            </a:p>
            <a:p>
              <a:pPr algn="l"/>
              <a:r>
                <a:rPr lang="en-US" altLang="en-US" sz="2200" b="1">
                  <a:solidFill>
                    <a:srgbClr val="0E261B"/>
                  </a:solidFill>
                </a:rPr>
                <a:t>  Engineer.</a:t>
              </a:r>
            </a:p>
          </p:txBody>
        </p:sp>
      </p:grpSp>
      <p:sp>
        <p:nvSpPr>
          <p:cNvPr id="422919" name="Text Box 7">
            <a:extLst>
              <a:ext uri="{FF2B5EF4-FFF2-40B4-BE49-F238E27FC236}">
                <a16:creationId xmlns:a16="http://schemas.microsoft.com/office/drawing/2014/main" id="{7C0C6897-1587-4C0F-9656-A97C1EDD0896}"/>
              </a:ext>
            </a:extLst>
          </p:cNvPr>
          <p:cNvSpPr txBox="1">
            <a:spLocks noChangeArrowheads="1"/>
          </p:cNvSpPr>
          <p:nvPr/>
        </p:nvSpPr>
        <p:spPr bwMode="auto">
          <a:xfrm>
            <a:off x="2192337" y="2874963"/>
            <a:ext cx="76644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200" b="1">
                <a:solidFill>
                  <a:srgbClr val="0E261B"/>
                </a:solidFill>
              </a:rPr>
              <a:t>• Owner sought to defeat LOL clause with claims </a:t>
            </a:r>
          </a:p>
          <a:p>
            <a:pPr algn="l"/>
            <a:r>
              <a:rPr lang="en-US" altLang="en-US" sz="2200" b="1">
                <a:solidFill>
                  <a:srgbClr val="0E261B"/>
                </a:solidFill>
              </a:rPr>
              <a:t>  including that clause had been rejected at formation.</a:t>
            </a:r>
          </a:p>
        </p:txBody>
      </p:sp>
      <p:sp>
        <p:nvSpPr>
          <p:cNvPr id="422920" name="Text Box 8">
            <a:extLst>
              <a:ext uri="{FF2B5EF4-FFF2-40B4-BE49-F238E27FC236}">
                <a16:creationId xmlns:a16="http://schemas.microsoft.com/office/drawing/2014/main" id="{B16EC998-3761-4610-A160-C0A2D5797D72}"/>
              </a:ext>
            </a:extLst>
          </p:cNvPr>
          <p:cNvSpPr txBox="1">
            <a:spLocks noChangeArrowheads="1"/>
          </p:cNvSpPr>
          <p:nvPr/>
        </p:nvSpPr>
        <p:spPr bwMode="auto">
          <a:xfrm>
            <a:off x="2217737" y="3881438"/>
            <a:ext cx="795655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200" b="1">
                <a:solidFill>
                  <a:srgbClr val="0E261B"/>
                </a:solidFill>
              </a:rPr>
              <a:t>• In support of this claim, one of the owners claimed  </a:t>
            </a:r>
          </a:p>
          <a:p>
            <a:pPr algn="l"/>
            <a:r>
              <a:rPr lang="en-US" altLang="en-US" sz="2200" b="1">
                <a:solidFill>
                  <a:srgbClr val="0E261B"/>
                </a:solidFill>
              </a:rPr>
              <a:t>  to have orally told Engineer that they did not agree to </a:t>
            </a:r>
          </a:p>
          <a:p>
            <a:pPr algn="l"/>
            <a:r>
              <a:rPr lang="en-US" altLang="en-US" sz="2200" b="1">
                <a:solidFill>
                  <a:srgbClr val="0E261B"/>
                </a:solidFill>
              </a:rPr>
              <a:t>  inclusion of the LOL clause in the terms and conditions.</a:t>
            </a:r>
          </a:p>
        </p:txBody>
      </p:sp>
      <p:pic>
        <p:nvPicPr>
          <p:cNvPr id="9" name="Picture 8">
            <a:extLst>
              <a:ext uri="{FF2B5EF4-FFF2-40B4-BE49-F238E27FC236}">
                <a16:creationId xmlns:a16="http://schemas.microsoft.com/office/drawing/2014/main" id="{10983777-C292-471A-8A8F-DC347757DCB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012" y="6495417"/>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22916"/>
                                        </p:tgtEl>
                                        <p:attrNameLst>
                                          <p:attrName>style.visibility</p:attrName>
                                        </p:attrNameLst>
                                      </p:cBhvr>
                                      <p:to>
                                        <p:strVal val="visible"/>
                                      </p:to>
                                    </p:set>
                                    <p:animEffect transition="in" filter="wipe(left)">
                                      <p:cBhvr>
                                        <p:cTn id="7" dur="500"/>
                                        <p:tgtEl>
                                          <p:spTgt spid="4229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2919"/>
                                        </p:tgtEl>
                                        <p:attrNameLst>
                                          <p:attrName>style.visibility</p:attrName>
                                        </p:attrNameLst>
                                      </p:cBhvr>
                                      <p:to>
                                        <p:strVal val="visible"/>
                                      </p:to>
                                    </p:set>
                                    <p:animEffect transition="in" filter="wipe(left)">
                                      <p:cBhvr>
                                        <p:cTn id="12" dur="500"/>
                                        <p:tgtEl>
                                          <p:spTgt spid="4229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2920"/>
                                        </p:tgtEl>
                                        <p:attrNameLst>
                                          <p:attrName>style.visibility</p:attrName>
                                        </p:attrNameLst>
                                      </p:cBhvr>
                                      <p:to>
                                        <p:strVal val="visible"/>
                                      </p:to>
                                    </p:set>
                                    <p:animEffect transition="in" filter="wipe(left)">
                                      <p:cBhvr>
                                        <p:cTn id="17" dur="500"/>
                                        <p:tgtEl>
                                          <p:spTgt spid="422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9" grpId="0" autoUpdateAnimBg="0"/>
      <p:bldP spid="42292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3938" name="Picture 2">
            <a:extLst>
              <a:ext uri="{FF2B5EF4-FFF2-40B4-BE49-F238E27FC236}">
                <a16:creationId xmlns:a16="http://schemas.microsoft.com/office/drawing/2014/main" id="{575423D8-EFAD-4DB5-9159-61EF321466E4}"/>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1384300" y="225426"/>
            <a:ext cx="9307513" cy="6303963"/>
          </a:xfrm>
          <a:prstGeom prst="rect">
            <a:avLst/>
          </a:prstGeom>
          <a:noFill/>
          <a:extLst>
            <a:ext uri="{909E8E84-426E-40DD-AFC4-6F175D3DCCD1}">
              <a14:hiddenFill xmlns:a14="http://schemas.microsoft.com/office/drawing/2010/main">
                <a:solidFill>
                  <a:srgbClr val="FFFFFF"/>
                </a:solidFill>
              </a14:hiddenFill>
            </a:ext>
          </a:extLst>
        </p:spPr>
      </p:pic>
      <p:grpSp>
        <p:nvGrpSpPr>
          <p:cNvPr id="423939" name="Group 3">
            <a:extLst>
              <a:ext uri="{FF2B5EF4-FFF2-40B4-BE49-F238E27FC236}">
                <a16:creationId xmlns:a16="http://schemas.microsoft.com/office/drawing/2014/main" id="{BE6D5BE0-49AE-42D0-9B0A-9BFE7ADD3F40}"/>
              </a:ext>
            </a:extLst>
          </p:cNvPr>
          <p:cNvGrpSpPr>
            <a:grpSpLocks/>
          </p:cNvGrpSpPr>
          <p:nvPr/>
        </p:nvGrpSpPr>
        <p:grpSpPr bwMode="auto">
          <a:xfrm>
            <a:off x="2008187" y="1003300"/>
            <a:ext cx="8178800" cy="4965700"/>
            <a:chOff x="306" y="632"/>
            <a:chExt cx="5152" cy="3128"/>
          </a:xfrm>
        </p:grpSpPr>
        <p:sp>
          <p:nvSpPr>
            <p:cNvPr id="423940" name="Rectangle 4">
              <a:extLst>
                <a:ext uri="{FF2B5EF4-FFF2-40B4-BE49-F238E27FC236}">
                  <a16:creationId xmlns:a16="http://schemas.microsoft.com/office/drawing/2014/main" id="{282188AA-53FA-40D7-ABD4-8334A73375FB}"/>
                </a:ext>
              </a:extLst>
            </p:cNvPr>
            <p:cNvSpPr>
              <a:spLocks noChangeArrowheads="1"/>
            </p:cNvSpPr>
            <p:nvPr/>
          </p:nvSpPr>
          <p:spPr bwMode="auto">
            <a:xfrm>
              <a:off x="306" y="632"/>
              <a:ext cx="5072" cy="3128"/>
            </a:xfrm>
            <a:prstGeom prst="rect">
              <a:avLst/>
            </a:prstGeom>
            <a:solidFill>
              <a:srgbClr val="FFFFFF">
                <a:alpha val="50000"/>
              </a:srgbClr>
            </a:solidFill>
            <a:ln w="1905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941" name="Text Box 5">
              <a:extLst>
                <a:ext uri="{FF2B5EF4-FFF2-40B4-BE49-F238E27FC236}">
                  <a16:creationId xmlns:a16="http://schemas.microsoft.com/office/drawing/2014/main" id="{CA025B46-C0D7-4283-A83E-8496DF925BCF}"/>
                </a:ext>
              </a:extLst>
            </p:cNvPr>
            <p:cNvSpPr txBox="1">
              <a:spLocks noChangeArrowheads="1"/>
            </p:cNvSpPr>
            <p:nvPr/>
          </p:nvSpPr>
          <p:spPr bwMode="auto">
            <a:xfrm>
              <a:off x="366" y="693"/>
              <a:ext cx="509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200" b="1">
                  <a:solidFill>
                    <a:srgbClr val="0E261B"/>
                  </a:solidFill>
                </a:rPr>
                <a:t>• The U.S. District Court in Seattle enforced the LOL </a:t>
              </a:r>
            </a:p>
            <a:p>
              <a:pPr algn="l"/>
              <a:r>
                <a:rPr lang="en-US" altLang="en-US" sz="2200" b="1">
                  <a:solidFill>
                    <a:srgbClr val="0E261B"/>
                  </a:solidFill>
                </a:rPr>
                <a:t>   clause.</a:t>
              </a:r>
            </a:p>
          </p:txBody>
        </p:sp>
      </p:grpSp>
      <p:sp>
        <p:nvSpPr>
          <p:cNvPr id="423942" name="Text Box 6">
            <a:extLst>
              <a:ext uri="{FF2B5EF4-FFF2-40B4-BE49-F238E27FC236}">
                <a16:creationId xmlns:a16="http://schemas.microsoft.com/office/drawing/2014/main" id="{846FC049-6714-49B6-8631-8DF41C058A45}"/>
              </a:ext>
            </a:extLst>
          </p:cNvPr>
          <p:cNvSpPr txBox="1">
            <a:spLocks noChangeArrowheads="1"/>
          </p:cNvSpPr>
          <p:nvPr/>
        </p:nvSpPr>
        <p:spPr bwMode="auto">
          <a:xfrm>
            <a:off x="2103437" y="2065338"/>
            <a:ext cx="76644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200" b="1">
                <a:solidFill>
                  <a:srgbClr val="0E261B"/>
                </a:solidFill>
              </a:rPr>
              <a:t>• The court rejected the Owners’ claim, pointing to the  </a:t>
            </a:r>
          </a:p>
          <a:p>
            <a:pPr algn="l"/>
            <a:r>
              <a:rPr lang="en-US" altLang="en-US" sz="2200" b="1">
                <a:solidFill>
                  <a:srgbClr val="0E261B"/>
                </a:solidFill>
              </a:rPr>
              <a:t>   integration language within the LOL clause.</a:t>
            </a:r>
          </a:p>
        </p:txBody>
      </p:sp>
      <p:sp>
        <p:nvSpPr>
          <p:cNvPr id="423943" name="Text Box 7">
            <a:extLst>
              <a:ext uri="{FF2B5EF4-FFF2-40B4-BE49-F238E27FC236}">
                <a16:creationId xmlns:a16="http://schemas.microsoft.com/office/drawing/2014/main" id="{7FE73916-9002-4629-B833-F4E178DBF667}"/>
              </a:ext>
            </a:extLst>
          </p:cNvPr>
          <p:cNvSpPr txBox="1">
            <a:spLocks noChangeArrowheads="1"/>
          </p:cNvSpPr>
          <p:nvPr/>
        </p:nvSpPr>
        <p:spPr bwMode="auto">
          <a:xfrm>
            <a:off x="2103437" y="3032125"/>
            <a:ext cx="795655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200" b="1">
                <a:solidFill>
                  <a:srgbClr val="0E261B"/>
                </a:solidFill>
                <a:latin typeface="Arial" panose="020B0604020202020204" pitchFamily="34" charset="0"/>
              </a:rPr>
              <a:t>• The court found the Owners’ course of conduct during  </a:t>
            </a:r>
          </a:p>
          <a:p>
            <a:r>
              <a:rPr lang="en-US" altLang="en-US" sz="2200" b="1">
                <a:solidFill>
                  <a:srgbClr val="0E261B"/>
                </a:solidFill>
                <a:latin typeface="Arial" panose="020B0604020202020204" pitchFamily="34" charset="0"/>
              </a:rPr>
              <a:t>  the time Engineer performed its services, even for</a:t>
            </a:r>
          </a:p>
          <a:p>
            <a:r>
              <a:rPr lang="en-US" altLang="en-US" sz="2200" b="1">
                <a:solidFill>
                  <a:srgbClr val="0E261B"/>
                </a:solidFill>
                <a:latin typeface="Arial" panose="020B0604020202020204" pitchFamily="34" charset="0"/>
              </a:rPr>
              <a:t> “orally” accepted proposals, sufficient to enforce the           </a:t>
            </a:r>
          </a:p>
          <a:p>
            <a:r>
              <a:rPr lang="en-US" altLang="en-US" sz="2200" b="1">
                <a:solidFill>
                  <a:srgbClr val="0E261B"/>
                </a:solidFill>
                <a:latin typeface="Arial" panose="020B0604020202020204" pitchFamily="34" charset="0"/>
              </a:rPr>
              <a:t>  contract.</a:t>
            </a:r>
          </a:p>
        </p:txBody>
      </p:sp>
      <p:sp>
        <p:nvSpPr>
          <p:cNvPr id="423944" name="Rectangle 8">
            <a:extLst>
              <a:ext uri="{FF2B5EF4-FFF2-40B4-BE49-F238E27FC236}">
                <a16:creationId xmlns:a16="http://schemas.microsoft.com/office/drawing/2014/main" id="{BFCD7673-09B8-45A1-8D11-95CC42BD5681}"/>
              </a:ext>
            </a:extLst>
          </p:cNvPr>
          <p:cNvSpPr>
            <a:spLocks noChangeArrowheads="1"/>
          </p:cNvSpPr>
          <p:nvPr/>
        </p:nvSpPr>
        <p:spPr bwMode="auto">
          <a:xfrm>
            <a:off x="1522412" y="6438900"/>
            <a:ext cx="9201150" cy="4191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945" name="Text Box 9">
            <a:extLst>
              <a:ext uri="{FF2B5EF4-FFF2-40B4-BE49-F238E27FC236}">
                <a16:creationId xmlns:a16="http://schemas.microsoft.com/office/drawing/2014/main" id="{EA8E6BA0-3B82-43A0-A2BE-D95795677518}"/>
              </a:ext>
            </a:extLst>
          </p:cNvPr>
          <p:cNvSpPr txBox="1">
            <a:spLocks noChangeArrowheads="1"/>
          </p:cNvSpPr>
          <p:nvPr/>
        </p:nvSpPr>
        <p:spPr bwMode="auto">
          <a:xfrm>
            <a:off x="2103437" y="4668838"/>
            <a:ext cx="795655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200" b="1">
                <a:solidFill>
                  <a:srgbClr val="0E261B"/>
                </a:solidFill>
              </a:rPr>
              <a:t>• The Ninth Circuit Court of Appeals affirmed the trial </a:t>
            </a:r>
          </a:p>
          <a:p>
            <a:pPr algn="l"/>
            <a:r>
              <a:rPr lang="en-US" altLang="en-US" sz="2200" b="1">
                <a:solidFill>
                  <a:srgbClr val="0E261B"/>
                </a:solidFill>
              </a:rPr>
              <a:t>  court, in particular, endorsing the effect of the  </a:t>
            </a:r>
          </a:p>
          <a:p>
            <a:pPr algn="l"/>
            <a:r>
              <a:rPr lang="en-US" altLang="en-US" sz="2200" b="1">
                <a:solidFill>
                  <a:srgbClr val="0E261B"/>
                </a:solidFill>
              </a:rPr>
              <a:t>  integration language.</a:t>
            </a:r>
          </a:p>
        </p:txBody>
      </p:sp>
      <p:pic>
        <p:nvPicPr>
          <p:cNvPr id="10" name="Picture 9">
            <a:extLst>
              <a:ext uri="{FF2B5EF4-FFF2-40B4-BE49-F238E27FC236}">
                <a16:creationId xmlns:a16="http://schemas.microsoft.com/office/drawing/2014/main" id="{DE9D5FE3-ABEA-4C93-A00B-E797CE55B8D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2" y="6470017"/>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23939"/>
                                        </p:tgtEl>
                                        <p:attrNameLst>
                                          <p:attrName>style.visibility</p:attrName>
                                        </p:attrNameLst>
                                      </p:cBhvr>
                                      <p:to>
                                        <p:strVal val="visible"/>
                                      </p:to>
                                    </p:set>
                                    <p:animEffect transition="in" filter="wipe(left)">
                                      <p:cBhvr>
                                        <p:cTn id="7" dur="500"/>
                                        <p:tgtEl>
                                          <p:spTgt spid="4239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3942"/>
                                        </p:tgtEl>
                                        <p:attrNameLst>
                                          <p:attrName>style.visibility</p:attrName>
                                        </p:attrNameLst>
                                      </p:cBhvr>
                                      <p:to>
                                        <p:strVal val="visible"/>
                                      </p:to>
                                    </p:set>
                                    <p:animEffect transition="in" filter="wipe(left)">
                                      <p:cBhvr>
                                        <p:cTn id="12" dur="500"/>
                                        <p:tgtEl>
                                          <p:spTgt spid="4239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3943"/>
                                        </p:tgtEl>
                                        <p:attrNameLst>
                                          <p:attrName>style.visibility</p:attrName>
                                        </p:attrNameLst>
                                      </p:cBhvr>
                                      <p:to>
                                        <p:strVal val="visible"/>
                                      </p:to>
                                    </p:set>
                                    <p:animEffect transition="in" filter="wipe(left)">
                                      <p:cBhvr>
                                        <p:cTn id="17" dur="500"/>
                                        <p:tgtEl>
                                          <p:spTgt spid="4239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23945"/>
                                        </p:tgtEl>
                                        <p:attrNameLst>
                                          <p:attrName>style.visibility</p:attrName>
                                        </p:attrNameLst>
                                      </p:cBhvr>
                                      <p:to>
                                        <p:strVal val="visible"/>
                                      </p:to>
                                    </p:set>
                                    <p:animEffect transition="in" filter="wipe(left)">
                                      <p:cBhvr>
                                        <p:cTn id="22" dur="500"/>
                                        <p:tgtEl>
                                          <p:spTgt spid="423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42" grpId="0" autoUpdateAnimBg="0"/>
      <p:bldP spid="423943" grpId="0" autoUpdateAnimBg="0"/>
      <p:bldP spid="42394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a:extLst>
              <a:ext uri="{FF2B5EF4-FFF2-40B4-BE49-F238E27FC236}">
                <a16:creationId xmlns:a16="http://schemas.microsoft.com/office/drawing/2014/main" id="{8FD4B25D-224C-4BA6-96C7-3AD6B3D5C1C3}"/>
              </a:ext>
            </a:extLst>
          </p:cNvPr>
          <p:cNvSpPr>
            <a:spLocks noGrp="1" noChangeArrowheads="1"/>
          </p:cNvSpPr>
          <p:nvPr>
            <p:ph type="title"/>
          </p:nvPr>
        </p:nvSpPr>
        <p:spPr/>
        <p:txBody>
          <a:bodyPr/>
          <a:lstStyle/>
          <a:p>
            <a:pPr algn="ctr"/>
            <a:r>
              <a:rPr lang="en-US" altLang="en-US">
                <a:latin typeface="Arial" panose="020B0604020202020204" pitchFamily="34" charset="0"/>
              </a:rPr>
              <a:t>Drafting Recommendations</a:t>
            </a:r>
          </a:p>
        </p:txBody>
      </p:sp>
      <p:sp>
        <p:nvSpPr>
          <p:cNvPr id="456707" name="Rectangle 3">
            <a:extLst>
              <a:ext uri="{FF2B5EF4-FFF2-40B4-BE49-F238E27FC236}">
                <a16:creationId xmlns:a16="http://schemas.microsoft.com/office/drawing/2014/main" id="{84BD33C6-72BE-42EF-A236-F2C1B73613BA}"/>
              </a:ext>
            </a:extLst>
          </p:cNvPr>
          <p:cNvSpPr>
            <a:spLocks noGrp="1" noChangeArrowheads="1"/>
          </p:cNvSpPr>
          <p:nvPr>
            <p:ph type="body" idx="1"/>
          </p:nvPr>
        </p:nvSpPr>
        <p:spPr/>
        <p:txBody>
          <a:bodyPr/>
          <a:lstStyle/>
          <a:p>
            <a:pPr>
              <a:lnSpc>
                <a:spcPct val="90000"/>
              </a:lnSpc>
            </a:pPr>
            <a:r>
              <a:rPr lang="en-US" altLang="en-US" sz="2000" b="1">
                <a:solidFill>
                  <a:srgbClr val="0E261B"/>
                </a:solidFill>
                <a:latin typeface="Arial" panose="020B0604020202020204" pitchFamily="34" charset="0"/>
              </a:rPr>
              <a:t>Proposals for design professional services should be accepted in writing.  Work should not commence unless a written acceptance has been obtained.</a:t>
            </a:r>
          </a:p>
          <a:p>
            <a:pPr>
              <a:lnSpc>
                <a:spcPct val="90000"/>
              </a:lnSpc>
              <a:buFont typeface="Webdings" panose="05030102010509060703" pitchFamily="18" charset="2"/>
              <a:buNone/>
            </a:pPr>
            <a:endParaRPr lang="en-US" altLang="en-US" sz="2000" b="1">
              <a:solidFill>
                <a:srgbClr val="0E261B"/>
              </a:solidFill>
              <a:latin typeface="Arial" panose="020B0604020202020204" pitchFamily="34" charset="0"/>
            </a:endParaRPr>
          </a:p>
          <a:p>
            <a:pPr>
              <a:lnSpc>
                <a:spcPct val="90000"/>
              </a:lnSpc>
            </a:pPr>
            <a:r>
              <a:rPr lang="en-US" altLang="en-US" sz="2000" b="1">
                <a:solidFill>
                  <a:srgbClr val="0E261B"/>
                </a:solidFill>
                <a:latin typeface="Arial" panose="020B0604020202020204" pitchFamily="34" charset="0"/>
              </a:rPr>
              <a:t>Make certain that the LOL clause, and indeed all key portions of the terms and conditions, are set out clearly and distinctly.</a:t>
            </a:r>
          </a:p>
          <a:p>
            <a:pPr>
              <a:lnSpc>
                <a:spcPct val="90000"/>
              </a:lnSpc>
            </a:pPr>
            <a:endParaRPr lang="en-US" altLang="en-US" sz="2000" b="1">
              <a:solidFill>
                <a:srgbClr val="0E261B"/>
              </a:solidFill>
              <a:latin typeface="Arial" panose="020B0604020202020204" pitchFamily="34" charset="0"/>
            </a:endParaRPr>
          </a:p>
          <a:p>
            <a:pPr>
              <a:lnSpc>
                <a:spcPct val="90000"/>
              </a:lnSpc>
            </a:pPr>
            <a:r>
              <a:rPr lang="en-US" altLang="en-US" sz="2000" b="1">
                <a:solidFill>
                  <a:srgbClr val="0E261B"/>
                </a:solidFill>
                <a:latin typeface="Arial" panose="020B0604020202020204" pitchFamily="34" charset="0"/>
              </a:rPr>
              <a:t>The terms and conditions should contain both a general integration clause and a specific integration clause within the body of the limitation of liability provision.  The client should be allowed to increase the limitation of liability only by following a proscribed procedure in the contract.</a:t>
            </a:r>
            <a:r>
              <a:rPr lang="en-US" altLang="en-US" sz="2000"/>
              <a:t> </a:t>
            </a:r>
            <a:endParaRPr lang="en-US" altLang="en-US" sz="2000" b="1">
              <a:solidFill>
                <a:srgbClr val="0E261B"/>
              </a:solidFill>
            </a:endParaRPr>
          </a:p>
          <a:p>
            <a:pPr>
              <a:lnSpc>
                <a:spcPct val="90000"/>
              </a:lnSpc>
            </a:pPr>
            <a:endParaRPr lang="en-US" altLang="en-US" sz="2000"/>
          </a:p>
        </p:txBody>
      </p:sp>
      <p:pic>
        <p:nvPicPr>
          <p:cNvPr id="4" name="Picture 2" descr="C:\Users\dgreenberg\AppData\Local\Microsoft\Windows\Temporary Internet Files\Content.Outlook\0RPHXFTC\BPM Logo RGB (Color).jpg">
            <a:extLst>
              <a:ext uri="{FF2B5EF4-FFF2-40B4-BE49-F238E27FC236}">
                <a16:creationId xmlns:a16="http://schemas.microsoft.com/office/drawing/2014/main" id="{720C633D-9EE5-4AAD-A2F1-46546FD513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2412" y="5140346"/>
            <a:ext cx="2905222" cy="14526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6D3B979-86AD-4EF4-AEC0-52AEFB8BC01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a:extLst>
              <a:ext uri="{FF2B5EF4-FFF2-40B4-BE49-F238E27FC236}">
                <a16:creationId xmlns:a16="http://schemas.microsoft.com/office/drawing/2014/main" id="{1E3333AD-90B2-4486-849F-15699A9B0BE6}"/>
              </a:ext>
            </a:extLst>
          </p:cNvPr>
          <p:cNvSpPr>
            <a:spLocks noGrp="1" noChangeArrowheads="1"/>
          </p:cNvSpPr>
          <p:nvPr>
            <p:ph type="title"/>
          </p:nvPr>
        </p:nvSpPr>
        <p:spPr/>
        <p:txBody>
          <a:bodyPr/>
          <a:lstStyle/>
          <a:p>
            <a:pPr algn="ctr"/>
            <a:r>
              <a:rPr lang="en-US" altLang="en-US">
                <a:latin typeface="Arial" panose="020B0604020202020204" pitchFamily="34" charset="0"/>
              </a:rPr>
              <a:t>Drafting Recommendations</a:t>
            </a:r>
          </a:p>
        </p:txBody>
      </p:sp>
      <p:sp>
        <p:nvSpPr>
          <p:cNvPr id="457731" name="Rectangle 3">
            <a:extLst>
              <a:ext uri="{FF2B5EF4-FFF2-40B4-BE49-F238E27FC236}">
                <a16:creationId xmlns:a16="http://schemas.microsoft.com/office/drawing/2014/main" id="{45C1D3C1-640E-4C0C-9718-12954086A21E}"/>
              </a:ext>
            </a:extLst>
          </p:cNvPr>
          <p:cNvSpPr>
            <a:spLocks noGrp="1" noChangeArrowheads="1"/>
          </p:cNvSpPr>
          <p:nvPr>
            <p:ph type="body" idx="1"/>
          </p:nvPr>
        </p:nvSpPr>
        <p:spPr/>
        <p:txBody>
          <a:bodyPr/>
          <a:lstStyle/>
          <a:p>
            <a:r>
              <a:rPr lang="en-US" altLang="en-US" b="1">
                <a:solidFill>
                  <a:srgbClr val="0E261B"/>
                </a:solidFill>
                <a:latin typeface="Arial" panose="020B0604020202020204" pitchFamily="34" charset="0"/>
              </a:rPr>
              <a:t>Indemnity provisions should be separately stated from limitation of liability provisions to avoid the confusion about these very different legal concepts. </a:t>
            </a:r>
          </a:p>
          <a:p>
            <a:pPr>
              <a:buFont typeface="Webdings" panose="05030102010509060703" pitchFamily="18" charset="2"/>
              <a:buNone/>
            </a:pPr>
            <a:endParaRPr lang="en-US" altLang="en-US" b="1">
              <a:solidFill>
                <a:srgbClr val="0E261B"/>
              </a:solidFill>
              <a:latin typeface="Arial" panose="020B0604020202020204" pitchFamily="34" charset="0"/>
            </a:endParaRPr>
          </a:p>
          <a:p>
            <a:r>
              <a:rPr lang="en-US" altLang="en-US" b="1">
                <a:solidFill>
                  <a:srgbClr val="0E261B"/>
                </a:solidFill>
                <a:latin typeface="Arial" panose="020B0604020202020204" pitchFamily="34" charset="0"/>
              </a:rPr>
              <a:t>The LOL clause should expressly apply to claims against the firm and all employees of the firm. </a:t>
            </a:r>
          </a:p>
          <a:p>
            <a:endParaRPr lang="en-US" altLang="en-US" b="1">
              <a:solidFill>
                <a:srgbClr val="0E261B"/>
              </a:solidFill>
              <a:latin typeface="Arial" panose="020B0604020202020204" pitchFamily="34" charset="0"/>
            </a:endParaRPr>
          </a:p>
          <a:p>
            <a:endParaRPr lang="en-US" altLang="en-US">
              <a:latin typeface="Arial" panose="020B0604020202020204" pitchFamily="34" charset="0"/>
            </a:endParaRPr>
          </a:p>
        </p:txBody>
      </p:sp>
      <p:pic>
        <p:nvPicPr>
          <p:cNvPr id="4" name="Picture 2" descr="C:\Users\dgreenberg\AppData\Local\Microsoft\Windows\Temporary Internet Files\Content.Outlook\0RPHXFTC\BPM Logo RGB (Color).jpg">
            <a:extLst>
              <a:ext uri="{FF2B5EF4-FFF2-40B4-BE49-F238E27FC236}">
                <a16:creationId xmlns:a16="http://schemas.microsoft.com/office/drawing/2014/main" id="{00A0A35B-348F-42B8-8DEC-2253330176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6212" y="5280991"/>
            <a:ext cx="2905222" cy="14526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3B552D9-C370-4D82-B5D7-1AEC0C20F34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a:extLst>
              <a:ext uri="{FF2B5EF4-FFF2-40B4-BE49-F238E27FC236}">
                <a16:creationId xmlns:a16="http://schemas.microsoft.com/office/drawing/2014/main" id="{14C6E30A-4BA0-46ED-90FF-D6F3E4856DE8}"/>
              </a:ext>
            </a:extLst>
          </p:cNvPr>
          <p:cNvSpPr>
            <a:spLocks noGrp="1" noChangeArrowheads="1"/>
          </p:cNvSpPr>
          <p:nvPr>
            <p:ph type="title"/>
          </p:nvPr>
        </p:nvSpPr>
        <p:spPr/>
        <p:txBody>
          <a:bodyPr/>
          <a:lstStyle/>
          <a:p>
            <a:pPr algn="ctr"/>
            <a:r>
              <a:rPr lang="en-US" altLang="en-US">
                <a:latin typeface="Arial" panose="020B0604020202020204" pitchFamily="34" charset="0"/>
              </a:rPr>
              <a:t>Drafting Recommendations</a:t>
            </a:r>
          </a:p>
        </p:txBody>
      </p:sp>
      <p:sp>
        <p:nvSpPr>
          <p:cNvPr id="458755" name="Rectangle 3">
            <a:extLst>
              <a:ext uri="{FF2B5EF4-FFF2-40B4-BE49-F238E27FC236}">
                <a16:creationId xmlns:a16="http://schemas.microsoft.com/office/drawing/2014/main" id="{DA7F0AA8-E41D-441F-8B1C-C64B943F0503}"/>
              </a:ext>
            </a:extLst>
          </p:cNvPr>
          <p:cNvSpPr>
            <a:spLocks noGrp="1" noChangeArrowheads="1"/>
          </p:cNvSpPr>
          <p:nvPr>
            <p:ph type="body" idx="1"/>
          </p:nvPr>
        </p:nvSpPr>
        <p:spPr/>
        <p:txBody>
          <a:bodyPr/>
          <a:lstStyle/>
          <a:p>
            <a:r>
              <a:rPr lang="en-US" altLang="en-US" b="1">
                <a:solidFill>
                  <a:srgbClr val="0E261B"/>
                </a:solidFill>
                <a:latin typeface="Arial" panose="020B0604020202020204" pitchFamily="34" charset="0"/>
              </a:rPr>
              <a:t>The contract terms and conditions should expressly apply to subsequent work assignments on the same project unless a new contract is proposed and accepted for subsequent work.</a:t>
            </a:r>
            <a:r>
              <a:rPr lang="en-US" altLang="en-US">
                <a:latin typeface="Arial" panose="020B0604020202020204" pitchFamily="34" charset="0"/>
              </a:rPr>
              <a:t> </a:t>
            </a:r>
          </a:p>
          <a:p>
            <a:endParaRPr lang="en-US" altLang="en-US">
              <a:latin typeface="Arial" panose="020B0604020202020204" pitchFamily="34" charset="0"/>
            </a:endParaRPr>
          </a:p>
          <a:p>
            <a:r>
              <a:rPr lang="en-US" altLang="en-US" b="1">
                <a:solidFill>
                  <a:srgbClr val="0E261B"/>
                </a:solidFill>
                <a:latin typeface="Arial" panose="020B0604020202020204" pitchFamily="34" charset="0"/>
              </a:rPr>
              <a:t>The limitation of liability (remedies) clause should expressly apply to all types of claims that could be brought.</a:t>
            </a:r>
          </a:p>
        </p:txBody>
      </p:sp>
      <p:pic>
        <p:nvPicPr>
          <p:cNvPr id="4" name="Picture 2" descr="C:\Users\dgreenberg\AppData\Local\Microsoft\Windows\Temporary Internet Files\Content.Outlook\0RPHXFTC\BPM Logo RGB (Color).jpg">
            <a:extLst>
              <a:ext uri="{FF2B5EF4-FFF2-40B4-BE49-F238E27FC236}">
                <a16:creationId xmlns:a16="http://schemas.microsoft.com/office/drawing/2014/main" id="{A796DABD-D8E4-4B4C-A487-56356733B3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0012" y="5100589"/>
            <a:ext cx="2905222" cy="14526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62CD9FB-62A4-4199-9FBE-BCC05C00BA4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912" b="20063"/>
          <a:stretch/>
        </p:blipFill>
        <p:spPr bwMode="auto">
          <a:xfrm>
            <a:off x="4189412" y="581023"/>
            <a:ext cx="5087938" cy="3257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02429" y="3962400"/>
            <a:ext cx="11430000" cy="2209800"/>
          </a:xfrm>
        </p:spPr>
        <p:txBody>
          <a:bodyPr>
            <a:normAutofit/>
          </a:bodyPr>
          <a:lstStyle/>
          <a:p>
            <a:pPr marL="0" indent="0">
              <a:buNone/>
            </a:pPr>
            <a:endParaRPr lang="en-US" dirty="0"/>
          </a:p>
          <a:p>
            <a:pPr marL="0" indent="0" algn="ctr">
              <a:buNone/>
            </a:pPr>
            <a:r>
              <a:rPr lang="en-US" sz="2000" dirty="0"/>
              <a:t>One Convention Place, 701 Pike Street, Suite 1400, Seattle, WA 98101</a:t>
            </a:r>
          </a:p>
        </p:txBody>
      </p:sp>
      <p:pic>
        <p:nvPicPr>
          <p:cNvPr id="4" name="Picture 3">
            <a:extLst>
              <a:ext uri="{FF2B5EF4-FFF2-40B4-BE49-F238E27FC236}">
                <a16:creationId xmlns:a16="http://schemas.microsoft.com/office/drawing/2014/main" id="{162BB157-3779-4316-84D8-F263DFF4073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extLst>
      <p:ext uri="{BB962C8B-B14F-4D97-AF65-F5344CB8AC3E}">
        <p14:creationId xmlns:p14="http://schemas.microsoft.com/office/powerpoint/2010/main" val="63993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a:extLst>
              <a:ext uri="{FF2B5EF4-FFF2-40B4-BE49-F238E27FC236}">
                <a16:creationId xmlns:a16="http://schemas.microsoft.com/office/drawing/2014/main" id="{F6069587-42CB-4FB2-BF80-C229048C209F}"/>
              </a:ext>
            </a:extLst>
          </p:cNvPr>
          <p:cNvSpPr>
            <a:spLocks noGrp="1" noChangeArrowheads="1"/>
          </p:cNvSpPr>
          <p:nvPr>
            <p:ph type="title"/>
          </p:nvPr>
        </p:nvSpPr>
        <p:spPr/>
        <p:txBody>
          <a:bodyPr/>
          <a:lstStyle/>
          <a:p>
            <a:r>
              <a:rPr lang="en-US" altLang="en-US" u="sng">
                <a:solidFill>
                  <a:schemeClr val="tx1"/>
                </a:solidFill>
                <a:latin typeface="Arial" panose="020B0604020202020204" pitchFamily="34" charset="0"/>
              </a:rPr>
              <a:t>The “economic loss doctrine”</a:t>
            </a:r>
          </a:p>
        </p:txBody>
      </p:sp>
      <p:sp>
        <p:nvSpPr>
          <p:cNvPr id="449539" name="Rectangle 3">
            <a:extLst>
              <a:ext uri="{FF2B5EF4-FFF2-40B4-BE49-F238E27FC236}">
                <a16:creationId xmlns:a16="http://schemas.microsoft.com/office/drawing/2014/main" id="{2C316102-8964-4969-83EA-49B38763CE4B}"/>
              </a:ext>
            </a:extLst>
          </p:cNvPr>
          <p:cNvSpPr>
            <a:spLocks noGrp="1" noChangeArrowheads="1"/>
          </p:cNvSpPr>
          <p:nvPr>
            <p:ph type="body" idx="1"/>
          </p:nvPr>
        </p:nvSpPr>
        <p:spPr/>
        <p:txBody>
          <a:bodyPr/>
          <a:lstStyle/>
          <a:p>
            <a:pPr>
              <a:lnSpc>
                <a:spcPct val="75000"/>
              </a:lnSpc>
              <a:spcBef>
                <a:spcPct val="5000"/>
              </a:spcBef>
            </a:pPr>
            <a:r>
              <a:rPr lang="en-US" altLang="en-US" sz="1800">
                <a:latin typeface="Arial" panose="020B0604020202020204" pitchFamily="34" charset="0"/>
              </a:rPr>
              <a:t>Damages for delay, remediation, repair and diminution in value are economic losses.  </a:t>
            </a:r>
            <a:r>
              <a:rPr lang="en-US" altLang="en-US" sz="1800" i="1">
                <a:latin typeface="Arial" panose="020B0604020202020204" pitchFamily="34" charset="0"/>
              </a:rPr>
              <a:t>East River Steamship Corp. v. Transamerica Delaval, Inc.</a:t>
            </a:r>
            <a:r>
              <a:rPr lang="en-US" altLang="en-US" sz="1800">
                <a:latin typeface="Arial" panose="020B0604020202020204" pitchFamily="34" charset="0"/>
              </a:rPr>
              <a:t>, 476 U.S. 858, 870 (1986) (economic losses include lost profits, repair costs and decreased value). </a:t>
            </a:r>
          </a:p>
          <a:p>
            <a:pPr>
              <a:lnSpc>
                <a:spcPct val="75000"/>
              </a:lnSpc>
              <a:spcBef>
                <a:spcPct val="5000"/>
              </a:spcBef>
            </a:pPr>
            <a:endParaRPr lang="en-US" altLang="en-US" sz="1800">
              <a:latin typeface="Arial" panose="020B0604020202020204" pitchFamily="34" charset="0"/>
            </a:endParaRPr>
          </a:p>
          <a:p>
            <a:pPr>
              <a:lnSpc>
                <a:spcPct val="75000"/>
              </a:lnSpc>
              <a:spcBef>
                <a:spcPct val="5000"/>
              </a:spcBef>
            </a:pPr>
            <a:endParaRPr lang="en-US" altLang="en-US" sz="1800">
              <a:latin typeface="Arial" panose="020B0604020202020204" pitchFamily="34" charset="0"/>
            </a:endParaRPr>
          </a:p>
          <a:p>
            <a:pPr>
              <a:lnSpc>
                <a:spcPct val="75000"/>
              </a:lnSpc>
              <a:spcBef>
                <a:spcPct val="5000"/>
              </a:spcBef>
            </a:pPr>
            <a:r>
              <a:rPr lang="en-US" altLang="en-US" sz="1800">
                <a:latin typeface="Arial" panose="020B0604020202020204" pitchFamily="34" charset="0"/>
              </a:rPr>
              <a:t>Tort law traditionally redressed injuries properly classified as physical harm.</a:t>
            </a:r>
          </a:p>
          <a:p>
            <a:pPr>
              <a:lnSpc>
                <a:spcPct val="75000"/>
              </a:lnSpc>
              <a:spcBef>
                <a:spcPct val="5000"/>
              </a:spcBef>
              <a:buFont typeface="Webdings" panose="05030102010509060703" pitchFamily="18" charset="2"/>
              <a:buNone/>
            </a:pPr>
            <a:endParaRPr lang="en-US" altLang="en-US" sz="1800">
              <a:latin typeface="Arial" panose="020B0604020202020204" pitchFamily="34" charset="0"/>
            </a:endParaRPr>
          </a:p>
          <a:p>
            <a:pPr>
              <a:lnSpc>
                <a:spcPct val="75000"/>
              </a:lnSpc>
              <a:spcBef>
                <a:spcPct val="5000"/>
              </a:spcBef>
              <a:buFont typeface="Webdings" panose="05030102010509060703" pitchFamily="18" charset="2"/>
              <a:buNone/>
            </a:pPr>
            <a:endParaRPr lang="en-US" altLang="en-US" sz="1800">
              <a:latin typeface="Arial" panose="020B0604020202020204" pitchFamily="34" charset="0"/>
            </a:endParaRPr>
          </a:p>
          <a:p>
            <a:pPr>
              <a:lnSpc>
                <a:spcPct val="75000"/>
              </a:lnSpc>
              <a:spcBef>
                <a:spcPct val="5000"/>
              </a:spcBef>
            </a:pPr>
            <a:r>
              <a:rPr lang="en-US" altLang="en-US" sz="1800" i="1">
                <a:latin typeface="Arial" panose="020B0604020202020204" pitchFamily="34" charset="0"/>
              </a:rPr>
              <a:t>Berschauer/Phillips Contr. Co. v. Seattle School Dist. No. 1, </a:t>
            </a:r>
            <a:r>
              <a:rPr lang="en-US" altLang="en-US" sz="1800">
                <a:latin typeface="Arial" panose="020B0604020202020204" pitchFamily="34" charset="0"/>
              </a:rPr>
              <a:t>124 Wn.2d 816, 881 P.2d 986 (1994) held that tort claim by contractor vs. design professional is barred when damages claimed are purely economic. </a:t>
            </a:r>
          </a:p>
          <a:p>
            <a:pPr>
              <a:lnSpc>
                <a:spcPct val="75000"/>
              </a:lnSpc>
              <a:spcBef>
                <a:spcPct val="5000"/>
              </a:spcBef>
            </a:pPr>
            <a:endParaRPr lang="en-US" altLang="en-US" sz="1800">
              <a:latin typeface="Arial" panose="020B0604020202020204" pitchFamily="34" charset="0"/>
            </a:endParaRPr>
          </a:p>
          <a:p>
            <a:pPr>
              <a:lnSpc>
                <a:spcPct val="75000"/>
              </a:lnSpc>
              <a:spcBef>
                <a:spcPct val="5000"/>
              </a:spcBef>
            </a:pPr>
            <a:endParaRPr lang="en-US" altLang="en-US" sz="1800">
              <a:latin typeface="Arial" panose="020B0604020202020204" pitchFamily="34" charset="0"/>
            </a:endParaRPr>
          </a:p>
          <a:p>
            <a:pPr>
              <a:lnSpc>
                <a:spcPct val="75000"/>
              </a:lnSpc>
              <a:spcBef>
                <a:spcPct val="5000"/>
              </a:spcBef>
            </a:pPr>
            <a:r>
              <a:rPr lang="en-US" altLang="en-US" sz="1800" i="1">
                <a:latin typeface="Arial" panose="020B0604020202020204" pitchFamily="34" charset="0"/>
              </a:rPr>
              <a:t>Griffith</a:t>
            </a:r>
            <a:r>
              <a:rPr lang="en-US" altLang="en-US" sz="1800">
                <a:latin typeface="Arial" panose="020B0604020202020204" pitchFamily="34" charset="0"/>
              </a:rPr>
              <a:t> </a:t>
            </a:r>
            <a:r>
              <a:rPr lang="en-US" altLang="en-US" sz="1800" i="1">
                <a:latin typeface="Arial" panose="020B0604020202020204" pitchFamily="34" charset="0"/>
              </a:rPr>
              <a:t>v. Centex Real Estate Corp.</a:t>
            </a:r>
            <a:r>
              <a:rPr lang="en-US" altLang="en-US" sz="1800">
                <a:latin typeface="Arial" panose="020B0604020202020204" pitchFamily="34" charset="0"/>
              </a:rPr>
              <a:t>, 93 Wn. App. 202, (1998) held that tort claims are not available to any party, including owners in contractual privity with the design professional, when the only loss sustained is economic in nature. </a:t>
            </a:r>
          </a:p>
          <a:p>
            <a:pPr>
              <a:lnSpc>
                <a:spcPct val="90000"/>
              </a:lnSpc>
            </a:pPr>
            <a:endParaRPr lang="en-US" altLang="en-US" sz="1800"/>
          </a:p>
        </p:txBody>
      </p:sp>
      <p:pic>
        <p:nvPicPr>
          <p:cNvPr id="4" name="Picture 3">
            <a:extLst>
              <a:ext uri="{FF2B5EF4-FFF2-40B4-BE49-F238E27FC236}">
                <a16:creationId xmlns:a16="http://schemas.microsoft.com/office/drawing/2014/main" id="{B247D10E-C15C-4E27-9EE7-8A1F6D27CD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a:extLst>
              <a:ext uri="{FF2B5EF4-FFF2-40B4-BE49-F238E27FC236}">
                <a16:creationId xmlns:a16="http://schemas.microsoft.com/office/drawing/2014/main" id="{6F2DE94F-3D30-4F35-BBDA-A173BA7F5BBB}"/>
              </a:ext>
            </a:extLst>
          </p:cNvPr>
          <p:cNvSpPr>
            <a:spLocks noGrp="1" noChangeArrowheads="1"/>
          </p:cNvSpPr>
          <p:nvPr>
            <p:ph type="title"/>
          </p:nvPr>
        </p:nvSpPr>
        <p:spPr/>
        <p:txBody>
          <a:bodyPr/>
          <a:lstStyle/>
          <a:p>
            <a:r>
              <a:rPr lang="en-US" altLang="en-US" u="sng">
                <a:solidFill>
                  <a:schemeClr val="tx1"/>
                </a:solidFill>
                <a:latin typeface="Arial" panose="020B0604020202020204" pitchFamily="34" charset="0"/>
              </a:rPr>
              <a:t>The “economic loss doctrine”</a:t>
            </a:r>
          </a:p>
        </p:txBody>
      </p:sp>
      <p:sp>
        <p:nvSpPr>
          <p:cNvPr id="450563" name="Rectangle 3">
            <a:extLst>
              <a:ext uri="{FF2B5EF4-FFF2-40B4-BE49-F238E27FC236}">
                <a16:creationId xmlns:a16="http://schemas.microsoft.com/office/drawing/2014/main" id="{6A0FDD9F-8E1D-472F-8BC4-D7321EC445CA}"/>
              </a:ext>
            </a:extLst>
          </p:cNvPr>
          <p:cNvSpPr>
            <a:spLocks noGrp="1" noChangeArrowheads="1"/>
          </p:cNvSpPr>
          <p:nvPr>
            <p:ph type="body" idx="1"/>
          </p:nvPr>
        </p:nvSpPr>
        <p:spPr/>
        <p:txBody>
          <a:bodyPr/>
          <a:lstStyle/>
          <a:p>
            <a:pPr>
              <a:lnSpc>
                <a:spcPct val="80000"/>
              </a:lnSpc>
            </a:pPr>
            <a:r>
              <a:rPr lang="en-US" altLang="en-US" sz="1800">
                <a:latin typeface="Arial" panose="020B0604020202020204" pitchFamily="34" charset="0"/>
              </a:rPr>
              <a:t>Exception to ELD: when the plaintiff has suffered economic damage caused by a “sudden and dangerous” event as described in </a:t>
            </a:r>
            <a:r>
              <a:rPr lang="en-US" altLang="en-US" sz="1800" i="1">
                <a:latin typeface="Arial" panose="020B0604020202020204" pitchFamily="34" charset="0"/>
              </a:rPr>
              <a:t>Touchet Valley Grain Growers, Inc. v. Opp &amp; Seibold Constr., Inc. 119 Wn.2d 334</a:t>
            </a:r>
            <a:r>
              <a:rPr lang="en-US" altLang="en-US" sz="1800">
                <a:latin typeface="Arial" panose="020B0604020202020204" pitchFamily="34" charset="0"/>
              </a:rPr>
              <a:t> (1992) </a:t>
            </a:r>
          </a:p>
          <a:p>
            <a:pPr>
              <a:lnSpc>
                <a:spcPct val="80000"/>
              </a:lnSpc>
            </a:pPr>
            <a:endParaRPr lang="en-US" altLang="en-US" sz="1800">
              <a:latin typeface="Arial" panose="020B0604020202020204" pitchFamily="34" charset="0"/>
            </a:endParaRPr>
          </a:p>
          <a:p>
            <a:pPr>
              <a:lnSpc>
                <a:spcPct val="80000"/>
              </a:lnSpc>
            </a:pPr>
            <a:endParaRPr lang="en-US" altLang="en-US" sz="1800">
              <a:latin typeface="Arial" panose="020B0604020202020204" pitchFamily="34" charset="0"/>
            </a:endParaRPr>
          </a:p>
          <a:p>
            <a:pPr>
              <a:lnSpc>
                <a:spcPct val="80000"/>
              </a:lnSpc>
            </a:pPr>
            <a:r>
              <a:rPr lang="en-US" altLang="en-US" sz="1800">
                <a:latin typeface="Arial" panose="020B0604020202020204" pitchFamily="34" charset="0"/>
              </a:rPr>
              <a:t>The </a:t>
            </a:r>
            <a:r>
              <a:rPr lang="en-US" altLang="en-US" sz="1800" i="1">
                <a:latin typeface="Arial" panose="020B0604020202020204" pitchFamily="34" charset="0"/>
              </a:rPr>
              <a:t>Touchet</a:t>
            </a:r>
            <a:r>
              <a:rPr lang="en-US" altLang="en-US" sz="1800">
                <a:latin typeface="Arial" panose="020B0604020202020204" pitchFamily="34" charset="0"/>
              </a:rPr>
              <a:t> court held that in cases in which the harm arises out of a “sudden and dangerous” or “calamitous” event, a plaintiff will be allowed to seek damages in tort for damages otherwise defined as economic losses. </a:t>
            </a:r>
          </a:p>
          <a:p>
            <a:pPr>
              <a:lnSpc>
                <a:spcPct val="80000"/>
              </a:lnSpc>
            </a:pPr>
            <a:endParaRPr lang="en-US" altLang="en-US" sz="1800">
              <a:latin typeface="Arial" panose="020B0604020202020204" pitchFamily="34" charset="0"/>
            </a:endParaRPr>
          </a:p>
          <a:p>
            <a:pPr>
              <a:lnSpc>
                <a:spcPct val="80000"/>
              </a:lnSpc>
            </a:pPr>
            <a:endParaRPr lang="en-US" altLang="en-US" sz="1800">
              <a:latin typeface="Arial" panose="020B0604020202020204" pitchFamily="34" charset="0"/>
            </a:endParaRPr>
          </a:p>
          <a:p>
            <a:pPr>
              <a:lnSpc>
                <a:spcPct val="80000"/>
              </a:lnSpc>
            </a:pPr>
            <a:r>
              <a:rPr lang="en-US" altLang="en-US" sz="1800" i="1">
                <a:latin typeface="Arial" panose="020B0604020202020204" pitchFamily="34" charset="0"/>
              </a:rPr>
              <a:t>Touchet</a:t>
            </a:r>
            <a:r>
              <a:rPr lang="en-US" altLang="en-US" sz="1800">
                <a:latin typeface="Arial" panose="020B0604020202020204" pitchFamily="34" charset="0"/>
              </a:rPr>
              <a:t> rationale: “sudden and dangerous” events are most likely to result in bodily injury and property damage, and that the availability of a tort remedy, even when the plaintiff has only suffered economic losses, provides an important incentive for defendants to exercise reasonable care whenever there is potential for this kind of damage. </a:t>
            </a:r>
          </a:p>
          <a:p>
            <a:pPr>
              <a:lnSpc>
                <a:spcPct val="80000"/>
              </a:lnSpc>
            </a:pPr>
            <a:endParaRPr lang="en-US" altLang="en-US" sz="1800"/>
          </a:p>
        </p:txBody>
      </p:sp>
      <p:pic>
        <p:nvPicPr>
          <p:cNvPr id="4" name="Picture 3">
            <a:extLst>
              <a:ext uri="{FF2B5EF4-FFF2-40B4-BE49-F238E27FC236}">
                <a16:creationId xmlns:a16="http://schemas.microsoft.com/office/drawing/2014/main" id="{4184F9E6-39A4-4E9A-839E-6F89BA6ABBA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a:extLst>
              <a:ext uri="{FF2B5EF4-FFF2-40B4-BE49-F238E27FC236}">
                <a16:creationId xmlns:a16="http://schemas.microsoft.com/office/drawing/2014/main" id="{4B4DCD89-571D-4CA4-A023-B9A83B5143A2}"/>
              </a:ext>
            </a:extLst>
          </p:cNvPr>
          <p:cNvSpPr>
            <a:spLocks noGrp="1" noChangeArrowheads="1"/>
          </p:cNvSpPr>
          <p:nvPr>
            <p:ph type="title"/>
          </p:nvPr>
        </p:nvSpPr>
        <p:spPr>
          <a:xfrm>
            <a:off x="609441" y="533400"/>
            <a:ext cx="10969943" cy="990600"/>
          </a:xfrm>
        </p:spPr>
        <p:txBody>
          <a:bodyPr anchor="ctr">
            <a:normAutofit/>
          </a:bodyPr>
          <a:lstStyle/>
          <a:p>
            <a:r>
              <a:rPr lang="en-US" altLang="en-US" u="sng"/>
              <a:t>Limitation of Liability Clauses</a:t>
            </a:r>
          </a:p>
        </p:txBody>
      </p:sp>
      <p:graphicFrame>
        <p:nvGraphicFramePr>
          <p:cNvPr id="447493" name="Rectangle 3">
            <a:extLst>
              <a:ext uri="{FF2B5EF4-FFF2-40B4-BE49-F238E27FC236}">
                <a16:creationId xmlns:a16="http://schemas.microsoft.com/office/drawing/2014/main" id="{C9C8FC6E-FCFF-4C88-83A0-3A253E234359}"/>
              </a:ext>
            </a:extLst>
          </p:cNvPr>
          <p:cNvGraphicFramePr/>
          <p:nvPr>
            <p:extLst>
              <p:ext uri="{D42A27DB-BD31-4B8C-83A1-F6EECF244321}">
                <p14:modId xmlns:p14="http://schemas.microsoft.com/office/powerpoint/2010/main" val="607694918"/>
              </p:ext>
            </p:extLst>
          </p:nvPr>
        </p:nvGraphicFramePr>
        <p:xfrm>
          <a:off x="609441" y="1600200"/>
          <a:ext cx="10969943"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396F2367-A9C7-4FED-8BC3-6D1E6547CF93}"/>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7012" y="6477000"/>
            <a:ext cx="2860675" cy="3124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a:extLst>
              <a:ext uri="{FF2B5EF4-FFF2-40B4-BE49-F238E27FC236}">
                <a16:creationId xmlns:a16="http://schemas.microsoft.com/office/drawing/2014/main" id="{0315163E-5B3B-4DA5-A659-2B25F2B31EA5}"/>
              </a:ext>
            </a:extLst>
          </p:cNvPr>
          <p:cNvSpPr>
            <a:spLocks noGrp="1" noChangeArrowheads="1"/>
          </p:cNvSpPr>
          <p:nvPr>
            <p:ph type="title"/>
          </p:nvPr>
        </p:nvSpPr>
        <p:spPr/>
        <p:txBody>
          <a:bodyPr/>
          <a:lstStyle/>
          <a:p>
            <a:r>
              <a:rPr lang="en-US" altLang="en-US" u="sng">
                <a:solidFill>
                  <a:schemeClr val="tx1"/>
                </a:solidFill>
                <a:latin typeface="Arial" panose="020B0604020202020204" pitchFamily="34" charset="0"/>
              </a:rPr>
              <a:t>Limitation of Liability Clauses</a:t>
            </a:r>
          </a:p>
        </p:txBody>
      </p:sp>
      <p:sp>
        <p:nvSpPr>
          <p:cNvPr id="452611" name="Rectangle 3">
            <a:extLst>
              <a:ext uri="{FF2B5EF4-FFF2-40B4-BE49-F238E27FC236}">
                <a16:creationId xmlns:a16="http://schemas.microsoft.com/office/drawing/2014/main" id="{A3DF522A-835C-4A54-831C-0669E62A6D6B}"/>
              </a:ext>
            </a:extLst>
          </p:cNvPr>
          <p:cNvSpPr>
            <a:spLocks noGrp="1" noChangeArrowheads="1"/>
          </p:cNvSpPr>
          <p:nvPr>
            <p:ph type="body" idx="1"/>
          </p:nvPr>
        </p:nvSpPr>
        <p:spPr/>
        <p:txBody>
          <a:bodyPr/>
          <a:lstStyle/>
          <a:p>
            <a:pPr>
              <a:lnSpc>
                <a:spcPct val="90000"/>
              </a:lnSpc>
            </a:pPr>
            <a:r>
              <a:rPr lang="en-US" altLang="en-US" b="1">
                <a:solidFill>
                  <a:srgbClr val="0E261B"/>
                </a:solidFill>
                <a:latin typeface="Arial" panose="020B0604020202020204" pitchFamily="34" charset="0"/>
              </a:rPr>
              <a:t>More and more jurisdictions have been willing to hold LOL clauses enforceable, but given the opportunity to refuse enforceability, or limit the effect of the clause, many courts will follow that path.</a:t>
            </a:r>
          </a:p>
          <a:p>
            <a:pPr>
              <a:lnSpc>
                <a:spcPct val="90000"/>
              </a:lnSpc>
            </a:pPr>
            <a:endParaRPr lang="en-US" altLang="en-US" b="1">
              <a:solidFill>
                <a:srgbClr val="0E261B"/>
              </a:solidFill>
              <a:latin typeface="Arial" panose="020B0604020202020204" pitchFamily="34" charset="0"/>
            </a:endParaRPr>
          </a:p>
          <a:p>
            <a:pPr>
              <a:lnSpc>
                <a:spcPct val="90000"/>
              </a:lnSpc>
            </a:pPr>
            <a:r>
              <a:rPr lang="en-US" altLang="en-US" b="1">
                <a:solidFill>
                  <a:srgbClr val="0E261B"/>
                </a:solidFill>
                <a:latin typeface="Arial" panose="020B0604020202020204" pitchFamily="34" charset="0"/>
              </a:rPr>
              <a:t>No published cases in Washington – many Superior Court rulings upholding LOL.</a:t>
            </a:r>
          </a:p>
          <a:p>
            <a:pPr>
              <a:lnSpc>
                <a:spcPct val="90000"/>
              </a:lnSpc>
            </a:pPr>
            <a:endParaRPr lang="en-US" altLang="en-US" b="1">
              <a:solidFill>
                <a:srgbClr val="0E261B"/>
              </a:solidFill>
              <a:latin typeface="Arial" panose="020B0604020202020204" pitchFamily="34" charset="0"/>
            </a:endParaRPr>
          </a:p>
          <a:p>
            <a:pPr>
              <a:lnSpc>
                <a:spcPct val="90000"/>
              </a:lnSpc>
            </a:pPr>
            <a:r>
              <a:rPr lang="en-US" altLang="en-US" b="1">
                <a:solidFill>
                  <a:srgbClr val="0E261B"/>
                </a:solidFill>
                <a:latin typeface="Arial" panose="020B0604020202020204" pitchFamily="34" charset="0"/>
              </a:rPr>
              <a:t>Recent Condominium Law authorizes use of LOL clauses.</a:t>
            </a:r>
          </a:p>
          <a:p>
            <a:pPr>
              <a:lnSpc>
                <a:spcPct val="90000"/>
              </a:lnSpc>
            </a:pPr>
            <a:endParaRPr lang="en-US" altLang="en-US" b="1">
              <a:solidFill>
                <a:srgbClr val="0E261B"/>
              </a:solidFill>
              <a:latin typeface="Arial" panose="020B0604020202020204" pitchFamily="34" charset="0"/>
            </a:endParaRPr>
          </a:p>
          <a:p>
            <a:pPr>
              <a:lnSpc>
                <a:spcPct val="90000"/>
              </a:lnSpc>
            </a:pPr>
            <a:endParaRPr lang="en-US" altLang="en-US" b="1">
              <a:solidFill>
                <a:srgbClr val="0E261B"/>
              </a:solidFill>
              <a:latin typeface="Arial" panose="020B0604020202020204" pitchFamily="34" charset="0"/>
            </a:endParaRPr>
          </a:p>
          <a:p>
            <a:pPr>
              <a:lnSpc>
                <a:spcPct val="90000"/>
              </a:lnSpc>
            </a:pPr>
            <a:endParaRPr lang="en-US" altLang="en-US">
              <a:latin typeface="Arial" panose="020B0604020202020204" pitchFamily="34" charset="0"/>
            </a:endParaRPr>
          </a:p>
        </p:txBody>
      </p:sp>
      <p:pic>
        <p:nvPicPr>
          <p:cNvPr id="4" name="Picture 3">
            <a:extLst>
              <a:ext uri="{FF2B5EF4-FFF2-40B4-BE49-F238E27FC236}">
                <a16:creationId xmlns:a16="http://schemas.microsoft.com/office/drawing/2014/main" id="{4D5CB356-54BE-4C3E-9208-EA04B483B09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a:extLst>
              <a:ext uri="{FF2B5EF4-FFF2-40B4-BE49-F238E27FC236}">
                <a16:creationId xmlns:a16="http://schemas.microsoft.com/office/drawing/2014/main" id="{08E16FE7-4FAB-477D-AC87-636BEA9A9BE1}"/>
              </a:ext>
            </a:extLst>
          </p:cNvPr>
          <p:cNvSpPr>
            <a:spLocks noGrp="1" noChangeArrowheads="1"/>
          </p:cNvSpPr>
          <p:nvPr>
            <p:ph type="title"/>
          </p:nvPr>
        </p:nvSpPr>
        <p:spPr>
          <a:xfrm>
            <a:off x="609441" y="533400"/>
            <a:ext cx="10969943" cy="990600"/>
          </a:xfrm>
        </p:spPr>
        <p:txBody>
          <a:bodyPr anchor="ctr">
            <a:normAutofit/>
          </a:bodyPr>
          <a:lstStyle/>
          <a:p>
            <a:r>
              <a:rPr lang="en-US" altLang="en-US"/>
              <a:t>Case 1</a:t>
            </a:r>
          </a:p>
        </p:txBody>
      </p:sp>
      <p:graphicFrame>
        <p:nvGraphicFramePr>
          <p:cNvPr id="453637" name="Rectangle 3">
            <a:extLst>
              <a:ext uri="{FF2B5EF4-FFF2-40B4-BE49-F238E27FC236}">
                <a16:creationId xmlns:a16="http://schemas.microsoft.com/office/drawing/2014/main" id="{860291FB-3661-40B3-A6D8-64F20F720764}"/>
              </a:ext>
            </a:extLst>
          </p:cNvPr>
          <p:cNvGraphicFramePr/>
          <p:nvPr>
            <p:extLst>
              <p:ext uri="{D42A27DB-BD31-4B8C-83A1-F6EECF244321}">
                <p14:modId xmlns:p14="http://schemas.microsoft.com/office/powerpoint/2010/main" val="3388405271"/>
              </p:ext>
            </p:extLst>
          </p:nvPr>
        </p:nvGraphicFramePr>
        <p:xfrm>
          <a:off x="609441" y="1600200"/>
          <a:ext cx="10969943"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4F3D1465-6000-4895-8A80-106927EB387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0812" y="6536635"/>
            <a:ext cx="2860675" cy="31242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738" name="Picture 2">
            <a:extLst>
              <a:ext uri="{FF2B5EF4-FFF2-40B4-BE49-F238E27FC236}">
                <a16:creationId xmlns:a16="http://schemas.microsoft.com/office/drawing/2014/main" id="{F9945CE1-AD84-4B72-A395-D98488142E1C}"/>
              </a:ext>
            </a:extLst>
          </p:cNvPr>
          <p:cNvPicPr>
            <a:picLocks noChangeAspect="1" noChangeArrowheads="1"/>
          </p:cNvPicPr>
          <p:nvPr/>
        </p:nvPicPr>
        <p:blipFill>
          <a:blip r:embed="rId2">
            <a:lum contrast="12000"/>
            <a:alphaModFix amt="35000"/>
            <a:extLst>
              <a:ext uri="{28A0092B-C50C-407E-A947-70E740481C1C}">
                <a14:useLocalDpi xmlns:a14="http://schemas.microsoft.com/office/drawing/2010/main" val="0"/>
              </a:ext>
            </a:extLst>
          </a:blip>
          <a:srcRect/>
          <a:stretch>
            <a:fillRect/>
          </a:stretch>
        </p:blipFill>
        <p:spPr bwMode="auto">
          <a:xfrm>
            <a:off x="1522413" y="381000"/>
            <a:ext cx="9296399" cy="6477000"/>
          </a:xfrm>
          <a:prstGeom prst="rect">
            <a:avLst/>
          </a:prstGeom>
          <a:noFill/>
          <a:extLst>
            <a:ext uri="{909E8E84-426E-40DD-AFC4-6F175D3DCCD1}">
              <a14:hiddenFill xmlns:a14="http://schemas.microsoft.com/office/drawing/2010/main">
                <a:solidFill>
                  <a:srgbClr val="FFFFFF"/>
                </a:solidFill>
              </a14:hiddenFill>
            </a:ext>
          </a:extLst>
        </p:spPr>
      </p:pic>
      <p:grpSp>
        <p:nvGrpSpPr>
          <p:cNvPr id="372745" name="Group 9">
            <a:extLst>
              <a:ext uri="{FF2B5EF4-FFF2-40B4-BE49-F238E27FC236}">
                <a16:creationId xmlns:a16="http://schemas.microsoft.com/office/drawing/2014/main" id="{E0469323-5D11-4EBB-9701-AAEAF81BE3BE}"/>
              </a:ext>
            </a:extLst>
          </p:cNvPr>
          <p:cNvGrpSpPr>
            <a:grpSpLocks/>
          </p:cNvGrpSpPr>
          <p:nvPr/>
        </p:nvGrpSpPr>
        <p:grpSpPr bwMode="auto">
          <a:xfrm>
            <a:off x="1839912" y="1892300"/>
            <a:ext cx="8547100" cy="3860800"/>
            <a:chOff x="184" y="928"/>
            <a:chExt cx="5384" cy="2432"/>
          </a:xfrm>
        </p:grpSpPr>
        <p:sp>
          <p:nvSpPr>
            <p:cNvPr id="372744" name="Rectangle 8">
              <a:extLst>
                <a:ext uri="{FF2B5EF4-FFF2-40B4-BE49-F238E27FC236}">
                  <a16:creationId xmlns:a16="http://schemas.microsoft.com/office/drawing/2014/main" id="{12B2D23D-9C73-49D8-B8CE-A222C8FA89EA}"/>
                </a:ext>
              </a:extLst>
            </p:cNvPr>
            <p:cNvSpPr>
              <a:spLocks noChangeArrowheads="1"/>
            </p:cNvSpPr>
            <p:nvPr/>
          </p:nvSpPr>
          <p:spPr bwMode="auto">
            <a:xfrm>
              <a:off x="184" y="928"/>
              <a:ext cx="5384" cy="2432"/>
            </a:xfrm>
            <a:prstGeom prst="rect">
              <a:avLst/>
            </a:prstGeom>
            <a:solidFill>
              <a:srgbClr val="FFFFFF">
                <a:alpha val="50000"/>
              </a:srgbClr>
            </a:solidFill>
            <a:ln w="1905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2741" name="Rectangle 5">
              <a:extLst>
                <a:ext uri="{FF2B5EF4-FFF2-40B4-BE49-F238E27FC236}">
                  <a16:creationId xmlns:a16="http://schemas.microsoft.com/office/drawing/2014/main" id="{27B4B2B1-7A9C-4C14-B990-BB311984B239}"/>
                </a:ext>
              </a:extLst>
            </p:cNvPr>
            <p:cNvSpPr>
              <a:spLocks noChangeArrowheads="1"/>
            </p:cNvSpPr>
            <p:nvPr/>
          </p:nvSpPr>
          <p:spPr bwMode="auto">
            <a:xfrm>
              <a:off x="276" y="1062"/>
              <a:ext cx="1924"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2600" b="1">
                  <a:solidFill>
                    <a:srgbClr val="0E261B"/>
                  </a:solidFill>
                </a:rPr>
                <a:t>• Challenging site:</a:t>
              </a:r>
            </a:p>
          </p:txBody>
        </p:sp>
      </p:grpSp>
      <p:sp>
        <p:nvSpPr>
          <p:cNvPr id="372742" name="Rectangle 6">
            <a:extLst>
              <a:ext uri="{FF2B5EF4-FFF2-40B4-BE49-F238E27FC236}">
                <a16:creationId xmlns:a16="http://schemas.microsoft.com/office/drawing/2014/main" id="{341686B6-6CEB-4D72-95B5-9491DC0DBFD0}"/>
              </a:ext>
            </a:extLst>
          </p:cNvPr>
          <p:cNvSpPr>
            <a:spLocks noChangeArrowheads="1"/>
          </p:cNvSpPr>
          <p:nvPr/>
        </p:nvSpPr>
        <p:spPr bwMode="auto">
          <a:xfrm>
            <a:off x="2131252" y="2631938"/>
            <a:ext cx="66579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200" b="1" dirty="0">
                <a:solidFill>
                  <a:srgbClr val="0E261B"/>
                </a:solidFill>
              </a:rPr>
              <a:t>- moderate slope leading to Lake Union.</a:t>
            </a:r>
          </a:p>
        </p:txBody>
      </p:sp>
      <p:sp>
        <p:nvSpPr>
          <p:cNvPr id="372743" name="Rectangle 7">
            <a:extLst>
              <a:ext uri="{FF2B5EF4-FFF2-40B4-BE49-F238E27FC236}">
                <a16:creationId xmlns:a16="http://schemas.microsoft.com/office/drawing/2014/main" id="{CD64B208-CC31-46B9-8286-173D748859EB}"/>
              </a:ext>
            </a:extLst>
          </p:cNvPr>
          <p:cNvSpPr>
            <a:spLocks noChangeArrowheads="1"/>
          </p:cNvSpPr>
          <p:nvPr/>
        </p:nvSpPr>
        <p:spPr bwMode="auto">
          <a:xfrm>
            <a:off x="2112962" y="3416300"/>
            <a:ext cx="81978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en-US" altLang="en-US" sz="2200" b="1">
                <a:solidFill>
                  <a:srgbClr val="0E261B"/>
                </a:solidFill>
              </a:rPr>
              <a:t>- shoreline/bulkhead protection for environmental concerns </a:t>
            </a:r>
          </a:p>
          <a:p>
            <a:pPr algn="l"/>
            <a:r>
              <a:rPr lang="en-US" altLang="en-US" sz="2200" b="1">
                <a:solidFill>
                  <a:srgbClr val="0E261B"/>
                </a:solidFill>
              </a:rPr>
              <a:t>  and houseboat community.</a:t>
            </a:r>
          </a:p>
        </p:txBody>
      </p:sp>
      <p:sp>
        <p:nvSpPr>
          <p:cNvPr id="372740" name="Text Box 4">
            <a:extLst>
              <a:ext uri="{FF2B5EF4-FFF2-40B4-BE49-F238E27FC236}">
                <a16:creationId xmlns:a16="http://schemas.microsoft.com/office/drawing/2014/main" id="{406B0196-4E1D-4416-9102-2F4D3974F38E}"/>
              </a:ext>
            </a:extLst>
          </p:cNvPr>
          <p:cNvSpPr txBox="1">
            <a:spLocks noChangeArrowheads="1"/>
          </p:cNvSpPr>
          <p:nvPr/>
        </p:nvSpPr>
        <p:spPr bwMode="auto">
          <a:xfrm>
            <a:off x="2112962" y="4602164"/>
            <a:ext cx="81597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200" b="1">
                <a:solidFill>
                  <a:srgbClr val="0E261B"/>
                </a:solidFill>
              </a:rPr>
              <a:t>- abundant historical evidence of movement.</a:t>
            </a:r>
          </a:p>
        </p:txBody>
      </p:sp>
      <p:sp>
        <p:nvSpPr>
          <p:cNvPr id="372746" name="Text Box 10">
            <a:extLst>
              <a:ext uri="{FF2B5EF4-FFF2-40B4-BE49-F238E27FC236}">
                <a16:creationId xmlns:a16="http://schemas.microsoft.com/office/drawing/2014/main" id="{5E0699FF-4273-4AA4-8C13-52ED54CD5645}"/>
              </a:ext>
            </a:extLst>
          </p:cNvPr>
          <p:cNvSpPr txBox="1">
            <a:spLocks noChangeArrowheads="1"/>
          </p:cNvSpPr>
          <p:nvPr/>
        </p:nvSpPr>
        <p:spPr bwMode="auto">
          <a:xfrm>
            <a:off x="2100262" y="5249864"/>
            <a:ext cx="81597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200" b="1">
                <a:solidFill>
                  <a:srgbClr val="0E261B"/>
                </a:solidFill>
              </a:rPr>
              <a:t>- portion in “geologic hazard area.”</a:t>
            </a:r>
          </a:p>
        </p:txBody>
      </p:sp>
      <p:pic>
        <p:nvPicPr>
          <p:cNvPr id="10" name="Picture 9">
            <a:extLst>
              <a:ext uri="{FF2B5EF4-FFF2-40B4-BE49-F238E27FC236}">
                <a16:creationId xmlns:a16="http://schemas.microsoft.com/office/drawing/2014/main" id="{03A74B48-4991-4775-A1F8-44A5A834D88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012" y="6477000"/>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72745"/>
                                        </p:tgtEl>
                                        <p:attrNameLst>
                                          <p:attrName>style.visibility</p:attrName>
                                        </p:attrNameLst>
                                      </p:cBhvr>
                                      <p:to>
                                        <p:strVal val="visible"/>
                                      </p:to>
                                    </p:set>
                                    <p:animEffect transition="in" filter="wipe(left)">
                                      <p:cBhvr>
                                        <p:cTn id="7" dur="500"/>
                                        <p:tgtEl>
                                          <p:spTgt spid="3727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2742"/>
                                        </p:tgtEl>
                                        <p:attrNameLst>
                                          <p:attrName>style.visibility</p:attrName>
                                        </p:attrNameLst>
                                      </p:cBhvr>
                                      <p:to>
                                        <p:strVal val="visible"/>
                                      </p:to>
                                    </p:set>
                                    <p:animEffect transition="in" filter="wipe(left)">
                                      <p:cBhvr>
                                        <p:cTn id="12" dur="500"/>
                                        <p:tgtEl>
                                          <p:spTgt spid="3727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2743"/>
                                        </p:tgtEl>
                                        <p:attrNameLst>
                                          <p:attrName>style.visibility</p:attrName>
                                        </p:attrNameLst>
                                      </p:cBhvr>
                                      <p:to>
                                        <p:strVal val="visible"/>
                                      </p:to>
                                    </p:set>
                                    <p:animEffect transition="in" filter="wipe(left)">
                                      <p:cBhvr>
                                        <p:cTn id="17" dur="500"/>
                                        <p:tgtEl>
                                          <p:spTgt spid="3727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2740"/>
                                        </p:tgtEl>
                                        <p:attrNameLst>
                                          <p:attrName>style.visibility</p:attrName>
                                        </p:attrNameLst>
                                      </p:cBhvr>
                                      <p:to>
                                        <p:strVal val="visible"/>
                                      </p:to>
                                    </p:set>
                                    <p:animEffect transition="in" filter="wipe(left)">
                                      <p:cBhvr>
                                        <p:cTn id="22" dur="500"/>
                                        <p:tgtEl>
                                          <p:spTgt spid="37274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2746"/>
                                        </p:tgtEl>
                                        <p:attrNameLst>
                                          <p:attrName>style.visibility</p:attrName>
                                        </p:attrNameLst>
                                      </p:cBhvr>
                                      <p:to>
                                        <p:strVal val="visible"/>
                                      </p:to>
                                    </p:set>
                                    <p:animEffect transition="in" filter="wipe(left)">
                                      <p:cBhvr>
                                        <p:cTn id="27" dur="500"/>
                                        <p:tgtEl>
                                          <p:spTgt spid="372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42" grpId="0" autoUpdateAnimBg="0"/>
      <p:bldP spid="372743" grpId="0" autoUpdateAnimBg="0"/>
      <p:bldP spid="372740" grpId="0" autoUpdateAnimBg="0"/>
      <p:bldP spid="37274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82" name="Picture 2">
            <a:extLst>
              <a:ext uri="{FF2B5EF4-FFF2-40B4-BE49-F238E27FC236}">
                <a16:creationId xmlns:a16="http://schemas.microsoft.com/office/drawing/2014/main" id="{C5EFEA06-286C-4587-A1D7-8A874BB5B8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212" y="381001"/>
            <a:ext cx="9359900" cy="60356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09AF413-C318-4DE1-AAEE-91271513B9E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012" y="6476999"/>
            <a:ext cx="2860675" cy="312420"/>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6D7BA07601A14D91FEFDB99C53BACD" ma:contentTypeVersion="6" ma:contentTypeDescription="Create a new document." ma:contentTypeScope="" ma:versionID="8b3e2eccd25b7238a955c0955f695170">
  <xsd:schema xmlns:xsd="http://www.w3.org/2001/XMLSchema" xmlns:xs="http://www.w3.org/2001/XMLSchema" xmlns:p="http://schemas.microsoft.com/office/2006/metadata/properties" xmlns:ns2="0661163f-6308-46b8-b41a-d696100af637" targetNamespace="http://schemas.microsoft.com/office/2006/metadata/properties" ma:root="true" ma:fieldsID="a7865006e9c4440d05a2aa31134d3b81" ns2:_="">
    <xsd:import namespace="0661163f-6308-46b8-b41a-d696100af6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Designation" minOccurs="0"/>
                <xsd:element ref="ns2:Designation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61163f-6308-46b8-b41a-d696100af6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Designation" ma:index="12" nillable="true" ma:displayName="Designation" ma:format="Dropdown" ma:internalName="Designation">
      <xsd:simpleType>
        <xsd:restriction base="dms:Choice">
          <xsd:enumeration value="Choice 1"/>
          <xsd:enumeration value="Choice 2"/>
          <xsd:enumeration value="Choice 3"/>
        </xsd:restriction>
      </xsd:simpleType>
    </xsd:element>
    <xsd:element name="Designation2" ma:index="13" nillable="true" ma:displayName="Designation 2" ma:format="Dropdown" ma:internalName="Designation2">
      <xsd:simpleType>
        <xsd:restriction base="dms:Choice">
          <xsd:enumeration value="Mergers &amp; Acquisitions"/>
          <xsd:enumeration value="Environmental Law"/>
          <xsd:enumeration value="General Counsel"/>
          <xsd:enumeration value="Employment Matters"/>
          <xsd:enumeration value="Corporate Structuring"/>
          <xsd:enumeration value="Owner and Management Matters"/>
          <xsd:enumeration value="Ownership Transition"/>
          <xsd:enumeration value="Collections"/>
          <xsd:enumeration value="Intellectual Property"/>
          <xsd:enumeration value="Professional Licensin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ignation2 xmlns="0661163f-6308-46b8-b41a-d696100af637">General Counsel</Designation2>
    <Designation xmlns="0661163f-6308-46b8-b41a-d696100af637" xsi:nil="true"/>
  </documentManagement>
</p:properties>
</file>

<file path=customXml/itemProps1.xml><?xml version="1.0" encoding="utf-8"?>
<ds:datastoreItem xmlns:ds="http://schemas.openxmlformats.org/officeDocument/2006/customXml" ds:itemID="{65624DEB-B2C3-49F9-B1CF-11F25E16AED6}"/>
</file>

<file path=customXml/itemProps2.xml><?xml version="1.0" encoding="utf-8"?>
<ds:datastoreItem xmlns:ds="http://schemas.openxmlformats.org/officeDocument/2006/customXml" ds:itemID="{8B887AB0-9380-4DB4-AD8D-EF3BBB6D0FEF}"/>
</file>

<file path=customXml/itemProps3.xml><?xml version="1.0" encoding="utf-8"?>
<ds:datastoreItem xmlns:ds="http://schemas.openxmlformats.org/officeDocument/2006/customXml" ds:itemID="{E08B3B02-2667-4EFE-B51A-85D7FEF4765A}"/>
</file>

<file path=docProps/app.xml><?xml version="1.0" encoding="utf-8"?>
<Properties xmlns="http://schemas.openxmlformats.org/officeDocument/2006/extended-properties" xmlns:vt="http://schemas.openxmlformats.org/officeDocument/2006/docPropsVTypes">
  <TotalTime>9</TotalTime>
  <Words>1710</Words>
  <Application>Microsoft Office PowerPoint</Application>
  <PresentationFormat>Custom</PresentationFormat>
  <Paragraphs>139</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Times New Roman</vt:lpstr>
      <vt:lpstr>Webdings</vt:lpstr>
      <vt:lpstr>Clarity</vt:lpstr>
      <vt:lpstr>Claims Against Design Professionals</vt:lpstr>
      <vt:lpstr>The “economic loss doctrine”</vt:lpstr>
      <vt:lpstr>The “economic loss doctrine”</vt:lpstr>
      <vt:lpstr>The “economic loss doctrine”</vt:lpstr>
      <vt:lpstr>Limitation of Liability Clauses</vt:lpstr>
      <vt:lpstr>Limitation of Liability Clauses</vt:lpstr>
      <vt:lpstr>Case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2</vt:lpstr>
      <vt:lpstr>PowerPoint Presentation</vt:lpstr>
      <vt:lpstr>PowerPoint Presentation</vt:lpstr>
      <vt:lpstr>PowerPoint Presentation</vt:lpstr>
      <vt:lpstr>PowerPoint Presentation</vt:lpstr>
      <vt:lpstr>PowerPoint Presentation</vt:lpstr>
      <vt:lpstr>PowerPoint Presentation</vt:lpstr>
      <vt:lpstr>Drafting Recommendations</vt:lpstr>
      <vt:lpstr>Drafting Recommendations</vt:lpstr>
      <vt:lpstr>Drafting Recommendations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Claims Against Design Professionals</dc:title>
  <dc:creator>Elizabeth Kruh</dc:creator>
  <cp:lastModifiedBy>Elizabeth Kruh</cp:lastModifiedBy>
  <cp:revision>2</cp:revision>
  <dcterms:created xsi:type="dcterms:W3CDTF">2021-01-12T20:19:09Z</dcterms:created>
  <dcterms:modified xsi:type="dcterms:W3CDTF">2021-01-12T20:28:58Z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0x010100B16D7BA07601A14D91FEFDB99C53BACD</vt:lpwstr>
  </property>
</Properties>
</file>