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8" r:id="rId1"/>
  </p:sldMasterIdLst>
  <p:notesMasterIdLst>
    <p:notesMasterId r:id="rId22"/>
  </p:notesMasterIdLst>
  <p:handoutMasterIdLst>
    <p:handoutMasterId r:id="rId23"/>
  </p:handoutMasterIdLst>
  <p:sldIdLst>
    <p:sldId id="256" r:id="rId2"/>
    <p:sldId id="290" r:id="rId3"/>
    <p:sldId id="257" r:id="rId4"/>
    <p:sldId id="274" r:id="rId5"/>
    <p:sldId id="275" r:id="rId6"/>
    <p:sldId id="276" r:id="rId7"/>
    <p:sldId id="291" r:id="rId8"/>
    <p:sldId id="292" r:id="rId9"/>
    <p:sldId id="293" r:id="rId10"/>
    <p:sldId id="294" r:id="rId11"/>
    <p:sldId id="295" r:id="rId12"/>
    <p:sldId id="296" r:id="rId13"/>
    <p:sldId id="297" r:id="rId14"/>
    <p:sldId id="298" r:id="rId15"/>
    <p:sldId id="300" r:id="rId16"/>
    <p:sldId id="301" r:id="rId17"/>
    <p:sldId id="299" r:id="rId18"/>
    <p:sldId id="302" r:id="rId19"/>
    <p:sldId id="303" r:id="rId20"/>
    <p:sldId id="284" r:id="rId21"/>
  </p:sldIdLst>
  <p:sldSz cx="12188825"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9C64"/>
    <a:srgbClr val="9DA25E"/>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39" autoAdjust="0"/>
  </p:normalViewPr>
  <p:slideViewPr>
    <p:cSldViewPr>
      <p:cViewPr varScale="1">
        <p:scale>
          <a:sx n="48" d="100"/>
          <a:sy n="48" d="100"/>
        </p:scale>
        <p:origin x="53" y="778"/>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r>
              <a:rPr lang="en-US"/>
              <a:t>12/4/2018</a:t>
            </a:r>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8DF30DA1-1BF5-4BA3-97E9-663096DF2F23}" type="slidenum">
              <a:rPr lang="en-US" smtClean="0"/>
              <a:t>‹#›</a:t>
            </a:fld>
            <a:endParaRPr lang="en-US"/>
          </a:p>
        </p:txBody>
      </p:sp>
    </p:spTree>
    <p:extLst>
      <p:ext uri="{BB962C8B-B14F-4D97-AF65-F5344CB8AC3E}">
        <p14:creationId xmlns:p14="http://schemas.microsoft.com/office/powerpoint/2010/main" val="38525782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r>
              <a:rPr lang="en-US"/>
              <a:t>12/4/2018</a:t>
            </a:r>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3DA35287-F8AE-421E-B682-6BA8CB211A61}" type="slidenum">
              <a:rPr lang="en-US" smtClean="0"/>
              <a:t>‹#›</a:t>
            </a:fld>
            <a:endParaRPr lang="en-US"/>
          </a:p>
        </p:txBody>
      </p:sp>
    </p:spTree>
    <p:extLst>
      <p:ext uri="{BB962C8B-B14F-4D97-AF65-F5344CB8AC3E}">
        <p14:creationId xmlns:p14="http://schemas.microsoft.com/office/powerpoint/2010/main" val="144462401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1</a:t>
            </a:fld>
            <a:endParaRPr lang="en-US"/>
          </a:p>
        </p:txBody>
      </p:sp>
    </p:spTree>
    <p:extLst>
      <p:ext uri="{BB962C8B-B14F-4D97-AF65-F5344CB8AC3E}">
        <p14:creationId xmlns:p14="http://schemas.microsoft.com/office/powerpoint/2010/main" val="193862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2</a:t>
            </a:fld>
            <a:endParaRPr lang="en-US"/>
          </a:p>
        </p:txBody>
      </p:sp>
    </p:spTree>
    <p:extLst>
      <p:ext uri="{BB962C8B-B14F-4D97-AF65-F5344CB8AC3E}">
        <p14:creationId xmlns:p14="http://schemas.microsoft.com/office/powerpoint/2010/main" val="1837792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3</a:t>
            </a:fld>
            <a:endParaRPr lang="en-US"/>
          </a:p>
        </p:txBody>
      </p:sp>
    </p:spTree>
    <p:extLst>
      <p:ext uri="{BB962C8B-B14F-4D97-AF65-F5344CB8AC3E}">
        <p14:creationId xmlns:p14="http://schemas.microsoft.com/office/powerpoint/2010/main" val="770309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4</a:t>
            </a:fld>
            <a:endParaRPr lang="en-US"/>
          </a:p>
        </p:txBody>
      </p:sp>
    </p:spTree>
    <p:extLst>
      <p:ext uri="{BB962C8B-B14F-4D97-AF65-F5344CB8AC3E}">
        <p14:creationId xmlns:p14="http://schemas.microsoft.com/office/powerpoint/2010/main" val="262972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5</a:t>
            </a:fld>
            <a:endParaRPr lang="en-US"/>
          </a:p>
        </p:txBody>
      </p:sp>
    </p:spTree>
    <p:extLst>
      <p:ext uri="{BB962C8B-B14F-4D97-AF65-F5344CB8AC3E}">
        <p14:creationId xmlns:p14="http://schemas.microsoft.com/office/powerpoint/2010/main" val="1422215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6</a:t>
            </a:fld>
            <a:endParaRPr lang="en-US"/>
          </a:p>
        </p:txBody>
      </p:sp>
    </p:spTree>
    <p:extLst>
      <p:ext uri="{BB962C8B-B14F-4D97-AF65-F5344CB8AC3E}">
        <p14:creationId xmlns:p14="http://schemas.microsoft.com/office/powerpoint/2010/main" val="2892451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20</a:t>
            </a:fld>
            <a:endParaRPr lang="en-US"/>
          </a:p>
        </p:txBody>
      </p:sp>
    </p:spTree>
    <p:extLst>
      <p:ext uri="{BB962C8B-B14F-4D97-AF65-F5344CB8AC3E}">
        <p14:creationId xmlns:p14="http://schemas.microsoft.com/office/powerpoint/2010/main" val="1446408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1371601"/>
            <a:ext cx="10462075"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162" y="3505200"/>
            <a:ext cx="8532178"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6D8EB5-BBAC-47EF-A605-A33196B0AF64}" type="datetime1">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cxnSp>
        <p:nvCxnSpPr>
          <p:cNvPr id="8" name="Straight Connector 7"/>
          <p:cNvCxnSpPr/>
          <p:nvPr/>
        </p:nvCxnSpPr>
        <p:spPr>
          <a:xfrm>
            <a:off x="914162" y="3398520"/>
            <a:ext cx="104620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BC7486-C257-4D9B-AE88-D8DE8D69AE6F}" type="datetime1">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09600"/>
            <a:ext cx="2742486"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441" y="609600"/>
            <a:ext cx="802431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25EEA5-FC5A-469D-B2A4-3C8A79CD5DE8}" type="datetime1">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F013C-68BC-4468-80A2-65566E938882}" type="datetime1">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2833" y="2362201"/>
            <a:ext cx="10360501"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2833" y="4626865"/>
            <a:ext cx="10360501"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D705F-AA9A-4AAA-ABAC-9D3003B3A055}" type="datetime1">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cxnSp>
        <p:nvCxnSpPr>
          <p:cNvPr id="7" name="Straight Connector 6"/>
          <p:cNvCxnSpPr/>
          <p:nvPr/>
        </p:nvCxnSpPr>
        <p:spPr>
          <a:xfrm>
            <a:off x="975106" y="4599432"/>
            <a:ext cx="104620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73352"/>
            <a:ext cx="5383398"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5986" y="1673352"/>
            <a:ext cx="5383398"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E2370-C384-46A7-985E-457967D776DF}" type="datetime1">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441" y="1676400"/>
            <a:ext cx="5241195"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438400"/>
            <a:ext cx="52411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8189" y="1676400"/>
            <a:ext cx="5241195"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8189" y="2438400"/>
            <a:ext cx="52411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3B2E96-C14F-462E-9ABD-299E858BC953}" type="datetime1">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6266E-BE17-4896-90DE-B742DFF12870}" type="slidenum">
              <a:rPr lang="en-US" smtClean="0"/>
              <a:t>‹#›</a:t>
            </a:fld>
            <a:endParaRPr lang="en-US"/>
          </a:p>
        </p:txBody>
      </p:sp>
      <p:cxnSp>
        <p:nvCxnSpPr>
          <p:cNvPr id="11" name="Straight Connector 10"/>
          <p:cNvCxnSpPr/>
          <p:nvPr/>
        </p:nvCxnSpPr>
        <p:spPr>
          <a:xfrm rot="5400000">
            <a:off x="3740362" y="4045691"/>
            <a:ext cx="4709160" cy="105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B25E3B-30B1-458C-8714-C060026B069C}" type="datetime1">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BACF9-FF08-41DB-8E75-11F01EF71DBA}" type="datetime1">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 y="792080"/>
            <a:ext cx="2852185"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1368" y="792080"/>
            <a:ext cx="7618016"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443" y="2130553"/>
            <a:ext cx="2852185"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6556B3-E75A-4F0E-A8CD-7CC61D05AE5A}" type="datetime1">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cxnSp>
        <p:nvCxnSpPr>
          <p:cNvPr id="9" name="Straight Connector 8"/>
          <p:cNvCxnSpPr/>
          <p:nvPr/>
        </p:nvCxnSpPr>
        <p:spPr>
          <a:xfrm rot="5400000">
            <a:off x="911188"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 y="792480"/>
            <a:ext cx="2856163"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0487" y="838201"/>
            <a:ext cx="787047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441" y="2133600"/>
            <a:ext cx="2852185"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9DE2AC-028B-4C2A-A00A-956858E6A6CC}" type="datetime1">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88825"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441" y="533400"/>
            <a:ext cx="10969943"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441" y="1600200"/>
            <a:ext cx="10969943"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88825"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441" y="18288"/>
            <a:ext cx="3859795" cy="329184"/>
          </a:xfrm>
          <a:prstGeom prst="rect">
            <a:avLst/>
          </a:prstGeom>
        </p:spPr>
        <p:txBody>
          <a:bodyPr vert="horz" lIns="91440" tIns="45720" rIns="91440" bIns="45720" rtlCol="0" anchor="ctr"/>
          <a:lstStyle>
            <a:lvl1pPr algn="l">
              <a:defRPr sz="1200">
                <a:solidFill>
                  <a:srgbClr val="FFFFFF"/>
                </a:solidFill>
              </a:defRPr>
            </a:lvl1pPr>
          </a:lstStyle>
          <a:p>
            <a:fld id="{F549B4BC-9697-4843-B6AD-B5D4F7F88AB9}" type="datetime1">
              <a:rPr lang="en-US" smtClean="0"/>
              <a:t>1/11/2021</a:t>
            </a:fld>
            <a:endParaRPr lang="en-US"/>
          </a:p>
        </p:txBody>
      </p:sp>
      <p:sp>
        <p:nvSpPr>
          <p:cNvPr id="5" name="Footer Placeholder 4"/>
          <p:cNvSpPr>
            <a:spLocks noGrp="1"/>
          </p:cNvSpPr>
          <p:nvPr>
            <p:ph type="ftr" sz="quarter" idx="3"/>
          </p:nvPr>
        </p:nvSpPr>
        <p:spPr>
          <a:xfrm>
            <a:off x="4570810" y="18288"/>
            <a:ext cx="5484971"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10157354" y="18288"/>
            <a:ext cx="1422030" cy="329184"/>
          </a:xfrm>
          <a:prstGeom prst="rect">
            <a:avLst/>
          </a:prstGeom>
        </p:spPr>
        <p:txBody>
          <a:bodyPr vert="horz" lIns="91440" tIns="45720" rIns="91440" bIns="45720" rtlCol="0" anchor="ctr"/>
          <a:lstStyle>
            <a:lvl1pPr algn="l">
              <a:defRPr sz="1400" b="1">
                <a:solidFill>
                  <a:srgbClr val="FFFFFF"/>
                </a:solidFill>
              </a:defRPr>
            </a:lvl1pPr>
          </a:lstStyle>
          <a:p>
            <a:fld id="{1686266E-BE17-4896-90DE-B742DFF128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eb2.westlaw.com/find/default.wl?rp=/find/default.wl&amp;vc=0&amp;DB=1000259&amp;DocName=WAST4.24.200&amp;FindType=L&amp;AP=&amp;fn=_top&amp;rs=WLW7.07&amp;vr=2.0&amp;sv=Split" TargetMode="Externa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3.emf"/><Relationship Id="rId1" Type="http://schemas.openxmlformats.org/officeDocument/2006/relationships/slideLayout" Target="../slideLayouts/slideLayout4.xml"/><Relationship Id="rId5" Type="http://schemas.openxmlformats.org/officeDocument/2006/relationships/hyperlink" Target="https://creativecommons.org/licenses/by-nc-sa/3.0/" TargetMode="External"/><Relationship Id="rId4" Type="http://schemas.openxmlformats.org/officeDocument/2006/relationships/hyperlink" Target="http://susquehannastories.blogs.bucknell.edu/2014/09/26/re-indigenizing-the-river-hickory-edwards-epic-quest-down-the-susquehanna-river/"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9.jpeg"/><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0.png"/><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0.png"/><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jpeg"/><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3374" y="1371600"/>
            <a:ext cx="10539625" cy="1927225"/>
          </a:xfrm>
        </p:spPr>
        <p:txBody>
          <a:bodyPr>
            <a:normAutofit/>
          </a:bodyPr>
          <a:lstStyle/>
          <a:p>
            <a:r>
              <a:rPr lang="en-US" sz="4000" dirty="0">
                <a:latin typeface="Aharoni" panose="02010803020104030203" pitchFamily="2" charset="-79"/>
                <a:cs typeface="Aharoni" panose="02010803020104030203" pitchFamily="2" charset="-79"/>
              </a:rPr>
              <a:t>BUILD IT AND THEY WILL COME: ADDRESSING THE LIABILITIES OF LARGE WOOD IN RIVERS</a:t>
            </a:r>
          </a:p>
        </p:txBody>
      </p:sp>
      <p:sp>
        <p:nvSpPr>
          <p:cNvPr id="3" name="Subtitle 2"/>
          <p:cNvSpPr>
            <a:spLocks noGrp="1"/>
          </p:cNvSpPr>
          <p:nvPr>
            <p:ph type="subTitle" idx="1"/>
          </p:nvPr>
        </p:nvSpPr>
        <p:spPr>
          <a:xfrm>
            <a:off x="914162" y="3505200"/>
            <a:ext cx="10438050" cy="1752600"/>
          </a:xfrm>
        </p:spPr>
        <p:txBody>
          <a:bodyPr/>
          <a:lstStyle/>
          <a:p>
            <a:r>
              <a:rPr lang="en-US" dirty="0"/>
              <a:t>								</a:t>
            </a:r>
            <a:r>
              <a:rPr lang="en-US" sz="2200" dirty="0">
                <a:solidFill>
                  <a:schemeClr val="tx1"/>
                </a:solidFill>
                <a:latin typeface="Aharoni" panose="02010803020104030203" pitchFamily="2" charset="-79"/>
                <a:cs typeface="Aharoni" panose="02010803020104030203" pitchFamily="2" charset="-79"/>
              </a:rPr>
              <a:t>								</a:t>
            </a:r>
          </a:p>
        </p:txBody>
      </p:sp>
      <p:pic>
        <p:nvPicPr>
          <p:cNvPr id="2050" name="Picture 2" descr="C:\Users\dgreenberg\AppData\Local\Microsoft\Windows\Temporary Internet Files\Content.Outlook\0RPHXFTC\BPM Logo RGB (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4212" y="4648200"/>
            <a:ext cx="2905222" cy="14526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CBD28C95-1CC9-472E-80C0-DDD11F83AE5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3643236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2C578-0504-4DA1-9025-B8D75AAA935E}"/>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Recreational Use Immunity (cont.)</a:t>
            </a:r>
            <a:endParaRPr lang="en-US" dirty="0">
              <a:solidFill>
                <a:srgbClr val="979C64"/>
              </a:solidFill>
            </a:endParaRPr>
          </a:p>
        </p:txBody>
      </p:sp>
      <p:sp>
        <p:nvSpPr>
          <p:cNvPr id="3" name="Content Placeholder 2">
            <a:extLst>
              <a:ext uri="{FF2B5EF4-FFF2-40B4-BE49-F238E27FC236}">
                <a16:creationId xmlns:a16="http://schemas.microsoft.com/office/drawing/2014/main" id="{78853091-80AC-46EC-A6D8-C5B585027C71}"/>
              </a:ext>
            </a:extLst>
          </p:cNvPr>
          <p:cNvSpPr>
            <a:spLocks noGrp="1"/>
          </p:cNvSpPr>
          <p:nvPr>
            <p:ph idx="1"/>
          </p:nvPr>
        </p:nvSpPr>
        <p:spPr/>
        <p:txBody>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RCW 4.24.210:</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r>
              <a:rPr lang="en-US" b="0" i="0" u="none" strike="noStrike" dirty="0">
                <a:solidFill>
                  <a:srgbClr val="000000"/>
                </a:solidFill>
                <a:effectLst/>
                <a:latin typeface="Lucida Sans Unicode" panose="020B0602030504020204" pitchFamily="34" charset="0"/>
              </a:rPr>
              <a:t>…</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(2) Except as otherwise provided in subsection (3) or (4) of this section, any public or private landowner or others in lawful possession and control of any lands whether rural or urban, or water areas or channels and lands adjacent to such areas or channels, who offer or allow such land to be used for purposes of a </a:t>
            </a:r>
            <a:r>
              <a:rPr lang="en-US" b="0" i="1" u="none" strike="noStrike" dirty="0">
                <a:solidFill>
                  <a:srgbClr val="000000"/>
                </a:solidFill>
                <a:effectLst/>
                <a:latin typeface="Lucida Sans Unicode" panose="020B0602030504020204" pitchFamily="34" charset="0"/>
              </a:rPr>
              <a:t>fish or wildlife cooperative project</a:t>
            </a:r>
            <a:r>
              <a:rPr lang="en-US" b="0" i="0" u="none" strike="noStrike" dirty="0">
                <a:solidFill>
                  <a:srgbClr val="000000"/>
                </a:solidFill>
                <a:effectLst/>
                <a:latin typeface="Lucida Sans Unicode" panose="020B0602030504020204" pitchFamily="34" charset="0"/>
              </a:rPr>
              <a:t>, or allow access to such land for cleanup of litter or other solid waste, shall not be liable for unintentional injuries to any volunteer group or to any other users. . . .</a:t>
            </a:r>
            <a:endParaRPr lang="en-US" b="0" i="0" u="none" strike="noStrike" dirty="0">
              <a:effectLst/>
              <a:latin typeface="Arial" panose="020B0604020202020204" pitchFamily="34" charset="0"/>
            </a:endParaRPr>
          </a:p>
          <a:p>
            <a:endParaRPr lang="en-US" dirty="0"/>
          </a:p>
        </p:txBody>
      </p:sp>
      <p:pic>
        <p:nvPicPr>
          <p:cNvPr id="4" name="Picture 2" descr="C:\Users\dgreenberg\AppData\Local\Microsoft\Windows\Temporary Internet Files\Content.Outlook\0RPHXFTC\BPM Logo Square (Color).jpg">
            <a:extLst>
              <a:ext uri="{FF2B5EF4-FFF2-40B4-BE49-F238E27FC236}">
                <a16:creationId xmlns:a16="http://schemas.microsoft.com/office/drawing/2014/main" id="{092BE6BA-33BD-4449-904E-3757F80BAC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76406" y="5183028"/>
            <a:ext cx="1674972" cy="16749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1B04FA5-5813-439D-A017-467F94119E0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3974479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3D8B-65FD-406D-B7BE-8E77265E7AD1}"/>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Recreational Use Immunity (cont.)</a:t>
            </a:r>
            <a:endParaRPr lang="en-US" dirty="0">
              <a:solidFill>
                <a:srgbClr val="979C64"/>
              </a:solidFill>
            </a:endParaRPr>
          </a:p>
        </p:txBody>
      </p:sp>
      <p:sp>
        <p:nvSpPr>
          <p:cNvPr id="3" name="Content Placeholder 2">
            <a:extLst>
              <a:ext uri="{FF2B5EF4-FFF2-40B4-BE49-F238E27FC236}">
                <a16:creationId xmlns:a16="http://schemas.microsoft.com/office/drawing/2014/main" id="{B0181E5D-A58B-4452-83F8-03C22DDAD115}"/>
              </a:ext>
            </a:extLst>
          </p:cNvPr>
          <p:cNvSpPr>
            <a:spLocks noGrp="1"/>
          </p:cNvSpPr>
          <p:nvPr>
            <p:ph idx="1"/>
          </p:nvPr>
        </p:nvSpPr>
        <p:spPr/>
        <p:txBody>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RCW 4.24.210:</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r>
              <a:rPr lang="en-US" b="0" i="0" u="none" strike="noStrike" dirty="0">
                <a:solidFill>
                  <a:srgbClr val="000000"/>
                </a:solidFill>
                <a:effectLst/>
                <a:latin typeface="Lucida Sans Unicode" panose="020B0602030504020204" pitchFamily="34" charset="0"/>
              </a:rPr>
              <a:t>…</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(4) Nothing in this section shall prevent the liability of a landowner or others in lawful possession and control for injuries sustained to users by reason of a </a:t>
            </a:r>
            <a:r>
              <a:rPr lang="en-US" b="0" i="1" u="none" strike="noStrike" dirty="0">
                <a:solidFill>
                  <a:srgbClr val="000000"/>
                </a:solidFill>
                <a:effectLst/>
                <a:latin typeface="Lucida Sans Unicode" panose="020B0602030504020204" pitchFamily="34" charset="0"/>
              </a:rPr>
              <a:t>known</a:t>
            </a:r>
            <a:r>
              <a:rPr lang="en-US" b="0" i="0" u="none" strike="noStrike" dirty="0">
                <a:solidFill>
                  <a:srgbClr val="000000"/>
                </a:solidFill>
                <a:effectLst/>
                <a:latin typeface="Lucida Sans Unicode" panose="020B0602030504020204" pitchFamily="34" charset="0"/>
              </a:rPr>
              <a:t> </a:t>
            </a:r>
            <a:r>
              <a:rPr lang="en-US" b="0" i="1" u="none" strike="noStrike" dirty="0">
                <a:solidFill>
                  <a:srgbClr val="000000"/>
                </a:solidFill>
                <a:effectLst/>
                <a:latin typeface="Lucida Sans Unicode" panose="020B0602030504020204" pitchFamily="34" charset="0"/>
              </a:rPr>
              <a:t>dangerous artificial latent condition</a:t>
            </a:r>
            <a:r>
              <a:rPr lang="en-US" b="0" i="0" u="none" strike="noStrike" dirty="0">
                <a:solidFill>
                  <a:srgbClr val="000000"/>
                </a:solidFill>
                <a:effectLst/>
                <a:latin typeface="Lucida Sans Unicode" panose="020B0602030504020204" pitchFamily="34" charset="0"/>
              </a:rPr>
              <a:t> for which warning signs have not been conspicuously posted. . . .  </a:t>
            </a:r>
            <a:r>
              <a:rPr lang="en-US" b="0" i="1" u="none" strike="noStrike" dirty="0">
                <a:solidFill>
                  <a:srgbClr val="000000"/>
                </a:solidFill>
                <a:effectLst/>
                <a:latin typeface="Lucida Sans Unicode" panose="020B0602030504020204" pitchFamily="34" charset="0"/>
              </a:rPr>
              <a:t>Nothing in </a:t>
            </a:r>
            <a:r>
              <a:rPr lang="en-US" b="0" i="1" u="sng" strike="noStrike" dirty="0">
                <a:effectLst/>
                <a:latin typeface="Lucida Sans Unicode" panose="020B0602030504020204" pitchFamily="34" charset="0"/>
                <a:hlinkClick r:id="rId2"/>
              </a:rPr>
              <a:t>RCW 4.24.200</a:t>
            </a:r>
            <a:r>
              <a:rPr lang="en-US" b="0" i="1" u="none" strike="noStrike" dirty="0">
                <a:solidFill>
                  <a:srgbClr val="000000"/>
                </a:solidFill>
                <a:effectLst/>
                <a:latin typeface="Lucida Sans Unicode" panose="020B0602030504020204" pitchFamily="34" charset="0"/>
              </a:rPr>
              <a:t> and this section limits or expands in any way the doctrine of attractive nuisance</a:t>
            </a:r>
            <a:r>
              <a:rPr lang="en-US" b="0" i="0" u="none" strike="noStrike" dirty="0">
                <a:solidFill>
                  <a:srgbClr val="000000"/>
                </a:solidFill>
                <a:effectLst/>
                <a:latin typeface="Lucida Sans Unicode" panose="020B0602030504020204" pitchFamily="34" charset="0"/>
              </a:rPr>
              <a:t>. . . . </a:t>
            </a:r>
            <a:endParaRPr lang="en-US" b="0" i="0" u="none" strike="noStrike" dirty="0">
              <a:effectLst/>
              <a:latin typeface="Arial" panose="020B0604020202020204" pitchFamily="34" charset="0"/>
            </a:endParaRPr>
          </a:p>
          <a:p>
            <a:endParaRPr lang="en-US" dirty="0"/>
          </a:p>
        </p:txBody>
      </p:sp>
      <p:pic>
        <p:nvPicPr>
          <p:cNvPr id="4" name="Picture 2" descr="C:\Users\dgreenberg\AppData\Local\Microsoft\Windows\Temporary Internet Files\Content.Outlook\0RPHXFTC\BPM Logo Square (Color).jpg">
            <a:extLst>
              <a:ext uri="{FF2B5EF4-FFF2-40B4-BE49-F238E27FC236}">
                <a16:creationId xmlns:a16="http://schemas.microsoft.com/office/drawing/2014/main" id="{EFEAEA5F-5DBE-4C5D-9604-AE20EC54957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28212" y="4800600"/>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94A7BFEE-E02F-4874-85D8-E2060DA03E9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3651518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B1C8-EB04-4635-81E3-6D62F4717C07}"/>
              </a:ext>
            </a:extLst>
          </p:cNvPr>
          <p:cNvSpPr>
            <a:spLocks noGrp="1"/>
          </p:cNvSpPr>
          <p:nvPr>
            <p:ph type="title"/>
          </p:nvPr>
        </p:nvSpPr>
        <p:spPr>
          <a:xfrm>
            <a:off x="609441" y="533400"/>
            <a:ext cx="10969943" cy="990600"/>
          </a:xfrm>
        </p:spPr>
        <p:txBody>
          <a:bodyPr anchor="ctr">
            <a:normAutofit/>
          </a:bodyPr>
          <a:lstStyle/>
          <a:p>
            <a:r>
              <a:rPr lang="en-US" i="0" u="none" strike="noStrike" dirty="0">
                <a:solidFill>
                  <a:srgbClr val="979C64"/>
                </a:solidFill>
                <a:effectLst/>
              </a:rPr>
              <a:t>Known, Dangerous, Artificial, Latent Condition</a:t>
            </a:r>
            <a:endParaRPr lang="en-US" dirty="0">
              <a:solidFill>
                <a:srgbClr val="979C64"/>
              </a:solidFill>
            </a:endParaRPr>
          </a:p>
        </p:txBody>
      </p:sp>
      <p:sp>
        <p:nvSpPr>
          <p:cNvPr id="3" name="Content Placeholder 2">
            <a:extLst>
              <a:ext uri="{FF2B5EF4-FFF2-40B4-BE49-F238E27FC236}">
                <a16:creationId xmlns:a16="http://schemas.microsoft.com/office/drawing/2014/main" id="{9C6507E7-7D54-4AC6-AEEF-6CD3C689AFAC}"/>
              </a:ext>
            </a:extLst>
          </p:cNvPr>
          <p:cNvSpPr>
            <a:spLocks noGrp="1"/>
          </p:cNvSpPr>
          <p:nvPr>
            <p:ph sz="half" idx="1"/>
          </p:nvPr>
        </p:nvSpPr>
        <p:spPr>
          <a:xfrm>
            <a:off x="193341" y="1431085"/>
            <a:ext cx="5765826" cy="5053484"/>
          </a:xfrm>
        </p:spPr>
        <p:txBody>
          <a:bodyPr>
            <a:normAutofit/>
          </a:bodyPr>
          <a:lstStyle/>
          <a:p>
            <a:pPr rtl="0" fontAlgn="base">
              <a:lnSpc>
                <a:spcPct val="90000"/>
              </a:lnSpc>
              <a:buFont typeface="Arial" panose="020B0604020202020204" pitchFamily="34" charset="0"/>
              <a:buChar char="•"/>
            </a:pPr>
            <a:r>
              <a:rPr lang="en-US" sz="2600" b="0" i="0" u="none" strike="noStrike" dirty="0">
                <a:effectLst/>
              </a:rPr>
              <a:t>Known​</a:t>
            </a:r>
          </a:p>
          <a:p>
            <a:pPr lvl="1" fontAlgn="base">
              <a:lnSpc>
                <a:spcPct val="90000"/>
              </a:lnSpc>
            </a:pPr>
            <a:r>
              <a:rPr lang="en-US" sz="2600" b="0" i="0" u="none" strike="noStrike" dirty="0">
                <a:effectLst/>
              </a:rPr>
              <a:t>Actual Knowledge by Landowner​</a:t>
            </a:r>
          </a:p>
          <a:p>
            <a:pPr rtl="0" fontAlgn="base">
              <a:lnSpc>
                <a:spcPct val="90000"/>
              </a:lnSpc>
              <a:buFont typeface="Arial" panose="020B0604020202020204" pitchFamily="34" charset="0"/>
              <a:buChar char="•"/>
            </a:pPr>
            <a:r>
              <a:rPr lang="en-US" sz="2600" b="0" i="0" u="none" strike="noStrike" dirty="0">
                <a:effectLst/>
              </a:rPr>
              <a:t>Dangerous​</a:t>
            </a:r>
          </a:p>
          <a:p>
            <a:pPr lvl="1" fontAlgn="base">
              <a:lnSpc>
                <a:spcPct val="90000"/>
              </a:lnSpc>
            </a:pPr>
            <a:r>
              <a:rPr lang="en-US" sz="2600" b="0" i="0" u="none" strike="noStrike" dirty="0">
                <a:effectLst/>
              </a:rPr>
              <a:t>Unreasonable Risk of Harm​</a:t>
            </a:r>
          </a:p>
          <a:p>
            <a:pPr rtl="0" fontAlgn="base">
              <a:lnSpc>
                <a:spcPct val="90000"/>
              </a:lnSpc>
              <a:buFont typeface="Arial" panose="020B0604020202020204" pitchFamily="34" charset="0"/>
              <a:buChar char="•"/>
            </a:pPr>
            <a:r>
              <a:rPr lang="en-US" sz="2600" b="0" i="0" u="none" strike="noStrike" dirty="0">
                <a:effectLst/>
              </a:rPr>
              <a:t>Artificial​</a:t>
            </a:r>
          </a:p>
          <a:p>
            <a:pPr lvl="1" fontAlgn="base">
              <a:lnSpc>
                <a:spcPct val="90000"/>
              </a:lnSpc>
            </a:pPr>
            <a:r>
              <a:rPr lang="en-US" sz="2600" b="0" i="0" u="none" strike="noStrike" dirty="0">
                <a:effectLst/>
              </a:rPr>
              <a:t>Man Made​</a:t>
            </a:r>
          </a:p>
          <a:p>
            <a:pPr rtl="0" fontAlgn="base">
              <a:lnSpc>
                <a:spcPct val="90000"/>
              </a:lnSpc>
              <a:buFont typeface="Arial" panose="020B0604020202020204" pitchFamily="34" charset="0"/>
              <a:buChar char="•"/>
            </a:pPr>
            <a:r>
              <a:rPr lang="en-US" sz="2600" b="0" i="0" u="none" strike="noStrike" dirty="0">
                <a:effectLst/>
              </a:rPr>
              <a:t>Latent​</a:t>
            </a:r>
          </a:p>
          <a:p>
            <a:pPr lvl="1" fontAlgn="base">
              <a:lnSpc>
                <a:spcPct val="90000"/>
              </a:lnSpc>
            </a:pPr>
            <a:r>
              <a:rPr lang="en-US" sz="2600" b="0" i="0" u="none" strike="noStrike" dirty="0">
                <a:effectLst/>
              </a:rPr>
              <a:t>Not Readily Apparent​</a:t>
            </a:r>
          </a:p>
          <a:p>
            <a:pPr rtl="0" fontAlgn="base">
              <a:lnSpc>
                <a:spcPct val="90000"/>
              </a:lnSpc>
              <a:buFont typeface="Arial" panose="020B0604020202020204" pitchFamily="34" charset="0"/>
              <a:buChar char="•"/>
            </a:pPr>
            <a:r>
              <a:rPr lang="en-US" sz="2600" b="0" i="0" u="none" strike="noStrike" dirty="0">
                <a:effectLst/>
              </a:rPr>
              <a:t>Fish &amp; Wildlife Cooperative Projects</a:t>
            </a:r>
          </a:p>
          <a:p>
            <a:pPr>
              <a:lnSpc>
                <a:spcPct val="90000"/>
              </a:lnSpc>
            </a:pPr>
            <a:endParaRPr lang="en-US" sz="2600" dirty="0"/>
          </a:p>
        </p:txBody>
      </p:sp>
      <p:pic>
        <p:nvPicPr>
          <p:cNvPr id="5" name="Picture 4">
            <a:extLst>
              <a:ext uri="{FF2B5EF4-FFF2-40B4-BE49-F238E27FC236}">
                <a16:creationId xmlns:a16="http://schemas.microsoft.com/office/drawing/2014/main" id="{9F930D42-B42E-4F6C-B232-AE26FC6BF7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pic>
        <p:nvPicPr>
          <p:cNvPr id="6" name="Picture 5" descr="A body of water with trees on the side&#10;&#10;Description automatically generated with low confidence">
            <a:extLst>
              <a:ext uri="{FF2B5EF4-FFF2-40B4-BE49-F238E27FC236}">
                <a16:creationId xmlns:a16="http://schemas.microsoft.com/office/drawing/2014/main" id="{30ACFF77-9550-4067-8A29-74CDE250B2F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694612" y="1686367"/>
            <a:ext cx="3105150" cy="4140200"/>
          </a:xfrm>
          <a:prstGeom prst="rect">
            <a:avLst/>
          </a:prstGeom>
        </p:spPr>
      </p:pic>
      <p:sp>
        <p:nvSpPr>
          <p:cNvPr id="7" name="TextBox 6">
            <a:extLst>
              <a:ext uri="{FF2B5EF4-FFF2-40B4-BE49-F238E27FC236}">
                <a16:creationId xmlns:a16="http://schemas.microsoft.com/office/drawing/2014/main" id="{75BC96BC-69CA-4DE2-9FF7-4A92807B7C4C}"/>
              </a:ext>
            </a:extLst>
          </p:cNvPr>
          <p:cNvSpPr txBox="1"/>
          <p:nvPr/>
        </p:nvSpPr>
        <p:spPr>
          <a:xfrm>
            <a:off x="7542212" y="5846992"/>
            <a:ext cx="3105150" cy="369332"/>
          </a:xfrm>
          <a:prstGeom prst="rect">
            <a:avLst/>
          </a:prstGeom>
          <a:noFill/>
        </p:spPr>
        <p:txBody>
          <a:bodyPr wrap="square" rtlCol="0">
            <a:spAutoFit/>
          </a:bodyPr>
          <a:lstStyle/>
          <a:p>
            <a:r>
              <a:rPr lang="en-US" sz="900">
                <a:hlinkClick r:id="rId4" tooltip="http://susquehannastories.blogs.bucknell.edu/2014/09/26/re-indigenizing-the-river-hickory-edwards-epic-quest-down-the-susquehanna-river/"/>
              </a:rPr>
              <a:t>This Photo</a:t>
            </a:r>
            <a:r>
              <a:rPr lang="en-US" sz="900"/>
              <a:t> by Unknown Author is licensed under </a:t>
            </a:r>
            <a:r>
              <a:rPr lang="en-US" sz="900">
                <a:hlinkClick r:id="rId5" tooltip="https://creativecommons.org/licenses/by-nc-sa/3.0/"/>
              </a:rPr>
              <a:t>CC BY-SA-NC</a:t>
            </a:r>
            <a:endParaRPr lang="en-US" sz="900"/>
          </a:p>
        </p:txBody>
      </p:sp>
    </p:spTree>
    <p:extLst>
      <p:ext uri="{BB962C8B-B14F-4D97-AF65-F5344CB8AC3E}">
        <p14:creationId xmlns:p14="http://schemas.microsoft.com/office/powerpoint/2010/main" val="2051912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E5D7-F80E-4C7E-B881-C5A6C64E767A}"/>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In Perspective</a:t>
            </a:r>
            <a:endParaRPr lang="en-US" dirty="0">
              <a:solidFill>
                <a:srgbClr val="979C64"/>
              </a:solidFill>
            </a:endParaRPr>
          </a:p>
        </p:txBody>
      </p:sp>
      <p:sp>
        <p:nvSpPr>
          <p:cNvPr id="5" name="Content Placeholder 4">
            <a:extLst>
              <a:ext uri="{FF2B5EF4-FFF2-40B4-BE49-F238E27FC236}">
                <a16:creationId xmlns:a16="http://schemas.microsoft.com/office/drawing/2014/main" id="{E2AAA4E0-9F09-406E-9E53-49E73E6D2252}"/>
              </a:ext>
            </a:extLst>
          </p:cNvPr>
          <p:cNvSpPr>
            <a:spLocks noGrp="1"/>
          </p:cNvSpPr>
          <p:nvPr>
            <p:ph idx="1"/>
          </p:nvPr>
        </p:nvSpPr>
        <p:spPr>
          <a:xfrm>
            <a:off x="583790" y="1532021"/>
            <a:ext cx="10969943" cy="4876800"/>
          </a:xfrm>
        </p:spPr>
        <p:txBody>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Immunity Only for Landowner</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Need for Warning Signs</a:t>
            </a:r>
            <a:endParaRPr lang="en-US" b="0" i="0" u="none" strike="noStrike" dirty="0">
              <a:effectLst/>
              <a:latin typeface="Arial" panose="020B0604020202020204" pitchFamily="34" charset="0"/>
            </a:endParaRPr>
          </a:p>
          <a:p>
            <a:endParaRPr lang="en-US" dirty="0"/>
          </a:p>
        </p:txBody>
      </p:sp>
      <p:pic>
        <p:nvPicPr>
          <p:cNvPr id="7" name="Picture 2" descr="C:\Users\dgreenberg\AppData\Local\Microsoft\Windows\Temporary Internet Files\Content.Outlook\0RPHXFTC\BPM Logo Square (Color).jpg">
            <a:extLst>
              <a:ext uri="{FF2B5EF4-FFF2-40B4-BE49-F238E27FC236}">
                <a16:creationId xmlns:a16="http://schemas.microsoft.com/office/drawing/2014/main" id="{8D8E0A69-8160-4061-9761-95827F1F07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44201" y="49133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8A1D4607-2914-4F4D-AD4D-40E6CA6C22D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pic>
        <p:nvPicPr>
          <p:cNvPr id="4" name="Picture 3" descr="Person fishing at sunny lake">
            <a:extLst>
              <a:ext uri="{FF2B5EF4-FFF2-40B4-BE49-F238E27FC236}">
                <a16:creationId xmlns:a16="http://schemas.microsoft.com/office/drawing/2014/main" id="{1DFCE4F2-1E75-4BAB-A06C-2D50D55315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9381" y="1560301"/>
            <a:ext cx="4154156" cy="2768761"/>
          </a:xfrm>
          <a:prstGeom prst="rect">
            <a:avLst/>
          </a:prstGeom>
        </p:spPr>
      </p:pic>
    </p:spTree>
    <p:extLst>
      <p:ext uri="{BB962C8B-B14F-4D97-AF65-F5344CB8AC3E}">
        <p14:creationId xmlns:p14="http://schemas.microsoft.com/office/powerpoint/2010/main" val="33540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BFE1-A395-4B60-8B87-FE2D0CEBC3CA}"/>
              </a:ext>
            </a:extLst>
          </p:cNvPr>
          <p:cNvSpPr>
            <a:spLocks noGrp="1"/>
          </p:cNvSpPr>
          <p:nvPr>
            <p:ph type="title"/>
          </p:nvPr>
        </p:nvSpPr>
        <p:spPr>
          <a:xfrm>
            <a:off x="609441" y="533400"/>
            <a:ext cx="10969943" cy="990600"/>
          </a:xfrm>
        </p:spPr>
        <p:txBody>
          <a:bodyPr anchor="ctr">
            <a:normAutofit/>
          </a:bodyPr>
          <a:lstStyle/>
          <a:p>
            <a:r>
              <a:rPr lang="en-US" i="0" u="none" strike="noStrike" dirty="0">
                <a:solidFill>
                  <a:srgbClr val="979C64"/>
                </a:solidFill>
                <a:effectLst/>
              </a:rPr>
              <a:t>Attractive Nuisance</a:t>
            </a:r>
            <a:endParaRPr lang="en-US" dirty="0">
              <a:solidFill>
                <a:srgbClr val="979C64"/>
              </a:solidFill>
            </a:endParaRPr>
          </a:p>
        </p:txBody>
      </p:sp>
      <p:sp>
        <p:nvSpPr>
          <p:cNvPr id="3" name="Content Placeholder 2">
            <a:extLst>
              <a:ext uri="{FF2B5EF4-FFF2-40B4-BE49-F238E27FC236}">
                <a16:creationId xmlns:a16="http://schemas.microsoft.com/office/drawing/2014/main" id="{C1D1B0A1-B05A-4E79-BE3B-97092E059EC5}"/>
              </a:ext>
            </a:extLst>
          </p:cNvPr>
          <p:cNvSpPr>
            <a:spLocks noGrp="1"/>
          </p:cNvSpPr>
          <p:nvPr>
            <p:ph sz="half" idx="1"/>
          </p:nvPr>
        </p:nvSpPr>
        <p:spPr>
          <a:xfrm>
            <a:off x="609441" y="1673352"/>
            <a:ext cx="5383398" cy="4718304"/>
          </a:xfrm>
        </p:spPr>
        <p:txBody>
          <a:bodyPr>
            <a:normAutofit/>
          </a:bodyPr>
          <a:lstStyle/>
          <a:p>
            <a:pPr rtl="0" fontAlgn="base">
              <a:buFont typeface="Arial" panose="020B0604020202020204" pitchFamily="34" charset="0"/>
              <a:buChar char="•"/>
            </a:pPr>
            <a:r>
              <a:rPr lang="en-US" b="0" i="0" u="none" strike="noStrike">
                <a:effectLst/>
              </a:rPr>
              <a:t>Must be Dangerous​</a:t>
            </a:r>
          </a:p>
          <a:p>
            <a:pPr rtl="0" fontAlgn="base">
              <a:buFont typeface="Arial" panose="020B0604020202020204" pitchFamily="34" charset="0"/>
              <a:buChar char="•"/>
            </a:pPr>
            <a:r>
              <a:rPr lang="en-US" b="0" i="0" u="none" strike="noStrike">
                <a:effectLst/>
              </a:rPr>
              <a:t>Must be Attracting/Alluring​</a:t>
            </a:r>
          </a:p>
          <a:p>
            <a:pPr rtl="0" fontAlgn="base">
              <a:buFont typeface="Arial" panose="020B0604020202020204" pitchFamily="34" charset="0"/>
              <a:buChar char="•"/>
            </a:pPr>
            <a:r>
              <a:rPr lang="en-US" b="0" i="0" u="none" strike="noStrike">
                <a:effectLst/>
              </a:rPr>
              <a:t>Child Incapable of Comprehending Danger​</a:t>
            </a:r>
          </a:p>
          <a:p>
            <a:pPr rtl="0" fontAlgn="base">
              <a:buFont typeface="Arial" panose="020B0604020202020204" pitchFamily="34" charset="0"/>
              <a:buChar char="•"/>
            </a:pPr>
            <a:r>
              <a:rPr lang="en-US" b="0" i="0" u="none" strike="noStrike">
                <a:effectLst/>
              </a:rPr>
              <a:t>Condition Left Unguarded​</a:t>
            </a:r>
          </a:p>
          <a:p>
            <a:pPr rtl="0" fontAlgn="base">
              <a:buFont typeface="Arial" panose="020B0604020202020204" pitchFamily="34" charset="0"/>
              <a:buChar char="•"/>
            </a:pPr>
            <a:r>
              <a:rPr lang="en-US" b="0" i="0" u="none" strike="noStrike">
                <a:effectLst/>
              </a:rPr>
              <a:t>Reasonable to Prevent Access​</a:t>
            </a:r>
          </a:p>
          <a:p>
            <a:pPr lvl="1" fontAlgn="base"/>
            <a:r>
              <a:rPr lang="en-US" sz="2800" b="1" i="1" u="none" strike="noStrike">
                <a:effectLst/>
              </a:rPr>
              <a:t>Without Obstructing Purpose</a:t>
            </a:r>
            <a:endParaRPr lang="en-US" sz="2800" b="0" i="0" u="none" strike="noStrike">
              <a:effectLst/>
            </a:endParaRPr>
          </a:p>
          <a:p>
            <a:endParaRPr lang="en-US" dirty="0"/>
          </a:p>
        </p:txBody>
      </p:sp>
      <p:pic>
        <p:nvPicPr>
          <p:cNvPr id="7170" name="Picture 2">
            <a:extLst>
              <a:ext uri="{FF2B5EF4-FFF2-40B4-BE49-F238E27FC236}">
                <a16:creationId xmlns:a16="http://schemas.microsoft.com/office/drawing/2014/main" id="{0255AE13-0734-4FEB-B35A-A2895646E8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3" b="21139"/>
          <a:stretch/>
        </p:blipFill>
        <p:spPr bwMode="auto">
          <a:xfrm>
            <a:off x="6704012" y="2092690"/>
            <a:ext cx="2819400" cy="2471076"/>
          </a:xfrm>
          <a:prstGeom prst="rect">
            <a:avLst/>
          </a:prstGeom>
          <a:solidFill>
            <a:srgbClr val="FFFFFF"/>
          </a:solidFill>
        </p:spPr>
      </p:pic>
      <p:pic>
        <p:nvPicPr>
          <p:cNvPr id="5" name="Picture 4">
            <a:extLst>
              <a:ext uri="{FF2B5EF4-FFF2-40B4-BE49-F238E27FC236}">
                <a16:creationId xmlns:a16="http://schemas.microsoft.com/office/drawing/2014/main" id="{3A25D6D4-17C4-46A3-A012-5695CAD7D9B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2279735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B75A4-0996-45F0-8F56-FB2FF0407972}"/>
              </a:ext>
            </a:extLst>
          </p:cNvPr>
          <p:cNvSpPr>
            <a:spLocks noGrp="1"/>
          </p:cNvSpPr>
          <p:nvPr>
            <p:ph type="title"/>
          </p:nvPr>
        </p:nvSpPr>
        <p:spPr>
          <a:xfrm>
            <a:off x="609441" y="533400"/>
            <a:ext cx="10969943" cy="990600"/>
          </a:xfrm>
        </p:spPr>
        <p:txBody>
          <a:bodyPr anchor="ctr">
            <a:normAutofit/>
          </a:bodyPr>
          <a:lstStyle/>
          <a:p>
            <a:r>
              <a:rPr lang="en-US" i="0" u="none" strike="noStrike" dirty="0">
                <a:solidFill>
                  <a:srgbClr val="979C64"/>
                </a:solidFill>
                <a:effectLst/>
              </a:rPr>
              <a:t>Natural Watercourse Rule</a:t>
            </a:r>
            <a:endParaRPr lang="en-US" dirty="0">
              <a:solidFill>
                <a:srgbClr val="979C64"/>
              </a:solidFill>
            </a:endParaRPr>
          </a:p>
        </p:txBody>
      </p:sp>
      <p:sp>
        <p:nvSpPr>
          <p:cNvPr id="3" name="Content Placeholder 2">
            <a:extLst>
              <a:ext uri="{FF2B5EF4-FFF2-40B4-BE49-F238E27FC236}">
                <a16:creationId xmlns:a16="http://schemas.microsoft.com/office/drawing/2014/main" id="{438A2E28-6225-4FDA-AE44-B186FEA310C4}"/>
              </a:ext>
            </a:extLst>
          </p:cNvPr>
          <p:cNvSpPr>
            <a:spLocks noGrp="1"/>
          </p:cNvSpPr>
          <p:nvPr>
            <p:ph sz="half" idx="1"/>
          </p:nvPr>
        </p:nvSpPr>
        <p:spPr>
          <a:xfrm>
            <a:off x="609441" y="1673352"/>
            <a:ext cx="5383398" cy="4718304"/>
          </a:xfrm>
        </p:spPr>
        <p:txBody>
          <a:bodyPr>
            <a:normAutofit/>
          </a:bodyPr>
          <a:lstStyle/>
          <a:p>
            <a:pPr rtl="0" fontAlgn="base">
              <a:buFont typeface="Arial" panose="020B0604020202020204" pitchFamily="34" charset="0"/>
              <a:buChar char="•"/>
            </a:pPr>
            <a:r>
              <a:rPr lang="en-US" b="0" i="0" u="none" strike="noStrike">
                <a:effectLst/>
              </a:rPr>
              <a:t>Early 1990’s​</a:t>
            </a:r>
          </a:p>
          <a:p>
            <a:pPr rtl="0" fontAlgn="base">
              <a:buFont typeface="Arial" panose="020B0604020202020204" pitchFamily="34" charset="0"/>
              <a:buChar char="•"/>
            </a:pPr>
            <a:r>
              <a:rPr lang="en-US" b="0" i="0" u="none" strike="noStrike">
                <a:effectLst/>
              </a:rPr>
              <a:t>Entitled to Allow Stream to Flow in Natural Watercourse Next to Land​</a:t>
            </a:r>
          </a:p>
          <a:p>
            <a:pPr rtl="0" fontAlgn="base">
              <a:buFont typeface="Arial" panose="020B0604020202020204" pitchFamily="34" charset="0"/>
              <a:buChar char="•"/>
            </a:pPr>
            <a:r>
              <a:rPr lang="en-US" b="0" i="0" u="none" strike="noStrike">
                <a:effectLst/>
              </a:rPr>
              <a:t>“Natural” means time when right is exercised​</a:t>
            </a:r>
          </a:p>
          <a:p>
            <a:pPr rtl="0" fontAlgn="base">
              <a:buFont typeface="Arial" panose="020B0604020202020204" pitchFamily="34" charset="0"/>
              <a:buChar char="•"/>
            </a:pPr>
            <a:r>
              <a:rPr lang="en-US" b="0" i="0" u="none" strike="noStrike">
                <a:effectLst/>
              </a:rPr>
              <a:t>Subject to Appropriation Water Rights</a:t>
            </a:r>
          </a:p>
          <a:p>
            <a:endParaRPr lang="en-US" dirty="0"/>
          </a:p>
        </p:txBody>
      </p:sp>
      <p:pic>
        <p:nvPicPr>
          <p:cNvPr id="5" name="Picture 4">
            <a:extLst>
              <a:ext uri="{FF2B5EF4-FFF2-40B4-BE49-F238E27FC236}">
                <a16:creationId xmlns:a16="http://schemas.microsoft.com/office/drawing/2014/main" id="{731A250A-3E0F-4F55-A412-E30B4DA97BC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pic>
        <p:nvPicPr>
          <p:cNvPr id="6" name="Picture 5" descr="Fishing on the lake at sunset">
            <a:extLst>
              <a:ext uri="{FF2B5EF4-FFF2-40B4-BE49-F238E27FC236}">
                <a16:creationId xmlns:a16="http://schemas.microsoft.com/office/drawing/2014/main" id="{C1C1D15E-6016-4431-96CC-D448CAA002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7812" y="2286000"/>
            <a:ext cx="4191000" cy="2793318"/>
          </a:xfrm>
          <a:prstGeom prst="rect">
            <a:avLst/>
          </a:prstGeom>
        </p:spPr>
      </p:pic>
    </p:spTree>
    <p:extLst>
      <p:ext uri="{BB962C8B-B14F-4D97-AF65-F5344CB8AC3E}">
        <p14:creationId xmlns:p14="http://schemas.microsoft.com/office/powerpoint/2010/main" val="3580182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58F4A-3B22-4988-8DF0-955B328C9E46}"/>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Environmental Laws</a:t>
            </a:r>
            <a:endParaRPr lang="en-US" dirty="0">
              <a:solidFill>
                <a:srgbClr val="979C64"/>
              </a:solidFill>
            </a:endParaRPr>
          </a:p>
        </p:txBody>
      </p:sp>
      <p:sp>
        <p:nvSpPr>
          <p:cNvPr id="3" name="Content Placeholder 2">
            <a:extLst>
              <a:ext uri="{FF2B5EF4-FFF2-40B4-BE49-F238E27FC236}">
                <a16:creationId xmlns:a16="http://schemas.microsoft.com/office/drawing/2014/main" id="{220EA040-1CE6-42DC-A0E9-66FF22A8C12F}"/>
              </a:ext>
            </a:extLst>
          </p:cNvPr>
          <p:cNvSpPr>
            <a:spLocks noGrp="1"/>
          </p:cNvSpPr>
          <p:nvPr>
            <p:ph idx="1"/>
          </p:nvPr>
        </p:nvSpPr>
        <p:spPr>
          <a:xfrm>
            <a:off x="379412" y="1552074"/>
            <a:ext cx="10969943" cy="4876800"/>
          </a:xfrm>
        </p:spPr>
        <p:txBody>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NEPA/SEPA</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Clean Water Act</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Critical Areas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Flood Plain Restrictions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State Forest Practices Act</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Local Laws</a:t>
            </a:r>
            <a:endParaRPr lang="en-US" b="0" i="0" u="none" strike="noStrike" dirty="0">
              <a:effectLst/>
              <a:latin typeface="Arial" panose="020B0604020202020204" pitchFamily="34" charset="0"/>
            </a:endParaRPr>
          </a:p>
          <a:p>
            <a:endParaRPr lang="en-US" dirty="0"/>
          </a:p>
        </p:txBody>
      </p:sp>
      <p:pic>
        <p:nvPicPr>
          <p:cNvPr id="9218" name="Picture 2">
            <a:extLst>
              <a:ext uri="{FF2B5EF4-FFF2-40B4-BE49-F238E27FC236}">
                <a16:creationId xmlns:a16="http://schemas.microsoft.com/office/drawing/2014/main" id="{98874E1D-822C-4E8F-B34D-4B001EAFD8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9534" y="1426871"/>
            <a:ext cx="2001678" cy="30160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dgreenberg\AppData\Local\Microsoft\Windows\Temporary Internet Files\Content.Outlook\0RPHXFTC\BPM Logo Square (Color).jpg">
            <a:extLst>
              <a:ext uri="{FF2B5EF4-FFF2-40B4-BE49-F238E27FC236}">
                <a16:creationId xmlns:a16="http://schemas.microsoft.com/office/drawing/2014/main" id="{ED67F9F6-0928-4044-80C0-95ED7114F01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44201" y="49133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73C41F4-FCD6-4127-8CD7-E3383439337A}"/>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29150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50747-FC3E-49F7-90D9-F0E11E12FD80}"/>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Specific Observations</a:t>
            </a:r>
            <a:endParaRPr lang="en-US" dirty="0">
              <a:solidFill>
                <a:srgbClr val="979C64"/>
              </a:solidFill>
            </a:endParaRPr>
          </a:p>
        </p:txBody>
      </p:sp>
      <p:sp>
        <p:nvSpPr>
          <p:cNvPr id="3" name="Content Placeholder 2">
            <a:extLst>
              <a:ext uri="{FF2B5EF4-FFF2-40B4-BE49-F238E27FC236}">
                <a16:creationId xmlns:a16="http://schemas.microsoft.com/office/drawing/2014/main" id="{BA0A6E1C-98E5-47B7-BCAC-525C4F00132C}"/>
              </a:ext>
            </a:extLst>
          </p:cNvPr>
          <p:cNvSpPr>
            <a:spLocks noGrp="1"/>
          </p:cNvSpPr>
          <p:nvPr>
            <p:ph sz="half" idx="1"/>
          </p:nvPr>
        </p:nvSpPr>
        <p:spPr/>
        <p:txBody>
          <a:bodyPr/>
          <a:lstStyle/>
          <a:p>
            <a:pPr algn="l" rtl="0" fontAlgn="base">
              <a:buFont typeface="+mj-lt"/>
              <a:buAutoNum type="arabicPeriod"/>
            </a:pPr>
            <a:r>
              <a:rPr lang="en-US" b="0" i="0" u="none" strike="noStrike" dirty="0">
                <a:solidFill>
                  <a:srgbClr val="000000"/>
                </a:solidFill>
                <a:effectLst/>
                <a:latin typeface="Lucida Sans Unicode" panose="020B0602030504020204" pitchFamily="34" charset="0"/>
              </a:rPr>
              <a:t>“Stable” v. “Unstable” Installations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mj-lt"/>
              <a:buAutoNum type="arabicPeriod"/>
            </a:pPr>
            <a:endParaRPr lang="en-US" b="0" i="0" u="none" strike="noStrike" dirty="0">
              <a:effectLst/>
              <a:latin typeface="Arial" panose="020B0604020202020204" pitchFamily="34" charset="0"/>
            </a:endParaRPr>
          </a:p>
          <a:p>
            <a:pPr algn="l" rtl="0" fontAlgn="base">
              <a:buFont typeface="+mj-lt"/>
              <a:buAutoNum type="arabicPeriod" startAt="2"/>
            </a:pPr>
            <a:r>
              <a:rPr lang="en-US" b="0" i="0" u="none" strike="noStrike" dirty="0">
                <a:solidFill>
                  <a:srgbClr val="000000"/>
                </a:solidFill>
                <a:effectLst/>
                <a:latin typeface="Lucida Sans Unicode" panose="020B0602030504020204" pitchFamily="34" charset="0"/>
              </a:rPr>
              <a:t>Permitting</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mj-lt"/>
              <a:buAutoNum type="arabicPeriod" startAt="2"/>
            </a:pPr>
            <a:endParaRPr lang="en-US" b="0" i="0" u="none" strike="noStrike" dirty="0">
              <a:effectLst/>
              <a:latin typeface="Arial" panose="020B0604020202020204" pitchFamily="34" charset="0"/>
            </a:endParaRPr>
          </a:p>
          <a:p>
            <a:pPr algn="l" rtl="0" fontAlgn="base">
              <a:buFont typeface="+mj-lt"/>
              <a:buAutoNum type="arabicPeriod" startAt="3"/>
            </a:pPr>
            <a:r>
              <a:rPr lang="en-US" b="0" i="0" u="none" strike="noStrike" dirty="0">
                <a:solidFill>
                  <a:srgbClr val="000000"/>
                </a:solidFill>
                <a:effectLst/>
                <a:latin typeface="Lucida Sans Unicode" panose="020B0602030504020204" pitchFamily="34" charset="0"/>
              </a:rPr>
              <a:t>Water Rights</a:t>
            </a:r>
            <a:endParaRPr lang="en-US" b="0" i="0" u="none" strike="noStrike" dirty="0">
              <a:effectLst/>
              <a:latin typeface="Arial" panose="020B0604020202020204" pitchFamily="34" charset="0"/>
            </a:endParaRPr>
          </a:p>
          <a:p>
            <a:endParaRPr lang="en-US" dirty="0"/>
          </a:p>
        </p:txBody>
      </p:sp>
      <p:pic>
        <p:nvPicPr>
          <p:cNvPr id="10242" name="Picture 2">
            <a:extLst>
              <a:ext uri="{FF2B5EF4-FFF2-40B4-BE49-F238E27FC236}">
                <a16:creationId xmlns:a16="http://schemas.microsoft.com/office/drawing/2014/main" id="{4837C6CD-07B2-4ACE-BB39-AC4E6B56B4F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94412" y="1990725"/>
            <a:ext cx="3152775" cy="28765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dgreenberg\AppData\Local\Microsoft\Windows\Temporary Internet Files\Content.Outlook\0RPHXFTC\BPM Logo Square (Color).jpg">
            <a:extLst>
              <a:ext uri="{FF2B5EF4-FFF2-40B4-BE49-F238E27FC236}">
                <a16:creationId xmlns:a16="http://schemas.microsoft.com/office/drawing/2014/main" id="{23E22C3B-35D7-4E4E-A079-EE7683F0CD9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76406" y="5183028"/>
            <a:ext cx="1674972" cy="167497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4A3B941D-7AE7-4A1E-9B87-3C1B93ED0AC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312367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5E7F7-5D9C-4C62-A989-2ED6596BEC54}"/>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Mitigating the Risk</a:t>
            </a:r>
            <a:endParaRPr lang="en-US" dirty="0">
              <a:solidFill>
                <a:srgbClr val="979C64"/>
              </a:solidFill>
            </a:endParaRPr>
          </a:p>
        </p:txBody>
      </p:sp>
      <p:sp>
        <p:nvSpPr>
          <p:cNvPr id="3" name="Content Placeholder 2">
            <a:extLst>
              <a:ext uri="{FF2B5EF4-FFF2-40B4-BE49-F238E27FC236}">
                <a16:creationId xmlns:a16="http://schemas.microsoft.com/office/drawing/2014/main" id="{249EA1A8-1A3C-4E97-BA2F-54E9BB785FF3}"/>
              </a:ext>
            </a:extLst>
          </p:cNvPr>
          <p:cNvSpPr>
            <a:spLocks noGrp="1"/>
          </p:cNvSpPr>
          <p:nvPr>
            <p:ph sz="half" idx="1"/>
          </p:nvPr>
        </p:nvSpPr>
        <p:spPr/>
        <p:txBody>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Quality Design/Construction Team</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Planning for Health &amp; Safety Risks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Warnings! Warnings! Warnings!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lvl="1" fontAlgn="base"/>
            <a:r>
              <a:rPr lang="en-US" b="0" i="0" u="none" strike="noStrike" dirty="0">
                <a:solidFill>
                  <a:srgbClr val="000000"/>
                </a:solidFill>
                <a:effectLst/>
                <a:latin typeface="Lucida Sans Unicode" panose="020B0602030504020204" pitchFamily="34" charset="0"/>
              </a:rPr>
              <a:t>In Specifications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lvl="1" fontAlgn="base"/>
            <a:r>
              <a:rPr lang="en-US" b="0" i="0" u="none" strike="noStrike" dirty="0">
                <a:solidFill>
                  <a:srgbClr val="000000"/>
                </a:solidFill>
                <a:effectLst/>
                <a:latin typeface="Lucida Sans Unicode" panose="020B0602030504020204" pitchFamily="34" charset="0"/>
              </a:rPr>
              <a:t>Signs on River</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lvl="1" fontAlgn="base"/>
            <a:r>
              <a:rPr lang="en-US" b="0" i="0" u="none" strike="noStrike" dirty="0">
                <a:solidFill>
                  <a:srgbClr val="000000"/>
                </a:solidFill>
                <a:effectLst/>
                <a:latin typeface="Lucida Sans Unicode" panose="020B0602030504020204" pitchFamily="34" charset="0"/>
              </a:rPr>
              <a:t>Affected Landowners</a:t>
            </a:r>
            <a:endParaRPr lang="en-US" b="0" i="0" u="none" strike="noStrike" dirty="0">
              <a:effectLst/>
              <a:latin typeface="Arial" panose="020B0604020202020204" pitchFamily="34" charset="0"/>
            </a:endParaRPr>
          </a:p>
          <a:p>
            <a:endParaRPr lang="en-US" dirty="0"/>
          </a:p>
        </p:txBody>
      </p:sp>
      <p:pic>
        <p:nvPicPr>
          <p:cNvPr id="11266" name="Picture 2">
            <a:extLst>
              <a:ext uri="{FF2B5EF4-FFF2-40B4-BE49-F238E27FC236}">
                <a16:creationId xmlns:a16="http://schemas.microsoft.com/office/drawing/2014/main" id="{E3974CED-1DD4-466F-B647-D6F9B812328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36152" y="1219200"/>
            <a:ext cx="2764736" cy="245174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dgreenberg\AppData\Local\Microsoft\Windows\Temporary Internet Files\Content.Outlook\0RPHXFTC\BPM Logo Square (Color).jpg">
            <a:extLst>
              <a:ext uri="{FF2B5EF4-FFF2-40B4-BE49-F238E27FC236}">
                <a16:creationId xmlns:a16="http://schemas.microsoft.com/office/drawing/2014/main" id="{3A926F57-68AB-4840-9063-289A2E0F13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44201" y="49133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2C3D672A-5104-44D4-B825-12890487990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3306284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569B9-A05A-4303-802D-00DBFF49F6E5}"/>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Mitigating the Risk</a:t>
            </a:r>
            <a:endParaRPr lang="en-US" dirty="0">
              <a:solidFill>
                <a:srgbClr val="979C64"/>
              </a:solidFill>
            </a:endParaRPr>
          </a:p>
        </p:txBody>
      </p:sp>
      <p:sp>
        <p:nvSpPr>
          <p:cNvPr id="3" name="Content Placeholder 2">
            <a:extLst>
              <a:ext uri="{FF2B5EF4-FFF2-40B4-BE49-F238E27FC236}">
                <a16:creationId xmlns:a16="http://schemas.microsoft.com/office/drawing/2014/main" id="{C82114AF-9D4A-49AE-A281-313B47C3E349}"/>
              </a:ext>
            </a:extLst>
          </p:cNvPr>
          <p:cNvSpPr>
            <a:spLocks noGrp="1"/>
          </p:cNvSpPr>
          <p:nvPr>
            <p:ph sz="half" idx="1"/>
          </p:nvPr>
        </p:nvSpPr>
        <p:spPr/>
        <p:txBody>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Opportunities to Avoid ELJ or LWP</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Monitoring Maintenance &amp; Repair</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Contractual Risk Allocation</a:t>
            </a:r>
            <a:endParaRPr lang="en-US" b="0" i="0" u="none" strike="noStrike" dirty="0">
              <a:effectLst/>
              <a:latin typeface="Arial" panose="020B0604020202020204" pitchFamily="34" charset="0"/>
            </a:endParaRPr>
          </a:p>
          <a:p>
            <a:endParaRPr lang="en-US" dirty="0"/>
          </a:p>
        </p:txBody>
      </p:sp>
      <p:pic>
        <p:nvPicPr>
          <p:cNvPr id="12290" name="Picture 2">
            <a:extLst>
              <a:ext uri="{FF2B5EF4-FFF2-40B4-BE49-F238E27FC236}">
                <a16:creationId xmlns:a16="http://schemas.microsoft.com/office/drawing/2014/main" id="{231EB8EE-3E0B-472C-8865-3C351418A6A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237412" y="1524000"/>
            <a:ext cx="2514600" cy="222992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dgreenberg\AppData\Local\Microsoft\Windows\Temporary Internet Files\Content.Outlook\0RPHXFTC\BPM Logo Square (Color).jpg">
            <a:extLst>
              <a:ext uri="{FF2B5EF4-FFF2-40B4-BE49-F238E27FC236}">
                <a16:creationId xmlns:a16="http://schemas.microsoft.com/office/drawing/2014/main" id="{66222974-E5B3-47FC-A365-CE0F49EC287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56812" y="49133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32BDC1D1-D4B7-4894-93BB-F6F3219D857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101171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979C64"/>
                </a:solidFill>
              </a:rPr>
              <a:t>INTRODUCTION/BACKGROUND</a:t>
            </a:r>
          </a:p>
        </p:txBody>
      </p:sp>
      <p:sp>
        <p:nvSpPr>
          <p:cNvPr id="3" name="Content Placeholder 2"/>
          <p:cNvSpPr>
            <a:spLocks noGrp="1"/>
          </p:cNvSpPr>
          <p:nvPr>
            <p:ph idx="1"/>
          </p:nvPr>
        </p:nvSpPr>
        <p:spPr/>
        <p:txBody>
          <a:bodyPr>
            <a:normAutofit/>
          </a:bodyPr>
          <a:lstStyle/>
          <a:p>
            <a:pPr marL="0" indent="0">
              <a:buNone/>
            </a:pPr>
            <a:endParaRPr lang="en-US" sz="3200" dirty="0"/>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Fish &amp; Wildlife Protection &amp; Enhancement</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Unintended Consequences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Increased Awareness &amp; Concerns</a:t>
            </a:r>
            <a:endParaRPr lang="en-US" sz="3200" b="0" i="0" u="none" strike="noStrike" dirty="0">
              <a:effectLst/>
              <a:latin typeface="Arial" panose="020B0604020202020204" pitchFamily="34" charset="0"/>
            </a:endParaRPr>
          </a:p>
          <a:p>
            <a:endParaRPr lang="en-US" sz="2800" dirty="0"/>
          </a:p>
          <a:p>
            <a:endParaRPr lang="en-US" dirty="0"/>
          </a:p>
        </p:txBody>
      </p:sp>
      <p:pic>
        <p:nvPicPr>
          <p:cNvPr id="1026" name="Picture 2" descr="C:\Users\dgreenberg\AppData\Local\Microsoft\Windows\Temporary Internet Files\Content.Outlook\0RPHXFTC\BPM Logo Square (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4412" y="4572481"/>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2A2DD76F-154A-4310-9775-47496575F0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3349" y="4878043"/>
            <a:ext cx="1762125" cy="13335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8C258065-A1F2-4E8B-8ED9-25D31231C73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1559019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5912" b="20063"/>
          <a:stretch/>
        </p:blipFill>
        <p:spPr bwMode="auto">
          <a:xfrm>
            <a:off x="4189412" y="581023"/>
            <a:ext cx="5087938" cy="3257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02429" y="3962400"/>
            <a:ext cx="11430000" cy="2209800"/>
          </a:xfrm>
        </p:spPr>
        <p:txBody>
          <a:bodyPr>
            <a:normAutofit/>
          </a:bodyPr>
          <a:lstStyle/>
          <a:p>
            <a:pPr marL="0" indent="0">
              <a:buNone/>
            </a:pPr>
            <a:endParaRPr lang="en-US" dirty="0"/>
          </a:p>
          <a:p>
            <a:pPr marL="0" indent="0" algn="ctr">
              <a:buNone/>
            </a:pPr>
            <a:r>
              <a:rPr lang="en-US" sz="2000" dirty="0"/>
              <a:t>One Convention Place, 701 Pike Street, Suite 1400, Seattle, WA 98101</a:t>
            </a:r>
          </a:p>
        </p:txBody>
      </p:sp>
      <p:pic>
        <p:nvPicPr>
          <p:cNvPr id="4" name="Picture 3">
            <a:extLst>
              <a:ext uri="{FF2B5EF4-FFF2-40B4-BE49-F238E27FC236}">
                <a16:creationId xmlns:a16="http://schemas.microsoft.com/office/drawing/2014/main" id="{ABFB2434-7250-4C27-8DE9-1DF07C2D2FE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639931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79C64"/>
                </a:solidFill>
              </a:rPr>
              <a:t>What are the Risks?</a:t>
            </a:r>
          </a:p>
        </p:txBody>
      </p:sp>
      <p:pic>
        <p:nvPicPr>
          <p:cNvPr id="1026" name="Picture 2" descr="C:\Users\dgreenberg\AppData\Local\Microsoft\Windows\Temporary Internet Files\Content.Outlook\0RPHXFTC\BPM Logo Square (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4412" y="46085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23706A78-134A-4EC5-BF3B-D5857C9C242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736097" y="517358"/>
            <a:ext cx="2147060" cy="143137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D1AD30C-33AA-4D62-8309-6F6F5420CCEC}"/>
              </a:ext>
            </a:extLst>
          </p:cNvPr>
          <p:cNvSpPr txBox="1"/>
          <p:nvPr/>
        </p:nvSpPr>
        <p:spPr>
          <a:xfrm>
            <a:off x="379412" y="1524000"/>
            <a:ext cx="8764588" cy="4031873"/>
          </a:xfrm>
          <a:prstGeom prst="rect">
            <a:avLst/>
          </a:prstGeom>
          <a:noFill/>
        </p:spPr>
        <p:txBody>
          <a:bodyPr wrap="square">
            <a:spAutoFit/>
          </a:bodyPr>
          <a:lstStyle/>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Health and Safety During Construction</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Hazards to River Users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Hazards to Children</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Flooding of Upstream Properties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Erosion and Damage to Downstream Properties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Personal Injury and Property Damage when all or Part of ELJ or LWP Breaks Free</a:t>
            </a:r>
            <a:endParaRPr lang="en-US" sz="3200" b="0" i="0" u="none" strike="noStrike" dirty="0">
              <a:effectLst/>
              <a:latin typeface="Arial" panose="020B0604020202020204" pitchFamily="34" charset="0"/>
            </a:endParaRPr>
          </a:p>
        </p:txBody>
      </p:sp>
      <p:pic>
        <p:nvPicPr>
          <p:cNvPr id="6" name="Picture 5">
            <a:extLst>
              <a:ext uri="{FF2B5EF4-FFF2-40B4-BE49-F238E27FC236}">
                <a16:creationId xmlns:a16="http://schemas.microsoft.com/office/drawing/2014/main" id="{FD0E4D6C-03D4-4EB4-A811-3E6DA96DA2D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2050938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i="0" u="none" strike="noStrike" dirty="0">
                <a:solidFill>
                  <a:srgbClr val="000000"/>
                </a:solidFill>
                <a:effectLst/>
                <a:latin typeface="Times New Roman" panose="02020603050405020304" pitchFamily="18" charset="0"/>
              </a:rPr>
              <a:t> </a:t>
            </a:r>
            <a:endParaRPr lang="en-US" dirty="0">
              <a:solidFill>
                <a:srgbClr val="979C64"/>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4849" y="4532313"/>
            <a:ext cx="1944687"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Construction Workers/Field Personnel</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River Users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Children</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Upstream Private Property Owners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Downstream Private Property Owners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Public Landowners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Natural Environment</a:t>
            </a:r>
            <a:endParaRPr lang="en-US" b="0" i="0" u="none" strike="noStrike" dirty="0">
              <a:effectLst/>
              <a:latin typeface="Arial" panose="020B0604020202020204" pitchFamily="34" charset="0"/>
            </a:endParaRPr>
          </a:p>
          <a:p>
            <a:pPr marL="0" indent="0">
              <a:buNone/>
            </a:pPr>
            <a:endParaRPr lang="en-US" dirty="0"/>
          </a:p>
        </p:txBody>
      </p:sp>
      <p:pic>
        <p:nvPicPr>
          <p:cNvPr id="3076" name="Picture 4">
            <a:extLst>
              <a:ext uri="{FF2B5EF4-FFF2-40B4-BE49-F238E27FC236}">
                <a16:creationId xmlns:a16="http://schemas.microsoft.com/office/drawing/2014/main" id="{FA9E540D-A5F3-498A-86D1-440D2813FA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9012" y="1600200"/>
            <a:ext cx="1971675" cy="14859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33026E4-A69F-451B-8BE4-246D5F24E59E}"/>
              </a:ext>
            </a:extLst>
          </p:cNvPr>
          <p:cNvSpPr txBox="1"/>
          <p:nvPr/>
        </p:nvSpPr>
        <p:spPr>
          <a:xfrm>
            <a:off x="609441" y="646093"/>
            <a:ext cx="7000874" cy="523220"/>
          </a:xfrm>
          <a:prstGeom prst="rect">
            <a:avLst/>
          </a:prstGeom>
          <a:noFill/>
        </p:spPr>
        <p:txBody>
          <a:bodyPr wrap="square">
            <a:spAutoFit/>
          </a:bodyPr>
          <a:lstStyle/>
          <a:p>
            <a:r>
              <a:rPr lang="en-US" sz="2800" i="0" u="none" strike="noStrike" dirty="0">
                <a:solidFill>
                  <a:srgbClr val="979C64"/>
                </a:solidFill>
                <a:effectLst/>
                <a:latin typeface="+mj-lt"/>
              </a:rPr>
              <a:t>Who are the Potential Injured Parties?</a:t>
            </a:r>
            <a:endParaRPr lang="en-US" sz="2800" dirty="0">
              <a:solidFill>
                <a:srgbClr val="979C64"/>
              </a:solidFill>
              <a:latin typeface="+mj-lt"/>
            </a:endParaRPr>
          </a:p>
        </p:txBody>
      </p:sp>
      <p:pic>
        <p:nvPicPr>
          <p:cNvPr id="7" name="Picture 6">
            <a:extLst>
              <a:ext uri="{FF2B5EF4-FFF2-40B4-BE49-F238E27FC236}">
                <a16:creationId xmlns:a16="http://schemas.microsoft.com/office/drawing/2014/main" id="{3A7EC748-203A-4F9D-8D83-03FB8C5DB64A}"/>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258042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5693" y="4913313"/>
            <a:ext cx="1944687"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Who are the Potential Liable Parties?</a:t>
            </a:r>
            <a:endParaRPr lang="en-US" dirty="0">
              <a:solidFill>
                <a:srgbClr val="979C64"/>
              </a:solidFill>
            </a:endParaRPr>
          </a:p>
        </p:txBody>
      </p:sp>
      <p:sp>
        <p:nvSpPr>
          <p:cNvPr id="3" name="Content Placeholder 2"/>
          <p:cNvSpPr>
            <a:spLocks noGrp="1"/>
          </p:cNvSpPr>
          <p:nvPr>
            <p:ph idx="1"/>
          </p:nvPr>
        </p:nvSpPr>
        <p:spPr/>
        <p:txBody>
          <a:bodyPr>
            <a:normAutofit/>
          </a:bodyPr>
          <a:lstStyle/>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Designers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Contractors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Landowners Where ELJ or LWP is Located</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Project Sponsors</a:t>
            </a:r>
            <a:endParaRPr lang="en-US" sz="3200" b="0" i="0" u="none" strike="noStrike" dirty="0">
              <a:effectLst/>
              <a:latin typeface="Arial" panose="020B0604020202020204" pitchFamily="34" charset="0"/>
            </a:endParaRPr>
          </a:p>
          <a:p>
            <a:pPr lvl="1"/>
            <a:endParaRPr lang="en-US" sz="3600" dirty="0"/>
          </a:p>
        </p:txBody>
      </p:sp>
      <p:pic>
        <p:nvPicPr>
          <p:cNvPr id="4100" name="Picture 4">
            <a:extLst>
              <a:ext uri="{FF2B5EF4-FFF2-40B4-BE49-F238E27FC236}">
                <a16:creationId xmlns:a16="http://schemas.microsoft.com/office/drawing/2014/main" id="{9C3EED62-615F-46B6-B6E6-C2FC7934B2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4412" y="3686175"/>
            <a:ext cx="1752600" cy="26289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CCF619C6-6C47-4474-A349-5FC27C3B5FB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3084130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rgbClr val="979C64"/>
                </a:solidFill>
              </a:rPr>
              <a:t>Legal Principals</a:t>
            </a:r>
          </a:p>
        </p:txBody>
      </p:sp>
      <p:sp>
        <p:nvSpPr>
          <p:cNvPr id="3" name="Content Placeholder 2"/>
          <p:cNvSpPr>
            <a:spLocks noGrp="1"/>
          </p:cNvSpPr>
          <p:nvPr>
            <p:ph idx="1"/>
          </p:nvPr>
        </p:nvSpPr>
        <p:spPr>
          <a:xfrm>
            <a:off x="609441" y="1676400"/>
            <a:ext cx="10969943" cy="4876800"/>
          </a:xfrm>
        </p:spPr>
        <p:txBody>
          <a:bodyPr>
            <a:normAutofit/>
          </a:bodyPr>
          <a:lstStyle/>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Health &amp; Safety Standards</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Negligence</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Recreational Use Immunity</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Attractive Nuisance</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Natural Watercourse Rule</a:t>
            </a:r>
            <a:r>
              <a:rPr lang="en-US" sz="3200" b="0" i="0" u="none" strike="noStrike" dirty="0">
                <a:effectLst/>
                <a:latin typeface="Lucida Sans Unicode" panose="020B0602030504020204" pitchFamily="34" charset="0"/>
              </a:rPr>
              <a:t>​</a:t>
            </a:r>
            <a:endParaRPr lang="en-US" sz="3200" b="0" i="0" u="none" strike="noStrike" dirty="0">
              <a:effectLst/>
              <a:latin typeface="Arial" panose="020B0604020202020204" pitchFamily="34" charset="0"/>
            </a:endParaRPr>
          </a:p>
          <a:p>
            <a:pPr algn="l" rtl="0" fontAlgn="base">
              <a:buFont typeface="Arial" panose="020B0604020202020204" pitchFamily="34" charset="0"/>
              <a:buChar char="•"/>
            </a:pPr>
            <a:r>
              <a:rPr lang="en-US" sz="3200" b="0" i="0" u="none" strike="noStrike" dirty="0">
                <a:solidFill>
                  <a:srgbClr val="000000"/>
                </a:solidFill>
                <a:effectLst/>
                <a:latin typeface="Lucida Sans Unicode" panose="020B0602030504020204" pitchFamily="34" charset="0"/>
              </a:rPr>
              <a:t>Environmental Laws</a:t>
            </a:r>
            <a:endParaRPr lang="en-US" sz="3200" b="0" i="0" u="none" strike="noStrike" dirty="0">
              <a:effectLst/>
              <a:latin typeface="Arial" panose="020B0604020202020204" pitchFamily="34" charset="0"/>
            </a:endParaRPr>
          </a:p>
          <a:p>
            <a:endParaRPr lang="en-US" dirty="0"/>
          </a:p>
        </p:txBody>
      </p:sp>
      <p:pic>
        <p:nvPicPr>
          <p:cNvPr id="1026" name="Picture 2" descr="C:\Users\dgreenberg\AppData\Local\Microsoft\Windows\Temporary Internet Files\Content.Outlook\0RPHXFTC\BPM Logo Square (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33012" y="49133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a:extLst>
              <a:ext uri="{FF2B5EF4-FFF2-40B4-BE49-F238E27FC236}">
                <a16:creationId xmlns:a16="http://schemas.microsoft.com/office/drawing/2014/main" id="{B3F0E225-E88F-4647-9563-ACD168E1FE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4612" y="2352675"/>
            <a:ext cx="118110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A386D306-E2B5-4EC3-A8EA-82A6938A9EF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750000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56E8C-3D6B-4F15-B3DE-AB116379E912}"/>
              </a:ext>
            </a:extLst>
          </p:cNvPr>
          <p:cNvSpPr>
            <a:spLocks noGrp="1"/>
          </p:cNvSpPr>
          <p:nvPr>
            <p:ph type="title"/>
          </p:nvPr>
        </p:nvSpPr>
        <p:spPr/>
        <p:txBody>
          <a:bodyPr/>
          <a:lstStyle/>
          <a:p>
            <a:r>
              <a:rPr lang="en-US" i="0" u="none" strike="noStrike" dirty="0">
                <a:solidFill>
                  <a:srgbClr val="979C64"/>
                </a:solidFill>
                <a:effectLst/>
                <a:latin typeface="Lucida Sans Unicode" panose="020B0602030504020204" pitchFamily="34" charset="0"/>
              </a:rPr>
              <a:t>Health &amp; Safety Standards</a:t>
            </a:r>
            <a:endParaRPr lang="en-US" dirty="0">
              <a:solidFill>
                <a:srgbClr val="979C64"/>
              </a:solidFill>
            </a:endParaRPr>
          </a:p>
        </p:txBody>
      </p:sp>
      <p:sp>
        <p:nvSpPr>
          <p:cNvPr id="3" name="Content Placeholder 2">
            <a:extLst>
              <a:ext uri="{FF2B5EF4-FFF2-40B4-BE49-F238E27FC236}">
                <a16:creationId xmlns:a16="http://schemas.microsoft.com/office/drawing/2014/main" id="{71F5C9EC-B908-497A-B354-FFE0D08BD55E}"/>
              </a:ext>
            </a:extLst>
          </p:cNvPr>
          <p:cNvSpPr>
            <a:spLocks noGrp="1"/>
          </p:cNvSpPr>
          <p:nvPr>
            <p:ph idx="1"/>
          </p:nvPr>
        </p:nvSpPr>
        <p:spPr>
          <a:xfrm>
            <a:off x="303212" y="1411705"/>
            <a:ext cx="10969943" cy="4876800"/>
          </a:xfrm>
        </p:spPr>
        <p:txBody>
          <a:bodyPr/>
          <a:lstStyle/>
          <a:p>
            <a:pPr algn="l" rtl="0" fontAlgn="auto">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a:t>
            </a: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All employers are required to maintain a safe workplace for their employees.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r"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RCW 49.17.060(1)</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Assess Site Conditions</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Site Safety Plans</a:t>
            </a:r>
            <a:endParaRPr lang="en-US" b="0" i="0" u="none" strike="noStrike" dirty="0">
              <a:effectLst/>
              <a:latin typeface="Arial" panose="020B0604020202020204" pitchFamily="34" charset="0"/>
            </a:endParaRPr>
          </a:p>
          <a:p>
            <a:endParaRPr lang="en-US" dirty="0"/>
          </a:p>
        </p:txBody>
      </p:sp>
      <p:pic>
        <p:nvPicPr>
          <p:cNvPr id="6148" name="Picture 4">
            <a:extLst>
              <a:ext uri="{FF2B5EF4-FFF2-40B4-BE49-F238E27FC236}">
                <a16:creationId xmlns:a16="http://schemas.microsoft.com/office/drawing/2014/main" id="{E79FCBF2-BE9A-48D5-B001-4355EAA02B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4212" y="4164370"/>
            <a:ext cx="2590800" cy="17316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dgreenberg\AppData\Local\Microsoft\Windows\Temporary Internet Files\Content.Outlook\0RPHXFTC\BPM Logo Square (Color).jpg">
            <a:extLst>
              <a:ext uri="{FF2B5EF4-FFF2-40B4-BE49-F238E27FC236}">
                <a16:creationId xmlns:a16="http://schemas.microsoft.com/office/drawing/2014/main" id="{5CD4E755-1231-4FE8-8FF9-7671E697F43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52012" y="4800600"/>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24361E38-61D6-4A21-9B7E-E4515C44314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139516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B1B2-DE25-4DA2-A10E-6B8DC785D46B}"/>
              </a:ext>
            </a:extLst>
          </p:cNvPr>
          <p:cNvSpPr>
            <a:spLocks noGrp="1"/>
          </p:cNvSpPr>
          <p:nvPr>
            <p:ph type="title"/>
          </p:nvPr>
        </p:nvSpPr>
        <p:spPr>
          <a:xfrm>
            <a:off x="609441" y="533400"/>
            <a:ext cx="10969943" cy="990600"/>
          </a:xfrm>
        </p:spPr>
        <p:txBody>
          <a:bodyPr anchor="ctr">
            <a:normAutofit/>
          </a:bodyPr>
          <a:lstStyle/>
          <a:p>
            <a:r>
              <a:rPr lang="en-US" dirty="0">
                <a:solidFill>
                  <a:srgbClr val="979C64"/>
                </a:solidFill>
              </a:rPr>
              <a:t>Negligence</a:t>
            </a:r>
          </a:p>
        </p:txBody>
      </p:sp>
      <p:sp>
        <p:nvSpPr>
          <p:cNvPr id="3" name="Content Placeholder 2">
            <a:extLst>
              <a:ext uri="{FF2B5EF4-FFF2-40B4-BE49-F238E27FC236}">
                <a16:creationId xmlns:a16="http://schemas.microsoft.com/office/drawing/2014/main" id="{D49D48B0-710A-4342-809E-8C42E9F99A1B}"/>
              </a:ext>
            </a:extLst>
          </p:cNvPr>
          <p:cNvSpPr>
            <a:spLocks noGrp="1"/>
          </p:cNvSpPr>
          <p:nvPr>
            <p:ph sz="half" idx="1"/>
          </p:nvPr>
        </p:nvSpPr>
        <p:spPr>
          <a:xfrm>
            <a:off x="609441" y="1673352"/>
            <a:ext cx="5383398" cy="4718304"/>
          </a:xfrm>
        </p:spPr>
        <p:txBody>
          <a:bodyPr>
            <a:normAutofit/>
          </a:bodyPr>
          <a:lstStyle/>
          <a:p>
            <a:pPr rtl="0" fontAlgn="base">
              <a:buFont typeface="Arial" panose="020B0604020202020204" pitchFamily="34" charset="0"/>
              <a:buChar char="•"/>
            </a:pPr>
            <a:r>
              <a:rPr lang="en-US" b="0" i="0" u="none" strike="noStrike" dirty="0">
                <a:effectLst/>
              </a:rPr>
              <a:t>In the Design​</a:t>
            </a:r>
          </a:p>
          <a:p>
            <a:pPr rtl="0" fontAlgn="base">
              <a:buFont typeface="Arial" panose="020B0604020202020204" pitchFamily="34" charset="0"/>
              <a:buChar char="•"/>
            </a:pPr>
            <a:r>
              <a:rPr lang="en-US" b="0" i="0" u="none" strike="noStrike" dirty="0">
                <a:effectLst/>
              </a:rPr>
              <a:t>In the Construction​</a:t>
            </a:r>
          </a:p>
          <a:p>
            <a:pPr rtl="0" fontAlgn="base">
              <a:buFont typeface="Arial" panose="020B0604020202020204" pitchFamily="34" charset="0"/>
              <a:buChar char="•"/>
            </a:pPr>
            <a:r>
              <a:rPr lang="en-US" b="0" i="0" u="none" strike="noStrike" dirty="0">
                <a:effectLst/>
              </a:rPr>
              <a:t>Need for Licensed Engineer?​</a:t>
            </a:r>
          </a:p>
          <a:p>
            <a:pPr rtl="0" fontAlgn="base">
              <a:buFont typeface="Arial" panose="020B0604020202020204" pitchFamily="34" charset="0"/>
              <a:buChar char="•"/>
            </a:pPr>
            <a:r>
              <a:rPr lang="en-US" b="0" i="0" u="none" strike="noStrike" dirty="0">
                <a:effectLst/>
              </a:rPr>
              <a:t>How Extensive Should Modeling Be?​</a:t>
            </a:r>
          </a:p>
          <a:p>
            <a:pPr rtl="0" fontAlgn="base">
              <a:buFont typeface="Arial" panose="020B0604020202020204" pitchFamily="34" charset="0"/>
              <a:buChar char="•"/>
            </a:pPr>
            <a:r>
              <a:rPr lang="en-US" b="0" i="0" u="none" strike="noStrike" dirty="0">
                <a:effectLst/>
              </a:rPr>
              <a:t>Ultimately a Standard of Care Question</a:t>
            </a:r>
          </a:p>
          <a:p>
            <a:endParaRPr lang="en-US" dirty="0"/>
          </a:p>
        </p:txBody>
      </p:sp>
      <p:pic>
        <p:nvPicPr>
          <p:cNvPr id="1026" name="Picture 2">
            <a:extLst>
              <a:ext uri="{FF2B5EF4-FFF2-40B4-BE49-F238E27FC236}">
                <a16:creationId xmlns:a16="http://schemas.microsoft.com/office/drawing/2014/main" id="{D2B75CDE-66AB-4164-90C2-43D102E8F0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09" r="21381" b="1"/>
          <a:stretch/>
        </p:blipFill>
        <p:spPr bwMode="auto">
          <a:xfrm>
            <a:off x="7085012" y="1546844"/>
            <a:ext cx="3479825" cy="3049908"/>
          </a:xfrm>
          <a:prstGeom prst="rect">
            <a:avLst/>
          </a:prstGeom>
          <a:solidFill>
            <a:srgbClr val="FFFFFF"/>
          </a:solidFill>
        </p:spPr>
      </p:pic>
      <p:pic>
        <p:nvPicPr>
          <p:cNvPr id="5" name="Picture 2" descr="C:\Users\dgreenberg\AppData\Local\Microsoft\Windows\Temporary Internet Files\Content.Outlook\0RPHXFTC\BPM Logo Square (Color).jpg">
            <a:extLst>
              <a:ext uri="{FF2B5EF4-FFF2-40B4-BE49-F238E27FC236}">
                <a16:creationId xmlns:a16="http://schemas.microsoft.com/office/drawing/2014/main" id="{32DC0EE7-42EC-4461-94CD-412830FF1F8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4412" y="4885302"/>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5AEDEBCF-F65C-4A63-B83F-7C7393904DC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156409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3BEE0-B6A1-4963-9AEC-DC9788FD98A0}"/>
              </a:ext>
            </a:extLst>
          </p:cNvPr>
          <p:cNvSpPr>
            <a:spLocks noGrp="1"/>
          </p:cNvSpPr>
          <p:nvPr>
            <p:ph type="title"/>
          </p:nvPr>
        </p:nvSpPr>
        <p:spPr>
          <a:xfrm>
            <a:off x="609441" y="533400"/>
            <a:ext cx="10969943" cy="990600"/>
          </a:xfrm>
        </p:spPr>
        <p:txBody>
          <a:bodyPr anchor="ctr">
            <a:normAutofit/>
          </a:bodyPr>
          <a:lstStyle/>
          <a:p>
            <a:r>
              <a:rPr lang="en-US" i="0" u="none" strike="noStrike" dirty="0">
                <a:solidFill>
                  <a:srgbClr val="979C64"/>
                </a:solidFill>
                <a:effectLst/>
              </a:rPr>
              <a:t>Recreational Use Immunity</a:t>
            </a:r>
            <a:endParaRPr lang="en-US" dirty="0">
              <a:solidFill>
                <a:srgbClr val="979C64"/>
              </a:solidFill>
            </a:endParaRPr>
          </a:p>
        </p:txBody>
      </p:sp>
      <p:sp>
        <p:nvSpPr>
          <p:cNvPr id="9" name="Content Placeholder 2">
            <a:extLst>
              <a:ext uri="{FF2B5EF4-FFF2-40B4-BE49-F238E27FC236}">
                <a16:creationId xmlns:a16="http://schemas.microsoft.com/office/drawing/2014/main" id="{FD4A6098-D759-4550-8D34-F2E9914EA405}"/>
              </a:ext>
            </a:extLst>
          </p:cNvPr>
          <p:cNvSpPr>
            <a:spLocks noGrp="1"/>
          </p:cNvSpPr>
          <p:nvPr>
            <p:ph idx="1"/>
          </p:nvPr>
        </p:nvSpPr>
        <p:spPr>
          <a:xfrm>
            <a:off x="609441" y="1600200"/>
            <a:ext cx="10969943" cy="3429000"/>
          </a:xfrm>
        </p:spPr>
        <p:txBody>
          <a:bodyPr>
            <a:normAutofit fontScale="85000" lnSpcReduction="10000"/>
          </a:bodyPr>
          <a:lstStyle/>
          <a:p>
            <a:pPr algn="l" rtl="0" fontAlgn="base">
              <a:buFont typeface="Arial" panose="020B0604020202020204" pitchFamily="34" charset="0"/>
              <a:buChar char="•"/>
            </a:pPr>
            <a:r>
              <a:rPr lang="en-US" b="0" i="0" u="none" strike="noStrike" dirty="0">
                <a:solidFill>
                  <a:srgbClr val="000000"/>
                </a:solidFill>
                <a:effectLst/>
                <a:latin typeface="Lucida Sans Unicode" panose="020B0602030504020204" pitchFamily="34" charset="0"/>
              </a:rPr>
              <a:t>RCW 4.24.210:</a:t>
            </a:r>
            <a:r>
              <a:rPr lang="en-US" b="0" i="0" u="none" strike="noStrike" dirty="0">
                <a:effectLst/>
                <a:latin typeface="Lucida Sans Unicode" panose="020B0602030504020204" pitchFamily="34" charset="0"/>
              </a:rPr>
              <a:t>​</a:t>
            </a:r>
            <a:endParaRPr lang="en-US" b="0" i="0" u="none" strike="noStrike" dirty="0">
              <a:effectLst/>
              <a:latin typeface="Arial" panose="020B0604020202020204" pitchFamily="34" charset="0"/>
            </a:endParaRPr>
          </a:p>
          <a:p>
            <a:pPr algn="l" rtl="0" fontAlgn="base"/>
            <a:endParaRPr lang="en-US" b="0" i="0" u="none" strike="noStrike" dirty="0">
              <a:effectLst/>
              <a:latin typeface="Arial" panose="020B0604020202020204" pitchFamily="34" charset="0"/>
            </a:endParaRPr>
          </a:p>
          <a:p>
            <a:pPr algn="l" rtl="0" fontAlgn="base"/>
            <a:r>
              <a:rPr lang="en-US" b="0" i="0" u="none" strike="noStrike" dirty="0">
                <a:solidFill>
                  <a:srgbClr val="000000"/>
                </a:solidFill>
                <a:effectLst/>
                <a:latin typeface="Lucida Sans Unicode" panose="020B0602030504020204" pitchFamily="34" charset="0"/>
              </a:rPr>
              <a:t>(1) Except as otherwise provided in subsection (3) or (4) of this section, any public or private landowners or others in lawful possession and control of any lands whether designated resource, rural, or urban, or water areas or channels and lands adjacent to such areas or channels, who allow members of the public to use them for the purposes of outdoor recreation, which term includes, but is not limited to, . . . </a:t>
            </a:r>
            <a:r>
              <a:rPr lang="en-US" b="0" i="1" u="none" strike="noStrike" dirty="0">
                <a:solidFill>
                  <a:srgbClr val="000000"/>
                </a:solidFill>
                <a:effectLst/>
                <a:latin typeface="Lucida Sans Unicode" panose="020B0602030504020204" pitchFamily="34" charset="0"/>
              </a:rPr>
              <a:t>fishing</a:t>
            </a:r>
            <a:r>
              <a:rPr lang="en-US" b="0" i="0" u="none" strike="noStrike" dirty="0">
                <a:solidFill>
                  <a:srgbClr val="000000"/>
                </a:solidFill>
                <a:effectLst/>
                <a:latin typeface="Lucida Sans Unicode" panose="020B0602030504020204" pitchFamily="34" charset="0"/>
              </a:rPr>
              <a:t>, camping, picnicking, </a:t>
            </a:r>
            <a:r>
              <a:rPr lang="en-US" b="0" i="1" u="none" strike="noStrike" dirty="0">
                <a:solidFill>
                  <a:srgbClr val="000000"/>
                </a:solidFill>
                <a:effectLst/>
                <a:latin typeface="Lucida Sans Unicode" panose="020B0602030504020204" pitchFamily="34" charset="0"/>
              </a:rPr>
              <a:t>swimming</a:t>
            </a:r>
            <a:r>
              <a:rPr lang="en-US" b="0" i="0" u="none" strike="noStrike" dirty="0">
                <a:solidFill>
                  <a:srgbClr val="000000"/>
                </a:solidFill>
                <a:effectLst/>
                <a:latin typeface="Lucida Sans Unicode" panose="020B0602030504020204" pitchFamily="34" charset="0"/>
              </a:rPr>
              <a:t>, hiking, . . . clam digging,  . . . </a:t>
            </a:r>
            <a:r>
              <a:rPr lang="en-US" b="0" i="1" u="none" strike="noStrike" dirty="0">
                <a:solidFill>
                  <a:srgbClr val="000000"/>
                </a:solidFill>
                <a:effectLst/>
                <a:latin typeface="Lucida Sans Unicode" panose="020B0602030504020204" pitchFamily="34" charset="0"/>
              </a:rPr>
              <a:t>boating</a:t>
            </a:r>
            <a:r>
              <a:rPr lang="en-US" b="0" i="0" u="none" strike="noStrike" dirty="0">
                <a:solidFill>
                  <a:srgbClr val="000000"/>
                </a:solidFill>
                <a:effectLst/>
                <a:latin typeface="Lucida Sans Unicode" panose="020B0602030504020204" pitchFamily="34" charset="0"/>
              </a:rPr>
              <a:t>, nature study, winter or </a:t>
            </a:r>
            <a:r>
              <a:rPr lang="en-US" b="0" i="1" u="none" strike="noStrike" dirty="0">
                <a:solidFill>
                  <a:srgbClr val="000000"/>
                </a:solidFill>
                <a:effectLst/>
                <a:latin typeface="Lucida Sans Unicode" panose="020B0602030504020204" pitchFamily="34" charset="0"/>
              </a:rPr>
              <a:t>water sports</a:t>
            </a:r>
            <a:r>
              <a:rPr lang="en-US" b="0" i="0" u="none" strike="noStrike" dirty="0">
                <a:solidFill>
                  <a:srgbClr val="000000"/>
                </a:solidFill>
                <a:effectLst/>
                <a:latin typeface="Lucida Sans Unicode" panose="020B0602030504020204" pitchFamily="34" charset="0"/>
              </a:rPr>
              <a:t>, viewing or enjoying historical, archaeological, scenic, or </a:t>
            </a:r>
            <a:r>
              <a:rPr lang="en-US" b="0" i="1" u="none" strike="noStrike" dirty="0">
                <a:solidFill>
                  <a:srgbClr val="000000"/>
                </a:solidFill>
                <a:effectLst/>
                <a:latin typeface="Lucida Sans Unicode" panose="020B0602030504020204" pitchFamily="34" charset="0"/>
              </a:rPr>
              <a:t>scientific sites</a:t>
            </a:r>
            <a:r>
              <a:rPr lang="en-US" b="0" i="0" u="none" strike="noStrike" dirty="0">
                <a:solidFill>
                  <a:srgbClr val="000000"/>
                </a:solidFill>
                <a:effectLst/>
                <a:latin typeface="Lucida Sans Unicode" panose="020B0602030504020204" pitchFamily="34" charset="0"/>
              </a:rPr>
              <a:t>, </a:t>
            </a:r>
            <a:r>
              <a:rPr lang="en-US" b="0" i="0" u="sng" strike="noStrike" dirty="0">
                <a:solidFill>
                  <a:srgbClr val="000000"/>
                </a:solidFill>
                <a:effectLst/>
                <a:latin typeface="Lucida Sans Unicode" panose="020B0602030504020204" pitchFamily="34" charset="0"/>
              </a:rPr>
              <a:t>without charging a fee of any kind therefore</a:t>
            </a:r>
            <a:r>
              <a:rPr lang="en-US" b="0" i="0" u="none" strike="noStrike" dirty="0">
                <a:solidFill>
                  <a:srgbClr val="000000"/>
                </a:solidFill>
                <a:effectLst/>
                <a:latin typeface="Lucida Sans Unicode" panose="020B0602030504020204" pitchFamily="34" charset="0"/>
              </a:rPr>
              <a:t>, shall not be liable for </a:t>
            </a:r>
            <a:r>
              <a:rPr lang="en-US" b="0" i="1" u="none" strike="noStrike" dirty="0">
                <a:solidFill>
                  <a:srgbClr val="000000"/>
                </a:solidFill>
                <a:effectLst/>
                <a:latin typeface="Lucida Sans Unicode" panose="020B0602030504020204" pitchFamily="34" charset="0"/>
              </a:rPr>
              <a:t>unintentional</a:t>
            </a:r>
            <a:r>
              <a:rPr lang="en-US" b="0" i="0" u="none" strike="noStrike" dirty="0">
                <a:solidFill>
                  <a:srgbClr val="000000"/>
                </a:solidFill>
                <a:effectLst/>
                <a:latin typeface="Lucida Sans Unicode" panose="020B0602030504020204" pitchFamily="34" charset="0"/>
              </a:rPr>
              <a:t> injuries to such users.</a:t>
            </a:r>
            <a:endParaRPr lang="en-US" b="0" i="0" u="none" strike="noStrike" dirty="0">
              <a:effectLst/>
              <a:latin typeface="Arial" panose="020B0604020202020204" pitchFamily="34" charset="0"/>
            </a:endParaRPr>
          </a:p>
          <a:p>
            <a:endParaRPr lang="en-US" dirty="0"/>
          </a:p>
        </p:txBody>
      </p:sp>
      <p:pic>
        <p:nvPicPr>
          <p:cNvPr id="6" name="Picture 2" descr="C:\Users\dgreenberg\AppData\Local\Microsoft\Windows\Temporary Internet Files\Content.Outlook\0RPHXFTC\BPM Logo Square (Color).jpg">
            <a:extLst>
              <a:ext uri="{FF2B5EF4-FFF2-40B4-BE49-F238E27FC236}">
                <a16:creationId xmlns:a16="http://schemas.microsoft.com/office/drawing/2014/main" id="{F3A4FFA4-AEAE-4C43-94A5-F589D680396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44201" y="4913376"/>
            <a:ext cx="1944624" cy="19446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BCD7ED10-5545-4B32-8341-E93BF9B3849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612" y="6400800"/>
            <a:ext cx="2860675" cy="312420"/>
          </a:xfrm>
          <a:prstGeom prst="rect">
            <a:avLst/>
          </a:prstGeom>
          <a:noFill/>
          <a:ln>
            <a:noFill/>
          </a:ln>
        </p:spPr>
      </p:pic>
    </p:spTree>
    <p:extLst>
      <p:ext uri="{BB962C8B-B14F-4D97-AF65-F5344CB8AC3E}">
        <p14:creationId xmlns:p14="http://schemas.microsoft.com/office/powerpoint/2010/main" val="1940165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6D7BA07601A14D91FEFDB99C53BACD" ma:contentTypeVersion="6" ma:contentTypeDescription="Create a new document." ma:contentTypeScope="" ma:versionID="8b3e2eccd25b7238a955c0955f695170">
  <xsd:schema xmlns:xsd="http://www.w3.org/2001/XMLSchema" xmlns:xs="http://www.w3.org/2001/XMLSchema" xmlns:p="http://schemas.microsoft.com/office/2006/metadata/properties" xmlns:ns2="0661163f-6308-46b8-b41a-d696100af637" targetNamespace="http://schemas.microsoft.com/office/2006/metadata/properties" ma:root="true" ma:fieldsID="a7865006e9c4440d05a2aa31134d3b81" ns2:_="">
    <xsd:import namespace="0661163f-6308-46b8-b41a-d696100af6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Designation" minOccurs="0"/>
                <xsd:element ref="ns2:Designation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61163f-6308-46b8-b41a-d696100af6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Designation" ma:index="12" nillable="true" ma:displayName="Designation" ma:format="Dropdown" ma:internalName="Designation">
      <xsd:simpleType>
        <xsd:restriction base="dms:Choice">
          <xsd:enumeration value="Choice 1"/>
          <xsd:enumeration value="Choice 2"/>
          <xsd:enumeration value="Choice 3"/>
        </xsd:restriction>
      </xsd:simpleType>
    </xsd:element>
    <xsd:element name="Designation2" ma:index="13" nillable="true" ma:displayName="Designation 2" ma:format="Dropdown" ma:internalName="Designation2">
      <xsd:simpleType>
        <xsd:restriction base="dms:Choice">
          <xsd:enumeration value="Mergers &amp; Acquisitions"/>
          <xsd:enumeration value="Environmental Law"/>
          <xsd:enumeration value="General Counsel"/>
          <xsd:enumeration value="Employment Matters"/>
          <xsd:enumeration value="Corporate Structuring"/>
          <xsd:enumeration value="Owner and Management Matters"/>
          <xsd:enumeration value="Ownership Transition"/>
          <xsd:enumeration value="Collections"/>
          <xsd:enumeration value="Intellectual Property"/>
          <xsd:enumeration value="Professional Licensing"/>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ignation2 xmlns="0661163f-6308-46b8-b41a-d696100af637" xsi:nil="true"/>
    <Designation xmlns="0661163f-6308-46b8-b41a-d696100af637" xsi:nil="true"/>
  </documentManagement>
</p:properties>
</file>

<file path=customXml/itemProps1.xml><?xml version="1.0" encoding="utf-8"?>
<ds:datastoreItem xmlns:ds="http://schemas.openxmlformats.org/officeDocument/2006/customXml" ds:itemID="{7DD4C9BB-42B1-4F35-B4FD-5BCAC73AE503}"/>
</file>

<file path=customXml/itemProps2.xml><?xml version="1.0" encoding="utf-8"?>
<ds:datastoreItem xmlns:ds="http://schemas.openxmlformats.org/officeDocument/2006/customXml" ds:itemID="{7ACA90C2-7EF8-4BC6-A659-C445AFF3732E}"/>
</file>

<file path=customXml/itemProps3.xml><?xml version="1.0" encoding="utf-8"?>
<ds:datastoreItem xmlns:ds="http://schemas.openxmlformats.org/officeDocument/2006/customXml" ds:itemID="{728B21A8-BBE0-4538-BB6E-496983A4E2C0}"/>
</file>

<file path=docProps/app.xml><?xml version="1.0" encoding="utf-8"?>
<Properties xmlns="http://schemas.openxmlformats.org/officeDocument/2006/extended-properties" xmlns:vt="http://schemas.openxmlformats.org/officeDocument/2006/docPropsVTypes">
  <TotalTime>241</TotalTime>
  <Words>824</Words>
  <Application>Microsoft Office PowerPoint</Application>
  <PresentationFormat>Custom</PresentationFormat>
  <Paragraphs>119</Paragraphs>
  <Slides>20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Aharoni</vt:lpstr>
      <vt:lpstr>Arial</vt:lpstr>
      <vt:lpstr>Calibri</vt:lpstr>
      <vt:lpstr>Lucida Sans Unicode</vt:lpstr>
      <vt:lpstr>Times New Roman</vt:lpstr>
      <vt:lpstr>Clarity</vt:lpstr>
      <vt:lpstr>BUILD IT AND THEY WILL COME: ADDRESSING THE LIABILITIES OF LARGE WOOD IN RIVERS</vt:lpstr>
      <vt:lpstr>INTRODUCTION/BACKGROUND</vt:lpstr>
      <vt:lpstr>What are the Risks?</vt:lpstr>
      <vt:lpstr> </vt:lpstr>
      <vt:lpstr>Who are the Potential Liable Parties?</vt:lpstr>
      <vt:lpstr>Legal Principals</vt:lpstr>
      <vt:lpstr>Health &amp; Safety Standards</vt:lpstr>
      <vt:lpstr>Negligence</vt:lpstr>
      <vt:lpstr>Recreational Use Immunity</vt:lpstr>
      <vt:lpstr>Recreational Use Immunity (cont.)</vt:lpstr>
      <vt:lpstr>Recreational Use Immunity (cont.)</vt:lpstr>
      <vt:lpstr>Known, Dangerous, Artificial, Latent Condition</vt:lpstr>
      <vt:lpstr>In Perspective</vt:lpstr>
      <vt:lpstr>Attractive Nuisance</vt:lpstr>
      <vt:lpstr>Natural Watercourse Rule</vt:lpstr>
      <vt:lpstr>Environmental Laws</vt:lpstr>
      <vt:lpstr>Specific Observations</vt:lpstr>
      <vt:lpstr>Mitigating the Risk</vt:lpstr>
      <vt:lpstr>Mitigating the Risk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IT AND THEY WILL COME: ADDRESSING THE LIABILITIES OF LARGE WOOD IN RIVERS</dc:title>
  <dc:creator>Elizabeth Kruh</dc:creator>
  <cp:lastModifiedBy>Elizabeth Kruh</cp:lastModifiedBy>
  <cp:revision>11</cp:revision>
  <dcterms:created xsi:type="dcterms:W3CDTF">2021-01-11T18:34:02Z</dcterms:created>
  <dcterms:modified xsi:type="dcterms:W3CDTF">2021-01-11T23:21:39Z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0x010100B16D7BA07601A14D91FEFDB99C53BACD</vt:lpwstr>
  </property>
</Properties>
</file>