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8" r:id="rId1"/>
  </p:sldMasterIdLst>
  <p:notesMasterIdLst>
    <p:notesMasterId r:id="rId42"/>
  </p:notesMasterIdLst>
  <p:handoutMasterIdLst>
    <p:handoutMasterId r:id="rId43"/>
  </p:handoutMasterIdLst>
  <p:sldIdLst>
    <p:sldId id="326" r:id="rId2"/>
    <p:sldId id="278" r:id="rId3"/>
    <p:sldId id="324" r:id="rId4"/>
    <p:sldId id="313" r:id="rId5"/>
    <p:sldId id="325" r:id="rId6"/>
    <p:sldId id="279" r:id="rId7"/>
    <p:sldId id="314" r:id="rId8"/>
    <p:sldId id="315" r:id="rId9"/>
    <p:sldId id="316" r:id="rId10"/>
    <p:sldId id="317" r:id="rId11"/>
    <p:sldId id="318" r:id="rId12"/>
    <p:sldId id="319" r:id="rId13"/>
    <p:sldId id="320" r:id="rId14"/>
    <p:sldId id="321" r:id="rId15"/>
    <p:sldId id="281" r:id="rId16"/>
    <p:sldId id="322" r:id="rId17"/>
    <p:sldId id="323" r:id="rId18"/>
    <p:sldId id="282"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271"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9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68366-4F95-99D3-912D-D8A7685940C8}" v="2" dt="2021-01-11T22:43:17.226"/>
    <p1510:client id="{DDB32396-79E9-4C63-9229-8CD5F242FFD9}" v="162" dt="2021-01-11T23:16:41.394"/>
    <p1510:client id="{E27371EE-FCB3-0A51-1C4C-DA9E8C34130B}" v="6" dt="2021-01-11T23:10:54.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6" autoAdjust="0"/>
    <p:restoredTop sz="94737" autoAdjust="0"/>
  </p:normalViewPr>
  <p:slideViewPr>
    <p:cSldViewPr>
      <p:cViewPr>
        <p:scale>
          <a:sx n="50" d="100"/>
          <a:sy n="50" d="100"/>
        </p:scale>
        <p:origin x="1075" y="730"/>
      </p:cViewPr>
      <p:guideLst>
        <p:guide orient="horz" pos="2160"/>
        <p:guide pos="3840"/>
      </p:guideLst>
    </p:cSldViewPr>
  </p:slideViewPr>
  <p:outlineViewPr>
    <p:cViewPr>
      <p:scale>
        <a:sx n="33" d="100"/>
        <a:sy n="33" d="100"/>
      </p:scale>
      <p:origin x="0" y="94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EDDEA-E636-4593-9448-FA43ED13093B}" type="doc">
      <dgm:prSet loTypeId="urn:microsoft.com/office/officeart/2005/8/layout/target3" loCatId="relationship" qsTypeId="urn:microsoft.com/office/officeart/2005/8/quickstyle/simple5" qsCatId="simple" csTypeId="urn:microsoft.com/office/officeart/2005/8/colors/accent0_2" csCatId="mainScheme"/>
      <dgm:spPr/>
      <dgm:t>
        <a:bodyPr/>
        <a:lstStyle/>
        <a:p>
          <a:endParaRPr lang="en-US"/>
        </a:p>
      </dgm:t>
    </dgm:pt>
    <dgm:pt modelId="{31755BB6-BBB5-4E6B-B588-415A3C4469FF}">
      <dgm:prSet/>
      <dgm:spPr/>
      <dgm:t>
        <a:bodyPr/>
        <a:lstStyle/>
        <a:p>
          <a:endParaRPr lang="en-US"/>
        </a:p>
      </dgm:t>
    </dgm:pt>
    <dgm:pt modelId="{E0533A7A-D4AA-41D5-9591-0C2AAB30E4F5}" type="parTrans" cxnId="{67290467-290E-4684-B77D-53B64D62CE93}">
      <dgm:prSet/>
      <dgm:spPr/>
      <dgm:t>
        <a:bodyPr/>
        <a:lstStyle/>
        <a:p>
          <a:endParaRPr lang="en-US"/>
        </a:p>
      </dgm:t>
    </dgm:pt>
    <dgm:pt modelId="{F09C870B-E3F0-4ADF-BC4C-47E15CE21379}" type="sibTrans" cxnId="{67290467-290E-4684-B77D-53B64D62CE93}">
      <dgm:prSet/>
      <dgm:spPr/>
      <dgm:t>
        <a:bodyPr/>
        <a:lstStyle/>
        <a:p>
          <a:endParaRPr lang="en-US"/>
        </a:p>
      </dgm:t>
    </dgm:pt>
    <dgm:pt modelId="{931628D0-C610-40FF-AA4C-AD821A96B7B9}">
      <dgm:prSet/>
      <dgm:spPr/>
      <dgm:t>
        <a:bodyPr/>
        <a:lstStyle/>
        <a:p>
          <a:r>
            <a:rPr lang="en-US" b="1"/>
            <a:t>Potential for Significant Consequential Damages</a:t>
          </a:r>
          <a:endParaRPr lang="en-US"/>
        </a:p>
      </dgm:t>
    </dgm:pt>
    <dgm:pt modelId="{2BD75FE2-FCEE-4EB9-818E-AEF402F9C38F}" type="parTrans" cxnId="{8FB83618-C5A6-436E-844E-A5D7307ACF80}">
      <dgm:prSet/>
      <dgm:spPr/>
      <dgm:t>
        <a:bodyPr/>
        <a:lstStyle/>
        <a:p>
          <a:endParaRPr lang="en-US"/>
        </a:p>
      </dgm:t>
    </dgm:pt>
    <dgm:pt modelId="{8CE1ADD5-BE2E-4B81-81E3-5B5A88002798}" type="sibTrans" cxnId="{8FB83618-C5A6-436E-844E-A5D7307ACF80}">
      <dgm:prSet/>
      <dgm:spPr/>
      <dgm:t>
        <a:bodyPr/>
        <a:lstStyle/>
        <a:p>
          <a:endParaRPr lang="en-US"/>
        </a:p>
      </dgm:t>
    </dgm:pt>
    <dgm:pt modelId="{72E1653D-BC76-4F27-AB3F-BE104F5962DF}">
      <dgm:prSet/>
      <dgm:spPr/>
      <dgm:t>
        <a:bodyPr/>
        <a:lstStyle/>
        <a:p>
          <a:r>
            <a:rPr lang="en-US" b="1"/>
            <a:t>Untested IPD type Contractual Mechanisms</a:t>
          </a:r>
          <a:endParaRPr lang="en-US"/>
        </a:p>
      </dgm:t>
    </dgm:pt>
    <dgm:pt modelId="{C866AC94-0BE4-47EC-83CF-E8D9E62301E3}" type="parTrans" cxnId="{BBBF1EB3-273C-452B-8C8B-00403A79ACA5}">
      <dgm:prSet/>
      <dgm:spPr/>
      <dgm:t>
        <a:bodyPr/>
        <a:lstStyle/>
        <a:p>
          <a:endParaRPr lang="en-US"/>
        </a:p>
      </dgm:t>
    </dgm:pt>
    <dgm:pt modelId="{A21F6664-91BC-4676-BDFC-6B5401C53ADF}" type="sibTrans" cxnId="{BBBF1EB3-273C-452B-8C8B-00403A79ACA5}">
      <dgm:prSet/>
      <dgm:spPr/>
      <dgm:t>
        <a:bodyPr/>
        <a:lstStyle/>
        <a:p>
          <a:endParaRPr lang="en-US"/>
        </a:p>
      </dgm:t>
    </dgm:pt>
    <dgm:pt modelId="{4F480EDE-1A9B-49D0-A826-F056F1871E18}">
      <dgm:prSet/>
      <dgm:spPr/>
      <dgm:t>
        <a:bodyPr/>
        <a:lstStyle/>
        <a:p>
          <a:r>
            <a:rPr lang="en-US" b="1"/>
            <a:t>Unclear/Conflicting Codes</a:t>
          </a:r>
          <a:endParaRPr lang="en-US"/>
        </a:p>
      </dgm:t>
    </dgm:pt>
    <dgm:pt modelId="{D98766D2-F547-423F-8232-B6A57F492FB8}" type="parTrans" cxnId="{C5360893-37CF-4D89-9429-5EBF04D39C7B}">
      <dgm:prSet/>
      <dgm:spPr/>
      <dgm:t>
        <a:bodyPr/>
        <a:lstStyle/>
        <a:p>
          <a:endParaRPr lang="en-US"/>
        </a:p>
      </dgm:t>
    </dgm:pt>
    <dgm:pt modelId="{E42D5F3F-9DEA-4D1B-A678-F177B8932C85}" type="sibTrans" cxnId="{C5360893-37CF-4D89-9429-5EBF04D39C7B}">
      <dgm:prSet/>
      <dgm:spPr/>
      <dgm:t>
        <a:bodyPr/>
        <a:lstStyle/>
        <a:p>
          <a:endParaRPr lang="en-US"/>
        </a:p>
      </dgm:t>
    </dgm:pt>
    <dgm:pt modelId="{5E24A171-E093-45AF-8F3E-9671D7E020CB}" type="pres">
      <dgm:prSet presAssocID="{4E0EDDEA-E636-4593-9448-FA43ED13093B}" presName="Name0" presStyleCnt="0">
        <dgm:presLayoutVars>
          <dgm:chMax val="7"/>
          <dgm:dir/>
          <dgm:animLvl val="lvl"/>
          <dgm:resizeHandles val="exact"/>
        </dgm:presLayoutVars>
      </dgm:prSet>
      <dgm:spPr/>
    </dgm:pt>
    <dgm:pt modelId="{BC2DF06A-9B22-4C79-AC38-43BB77E05A8C}" type="pres">
      <dgm:prSet presAssocID="{31755BB6-BBB5-4E6B-B588-415A3C4469FF}" presName="circle1" presStyleLbl="node1" presStyleIdx="0" presStyleCnt="4"/>
      <dgm:spPr/>
    </dgm:pt>
    <dgm:pt modelId="{DD21567D-5033-4171-A6D8-DA5E9F1A51F2}" type="pres">
      <dgm:prSet presAssocID="{31755BB6-BBB5-4E6B-B588-415A3C4469FF}" presName="space" presStyleCnt="0"/>
      <dgm:spPr/>
    </dgm:pt>
    <dgm:pt modelId="{F188203F-37D2-433E-9CD5-2602914E5CE0}" type="pres">
      <dgm:prSet presAssocID="{31755BB6-BBB5-4E6B-B588-415A3C4469FF}" presName="rect1" presStyleLbl="alignAcc1" presStyleIdx="0" presStyleCnt="4"/>
      <dgm:spPr/>
    </dgm:pt>
    <dgm:pt modelId="{A8AD481C-C48C-4111-8BE1-D0BCDB3D33B0}" type="pres">
      <dgm:prSet presAssocID="{931628D0-C610-40FF-AA4C-AD821A96B7B9}" presName="vertSpace2" presStyleLbl="node1" presStyleIdx="0" presStyleCnt="4"/>
      <dgm:spPr/>
    </dgm:pt>
    <dgm:pt modelId="{49B5C489-7A48-45EF-AB70-ED34FB3D184E}" type="pres">
      <dgm:prSet presAssocID="{931628D0-C610-40FF-AA4C-AD821A96B7B9}" presName="circle2" presStyleLbl="node1" presStyleIdx="1" presStyleCnt="4"/>
      <dgm:spPr/>
    </dgm:pt>
    <dgm:pt modelId="{3129FAB4-846C-4351-AFFC-A2B2844E4F24}" type="pres">
      <dgm:prSet presAssocID="{931628D0-C610-40FF-AA4C-AD821A96B7B9}" presName="rect2" presStyleLbl="alignAcc1" presStyleIdx="1" presStyleCnt="4"/>
      <dgm:spPr/>
    </dgm:pt>
    <dgm:pt modelId="{70333F52-630F-4D9E-9978-B50D8E83EC9F}" type="pres">
      <dgm:prSet presAssocID="{72E1653D-BC76-4F27-AB3F-BE104F5962DF}" presName="vertSpace3" presStyleLbl="node1" presStyleIdx="1" presStyleCnt="4"/>
      <dgm:spPr/>
    </dgm:pt>
    <dgm:pt modelId="{E8B58F48-11D7-4D7A-914F-69D288021321}" type="pres">
      <dgm:prSet presAssocID="{72E1653D-BC76-4F27-AB3F-BE104F5962DF}" presName="circle3" presStyleLbl="node1" presStyleIdx="2" presStyleCnt="4"/>
      <dgm:spPr/>
    </dgm:pt>
    <dgm:pt modelId="{5C2B4F16-1769-4B48-BA1B-E8842BFCAA08}" type="pres">
      <dgm:prSet presAssocID="{72E1653D-BC76-4F27-AB3F-BE104F5962DF}" presName="rect3" presStyleLbl="alignAcc1" presStyleIdx="2" presStyleCnt="4"/>
      <dgm:spPr/>
    </dgm:pt>
    <dgm:pt modelId="{C6DAB555-C082-4635-8990-2A3752FB648E}" type="pres">
      <dgm:prSet presAssocID="{4F480EDE-1A9B-49D0-A826-F056F1871E18}" presName="vertSpace4" presStyleLbl="node1" presStyleIdx="2" presStyleCnt="4"/>
      <dgm:spPr/>
    </dgm:pt>
    <dgm:pt modelId="{AD478A42-C157-408C-9A25-128600A4AB4B}" type="pres">
      <dgm:prSet presAssocID="{4F480EDE-1A9B-49D0-A826-F056F1871E18}" presName="circle4" presStyleLbl="node1" presStyleIdx="3" presStyleCnt="4"/>
      <dgm:spPr/>
    </dgm:pt>
    <dgm:pt modelId="{5C5F254D-C34B-4552-8A95-9A06596C6CAF}" type="pres">
      <dgm:prSet presAssocID="{4F480EDE-1A9B-49D0-A826-F056F1871E18}" presName="rect4" presStyleLbl="alignAcc1" presStyleIdx="3" presStyleCnt="4"/>
      <dgm:spPr/>
    </dgm:pt>
    <dgm:pt modelId="{8F56419F-81F8-4F73-9B17-0E9D00CB4041}" type="pres">
      <dgm:prSet presAssocID="{31755BB6-BBB5-4E6B-B588-415A3C4469FF}" presName="rect1ParTxNoCh" presStyleLbl="alignAcc1" presStyleIdx="3" presStyleCnt="4">
        <dgm:presLayoutVars>
          <dgm:chMax val="1"/>
          <dgm:bulletEnabled val="1"/>
        </dgm:presLayoutVars>
      </dgm:prSet>
      <dgm:spPr/>
    </dgm:pt>
    <dgm:pt modelId="{AF7B3344-9A0A-42CD-960E-06EA620A24E2}" type="pres">
      <dgm:prSet presAssocID="{931628D0-C610-40FF-AA4C-AD821A96B7B9}" presName="rect2ParTxNoCh" presStyleLbl="alignAcc1" presStyleIdx="3" presStyleCnt="4">
        <dgm:presLayoutVars>
          <dgm:chMax val="1"/>
          <dgm:bulletEnabled val="1"/>
        </dgm:presLayoutVars>
      </dgm:prSet>
      <dgm:spPr/>
    </dgm:pt>
    <dgm:pt modelId="{D62B8DE2-7C03-432E-8059-8B77E9082022}" type="pres">
      <dgm:prSet presAssocID="{72E1653D-BC76-4F27-AB3F-BE104F5962DF}" presName="rect3ParTxNoCh" presStyleLbl="alignAcc1" presStyleIdx="3" presStyleCnt="4">
        <dgm:presLayoutVars>
          <dgm:chMax val="1"/>
          <dgm:bulletEnabled val="1"/>
        </dgm:presLayoutVars>
      </dgm:prSet>
      <dgm:spPr/>
    </dgm:pt>
    <dgm:pt modelId="{233326A2-35CC-4615-9E68-51B3F7E34A6D}" type="pres">
      <dgm:prSet presAssocID="{4F480EDE-1A9B-49D0-A826-F056F1871E18}" presName="rect4ParTxNoCh" presStyleLbl="alignAcc1" presStyleIdx="3" presStyleCnt="4">
        <dgm:presLayoutVars>
          <dgm:chMax val="1"/>
          <dgm:bulletEnabled val="1"/>
        </dgm:presLayoutVars>
      </dgm:prSet>
      <dgm:spPr/>
    </dgm:pt>
  </dgm:ptLst>
  <dgm:cxnLst>
    <dgm:cxn modelId="{8FB83618-C5A6-436E-844E-A5D7307ACF80}" srcId="{4E0EDDEA-E636-4593-9448-FA43ED13093B}" destId="{931628D0-C610-40FF-AA4C-AD821A96B7B9}" srcOrd="1" destOrd="0" parTransId="{2BD75FE2-FCEE-4EB9-818E-AEF402F9C38F}" sibTransId="{8CE1ADD5-BE2E-4B81-81E3-5B5A88002798}"/>
    <dgm:cxn modelId="{8CEAE722-1D65-428A-8594-38F650D4D844}" type="presOf" srcId="{931628D0-C610-40FF-AA4C-AD821A96B7B9}" destId="{AF7B3344-9A0A-42CD-960E-06EA620A24E2}" srcOrd="1" destOrd="0" presId="urn:microsoft.com/office/officeart/2005/8/layout/target3"/>
    <dgm:cxn modelId="{6653AA27-6BA1-4E7D-814C-2ED9A29AD257}" type="presOf" srcId="{931628D0-C610-40FF-AA4C-AD821A96B7B9}" destId="{3129FAB4-846C-4351-AFFC-A2B2844E4F24}" srcOrd="0" destOrd="0" presId="urn:microsoft.com/office/officeart/2005/8/layout/target3"/>
    <dgm:cxn modelId="{04C9CA3C-7F37-46AB-92CE-C68E08CBBB43}" type="presOf" srcId="{4F480EDE-1A9B-49D0-A826-F056F1871E18}" destId="{233326A2-35CC-4615-9E68-51B3F7E34A6D}" srcOrd="1" destOrd="0" presId="urn:microsoft.com/office/officeart/2005/8/layout/target3"/>
    <dgm:cxn modelId="{32315562-0910-4A39-BEFB-753AC24CE4D5}" type="presOf" srcId="{31755BB6-BBB5-4E6B-B588-415A3C4469FF}" destId="{F188203F-37D2-433E-9CD5-2602914E5CE0}" srcOrd="0" destOrd="0" presId="urn:microsoft.com/office/officeart/2005/8/layout/target3"/>
    <dgm:cxn modelId="{67290467-290E-4684-B77D-53B64D62CE93}" srcId="{4E0EDDEA-E636-4593-9448-FA43ED13093B}" destId="{31755BB6-BBB5-4E6B-B588-415A3C4469FF}" srcOrd="0" destOrd="0" parTransId="{E0533A7A-D4AA-41D5-9591-0C2AAB30E4F5}" sibTransId="{F09C870B-E3F0-4ADF-BC4C-47E15CE21379}"/>
    <dgm:cxn modelId="{CF69B556-F252-4221-A04A-57945570A609}" type="presOf" srcId="{4F480EDE-1A9B-49D0-A826-F056F1871E18}" destId="{5C5F254D-C34B-4552-8A95-9A06596C6CAF}" srcOrd="0" destOrd="0" presId="urn:microsoft.com/office/officeart/2005/8/layout/target3"/>
    <dgm:cxn modelId="{62D9508C-6D51-4BF8-A06E-B6B5779019EB}" type="presOf" srcId="{72E1653D-BC76-4F27-AB3F-BE104F5962DF}" destId="{D62B8DE2-7C03-432E-8059-8B77E9082022}" srcOrd="1" destOrd="0" presId="urn:microsoft.com/office/officeart/2005/8/layout/target3"/>
    <dgm:cxn modelId="{C5360893-37CF-4D89-9429-5EBF04D39C7B}" srcId="{4E0EDDEA-E636-4593-9448-FA43ED13093B}" destId="{4F480EDE-1A9B-49D0-A826-F056F1871E18}" srcOrd="3" destOrd="0" parTransId="{D98766D2-F547-423F-8232-B6A57F492FB8}" sibTransId="{E42D5F3F-9DEA-4D1B-A678-F177B8932C85}"/>
    <dgm:cxn modelId="{3DE580AA-37C0-433D-9EBC-8CB50FCCB35A}" type="presOf" srcId="{72E1653D-BC76-4F27-AB3F-BE104F5962DF}" destId="{5C2B4F16-1769-4B48-BA1B-E8842BFCAA08}" srcOrd="0" destOrd="0" presId="urn:microsoft.com/office/officeart/2005/8/layout/target3"/>
    <dgm:cxn modelId="{BBBF1EB3-273C-452B-8C8B-00403A79ACA5}" srcId="{4E0EDDEA-E636-4593-9448-FA43ED13093B}" destId="{72E1653D-BC76-4F27-AB3F-BE104F5962DF}" srcOrd="2" destOrd="0" parTransId="{C866AC94-0BE4-47EC-83CF-E8D9E62301E3}" sibTransId="{A21F6664-91BC-4676-BDFC-6B5401C53ADF}"/>
    <dgm:cxn modelId="{A8C0EDC0-63D8-4F20-A880-4A0E898751D5}" type="presOf" srcId="{4E0EDDEA-E636-4593-9448-FA43ED13093B}" destId="{5E24A171-E093-45AF-8F3E-9671D7E020CB}" srcOrd="0" destOrd="0" presId="urn:microsoft.com/office/officeart/2005/8/layout/target3"/>
    <dgm:cxn modelId="{ED4155E6-AC3B-4413-942D-79EF43EFAB88}" type="presOf" srcId="{31755BB6-BBB5-4E6B-B588-415A3C4469FF}" destId="{8F56419F-81F8-4F73-9B17-0E9D00CB4041}" srcOrd="1" destOrd="0" presId="urn:microsoft.com/office/officeart/2005/8/layout/target3"/>
    <dgm:cxn modelId="{F9DC14E1-35F8-4931-8CC1-9D417436ED7B}" type="presParOf" srcId="{5E24A171-E093-45AF-8F3E-9671D7E020CB}" destId="{BC2DF06A-9B22-4C79-AC38-43BB77E05A8C}" srcOrd="0" destOrd="0" presId="urn:microsoft.com/office/officeart/2005/8/layout/target3"/>
    <dgm:cxn modelId="{1241BFE5-351E-48DF-88C0-A6E351D494E4}" type="presParOf" srcId="{5E24A171-E093-45AF-8F3E-9671D7E020CB}" destId="{DD21567D-5033-4171-A6D8-DA5E9F1A51F2}" srcOrd="1" destOrd="0" presId="urn:microsoft.com/office/officeart/2005/8/layout/target3"/>
    <dgm:cxn modelId="{9920D828-6573-4F79-9E47-24259AE4D256}" type="presParOf" srcId="{5E24A171-E093-45AF-8F3E-9671D7E020CB}" destId="{F188203F-37D2-433E-9CD5-2602914E5CE0}" srcOrd="2" destOrd="0" presId="urn:microsoft.com/office/officeart/2005/8/layout/target3"/>
    <dgm:cxn modelId="{FABFC0FB-B3F3-4DFF-9D70-7D9D6F324CF1}" type="presParOf" srcId="{5E24A171-E093-45AF-8F3E-9671D7E020CB}" destId="{A8AD481C-C48C-4111-8BE1-D0BCDB3D33B0}" srcOrd="3" destOrd="0" presId="urn:microsoft.com/office/officeart/2005/8/layout/target3"/>
    <dgm:cxn modelId="{EC695BFA-C27E-4D36-9436-E78BD207DFC1}" type="presParOf" srcId="{5E24A171-E093-45AF-8F3E-9671D7E020CB}" destId="{49B5C489-7A48-45EF-AB70-ED34FB3D184E}" srcOrd="4" destOrd="0" presId="urn:microsoft.com/office/officeart/2005/8/layout/target3"/>
    <dgm:cxn modelId="{C350E1EC-D9C0-4877-B0F0-941164617A2C}" type="presParOf" srcId="{5E24A171-E093-45AF-8F3E-9671D7E020CB}" destId="{3129FAB4-846C-4351-AFFC-A2B2844E4F24}" srcOrd="5" destOrd="0" presId="urn:microsoft.com/office/officeart/2005/8/layout/target3"/>
    <dgm:cxn modelId="{112756B9-FD55-499D-B606-7C3B5C61EC95}" type="presParOf" srcId="{5E24A171-E093-45AF-8F3E-9671D7E020CB}" destId="{70333F52-630F-4D9E-9978-B50D8E83EC9F}" srcOrd="6" destOrd="0" presId="urn:microsoft.com/office/officeart/2005/8/layout/target3"/>
    <dgm:cxn modelId="{D5907C0E-7CBB-4E83-B612-323F17B91682}" type="presParOf" srcId="{5E24A171-E093-45AF-8F3E-9671D7E020CB}" destId="{E8B58F48-11D7-4D7A-914F-69D288021321}" srcOrd="7" destOrd="0" presId="urn:microsoft.com/office/officeart/2005/8/layout/target3"/>
    <dgm:cxn modelId="{6A2AF6E1-936F-4157-8E40-9FB67969E581}" type="presParOf" srcId="{5E24A171-E093-45AF-8F3E-9671D7E020CB}" destId="{5C2B4F16-1769-4B48-BA1B-E8842BFCAA08}" srcOrd="8" destOrd="0" presId="urn:microsoft.com/office/officeart/2005/8/layout/target3"/>
    <dgm:cxn modelId="{0C0D9D1C-A11A-4C3D-A1B5-4039EF1950F1}" type="presParOf" srcId="{5E24A171-E093-45AF-8F3E-9671D7E020CB}" destId="{C6DAB555-C082-4635-8990-2A3752FB648E}" srcOrd="9" destOrd="0" presId="urn:microsoft.com/office/officeart/2005/8/layout/target3"/>
    <dgm:cxn modelId="{3BFAB43E-0248-4816-B0E4-3ED05E37CA14}" type="presParOf" srcId="{5E24A171-E093-45AF-8F3E-9671D7E020CB}" destId="{AD478A42-C157-408C-9A25-128600A4AB4B}" srcOrd="10" destOrd="0" presId="urn:microsoft.com/office/officeart/2005/8/layout/target3"/>
    <dgm:cxn modelId="{2BFB6125-E8AF-4BE7-88F2-DA26C6DE28D4}" type="presParOf" srcId="{5E24A171-E093-45AF-8F3E-9671D7E020CB}" destId="{5C5F254D-C34B-4552-8A95-9A06596C6CAF}" srcOrd="11" destOrd="0" presId="urn:microsoft.com/office/officeart/2005/8/layout/target3"/>
    <dgm:cxn modelId="{25B40DBC-3C51-4AE1-B4EF-4A57831325C0}" type="presParOf" srcId="{5E24A171-E093-45AF-8F3E-9671D7E020CB}" destId="{8F56419F-81F8-4F73-9B17-0E9D00CB4041}" srcOrd="12" destOrd="0" presId="urn:microsoft.com/office/officeart/2005/8/layout/target3"/>
    <dgm:cxn modelId="{1488EB6B-4129-4B2F-9861-9940195B138F}" type="presParOf" srcId="{5E24A171-E093-45AF-8F3E-9671D7E020CB}" destId="{AF7B3344-9A0A-42CD-960E-06EA620A24E2}" srcOrd="13" destOrd="0" presId="urn:microsoft.com/office/officeart/2005/8/layout/target3"/>
    <dgm:cxn modelId="{B3F507F6-EC9C-4B4A-9DAF-2652A189B65A}" type="presParOf" srcId="{5E24A171-E093-45AF-8F3E-9671D7E020CB}" destId="{D62B8DE2-7C03-432E-8059-8B77E9082022}" srcOrd="14" destOrd="0" presId="urn:microsoft.com/office/officeart/2005/8/layout/target3"/>
    <dgm:cxn modelId="{8770909C-F601-4A31-B6C4-0358AAB47E20}" type="presParOf" srcId="{5E24A171-E093-45AF-8F3E-9671D7E020CB}" destId="{233326A2-35CC-4615-9E68-51B3F7E34A6D}"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DF06A-9B22-4C79-AC38-43BB77E05A8C}">
      <dsp:nvSpPr>
        <dsp:cNvPr id="0" name=""/>
        <dsp:cNvSpPr/>
      </dsp:nvSpPr>
      <dsp:spPr>
        <a:xfrm>
          <a:off x="0" y="0"/>
          <a:ext cx="3777343" cy="3777343"/>
        </a:xfrm>
        <a:prstGeom prst="pie">
          <a:avLst>
            <a:gd name="adj1" fmla="val 5400000"/>
            <a:gd name="adj2" fmla="val 1620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188203F-37D2-433E-9CD5-2602914E5CE0}">
      <dsp:nvSpPr>
        <dsp:cNvPr id="0" name=""/>
        <dsp:cNvSpPr/>
      </dsp:nvSpPr>
      <dsp:spPr>
        <a:xfrm>
          <a:off x="1888671" y="0"/>
          <a:ext cx="4958445" cy="3777343"/>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888671" y="0"/>
        <a:ext cx="4958445" cy="802685"/>
      </dsp:txXfrm>
    </dsp:sp>
    <dsp:sp modelId="{49B5C489-7A48-45EF-AB70-ED34FB3D184E}">
      <dsp:nvSpPr>
        <dsp:cNvPr id="0" name=""/>
        <dsp:cNvSpPr/>
      </dsp:nvSpPr>
      <dsp:spPr>
        <a:xfrm>
          <a:off x="495776" y="802685"/>
          <a:ext cx="2785790" cy="2785790"/>
        </a:xfrm>
        <a:prstGeom prst="pie">
          <a:avLst>
            <a:gd name="adj1" fmla="val 5400000"/>
            <a:gd name="adj2" fmla="val 1620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129FAB4-846C-4351-AFFC-A2B2844E4F24}">
      <dsp:nvSpPr>
        <dsp:cNvPr id="0" name=""/>
        <dsp:cNvSpPr/>
      </dsp:nvSpPr>
      <dsp:spPr>
        <a:xfrm>
          <a:off x="1888671" y="802685"/>
          <a:ext cx="4958445" cy="278579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Potential for Significant Consequential Damages</a:t>
          </a:r>
          <a:endParaRPr lang="en-US" sz="2200" kern="1200"/>
        </a:p>
      </dsp:txBody>
      <dsp:txXfrm>
        <a:off x="1888671" y="802685"/>
        <a:ext cx="4958445" cy="802685"/>
      </dsp:txXfrm>
    </dsp:sp>
    <dsp:sp modelId="{E8B58F48-11D7-4D7A-914F-69D288021321}">
      <dsp:nvSpPr>
        <dsp:cNvPr id="0" name=""/>
        <dsp:cNvSpPr/>
      </dsp:nvSpPr>
      <dsp:spPr>
        <a:xfrm>
          <a:off x="991552" y="1605370"/>
          <a:ext cx="1794237" cy="1794237"/>
        </a:xfrm>
        <a:prstGeom prst="pie">
          <a:avLst>
            <a:gd name="adj1" fmla="val 5400000"/>
            <a:gd name="adj2" fmla="val 1620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C2B4F16-1769-4B48-BA1B-E8842BFCAA08}">
      <dsp:nvSpPr>
        <dsp:cNvPr id="0" name=""/>
        <dsp:cNvSpPr/>
      </dsp:nvSpPr>
      <dsp:spPr>
        <a:xfrm>
          <a:off x="1888671" y="1605370"/>
          <a:ext cx="4958445" cy="1794237"/>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Untested IPD type Contractual Mechanisms</a:t>
          </a:r>
          <a:endParaRPr lang="en-US" sz="2200" kern="1200"/>
        </a:p>
      </dsp:txBody>
      <dsp:txXfrm>
        <a:off x="1888671" y="1605370"/>
        <a:ext cx="4958445" cy="802685"/>
      </dsp:txXfrm>
    </dsp:sp>
    <dsp:sp modelId="{AD478A42-C157-408C-9A25-128600A4AB4B}">
      <dsp:nvSpPr>
        <dsp:cNvPr id="0" name=""/>
        <dsp:cNvSpPr/>
      </dsp:nvSpPr>
      <dsp:spPr>
        <a:xfrm>
          <a:off x="1487328" y="2408056"/>
          <a:ext cx="802685" cy="802685"/>
        </a:xfrm>
        <a:prstGeom prst="pie">
          <a:avLst>
            <a:gd name="adj1" fmla="val 5400000"/>
            <a:gd name="adj2" fmla="val 1620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C5F254D-C34B-4552-8A95-9A06596C6CAF}">
      <dsp:nvSpPr>
        <dsp:cNvPr id="0" name=""/>
        <dsp:cNvSpPr/>
      </dsp:nvSpPr>
      <dsp:spPr>
        <a:xfrm>
          <a:off x="1888671" y="2408056"/>
          <a:ext cx="4958445" cy="80268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Unclear/Conflicting Codes</a:t>
          </a:r>
          <a:endParaRPr lang="en-US" sz="2200" kern="1200"/>
        </a:p>
      </dsp:txBody>
      <dsp:txXfrm>
        <a:off x="1888671" y="2408056"/>
        <a:ext cx="4958445" cy="80268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D98DD9-856B-4C63-8D3F-2BDBABBC5E00}" type="datetimeFigureOut">
              <a:rPr lang="en-US" smtClean="0"/>
              <a:pPr/>
              <a:t>1/19/2021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5263E0-6352-4958-8E49-EF363CE72CEB}" type="slidenum">
              <a:rPr lang="en-US" smtClean="0"/>
              <a:pPr/>
              <a:t>‹#›</a:t>
            </a:fld>
            <a:endParaRPr lang="en-US"/>
          </a:p>
        </p:txBody>
      </p:sp>
    </p:spTree>
    <p:extLst>
      <p:ext uri="{BB962C8B-B14F-4D97-AF65-F5344CB8AC3E}">
        <p14:creationId xmlns:p14="http://schemas.microsoft.com/office/powerpoint/2010/main" val="1229171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AB951C-A027-4F4F-9E28-C30EB60F39E0}" type="datetimeFigureOut">
              <a:rPr lang="en-US" smtClean="0"/>
              <a:pPr/>
              <a:t>1/19/2021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663E0E-534B-427B-9AE3-9FA6D4991465}" type="slidenum">
              <a:rPr lang="en-US" smtClean="0"/>
              <a:pPr/>
              <a:t>‹#›</a:t>
            </a:fld>
            <a:endParaRPr lang="en-US"/>
          </a:p>
        </p:txBody>
      </p:sp>
    </p:spTree>
    <p:extLst>
      <p:ext uri="{BB962C8B-B14F-4D97-AF65-F5344CB8AC3E}">
        <p14:creationId xmlns:p14="http://schemas.microsoft.com/office/powerpoint/2010/main" val="182655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Font typeface="Wingdings" pitchFamily="2" charset="2"/>
              <a:buChar char="q"/>
            </a:pPr>
            <a:r>
              <a:rPr lang="en-US" b="1" dirty="0"/>
              <a:t>Illustrates the green</a:t>
            </a:r>
            <a:r>
              <a:rPr lang="en-US" b="1" baseline="0" dirty="0"/>
              <a:t> lease clauses for the Standard model lease within each category of the lease - - the Shell , the T.I.s, and the Utilities/Obligations</a:t>
            </a:r>
          </a:p>
        </p:txBody>
      </p:sp>
      <p:sp>
        <p:nvSpPr>
          <p:cNvPr id="4" name="Slide Number Placeholder 3"/>
          <p:cNvSpPr>
            <a:spLocks noGrp="1"/>
          </p:cNvSpPr>
          <p:nvPr>
            <p:ph type="sldNum" sz="quarter" idx="10"/>
          </p:nvPr>
        </p:nvSpPr>
        <p:spPr/>
        <p:txBody>
          <a:bodyPr/>
          <a:lstStyle/>
          <a:p>
            <a:pPr>
              <a:defRPr/>
            </a:pPr>
            <a:fld id="{2D487632-2553-B049-B7ED-49A74D632E81}" type="slidenum">
              <a:rPr lang="en-US" smtClean="0"/>
              <a:pPr>
                <a:defRPr/>
              </a:pPr>
              <a:t>26</a:t>
            </a:fld>
            <a:endParaRPr lang="en-US" dirty="0"/>
          </a:p>
        </p:txBody>
      </p:sp>
    </p:spTree>
    <p:extLst>
      <p:ext uri="{BB962C8B-B14F-4D97-AF65-F5344CB8AC3E}">
        <p14:creationId xmlns:p14="http://schemas.microsoft.com/office/powerpoint/2010/main" val="30349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663E0E-534B-427B-9AE3-9FA6D499146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3297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471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347200" cy="990600"/>
          </a:xfrm>
        </p:spPr>
        <p:txBody>
          <a:bodyPr/>
          <a:lstStyle/>
          <a:p>
            <a:r>
              <a:rPr lang="en-US"/>
              <a:t>Click to edit Master title style</a:t>
            </a:r>
          </a:p>
        </p:txBody>
      </p:sp>
      <p:sp>
        <p:nvSpPr>
          <p:cNvPr id="3" name="Text Placeholder 2"/>
          <p:cNvSpPr>
            <a:spLocks noGrp="1"/>
          </p:cNvSpPr>
          <p:nvPr>
            <p:ph type="body" sz="half" idx="1"/>
          </p:nvPr>
        </p:nvSpPr>
        <p:spPr>
          <a:xfrm>
            <a:off x="1117600" y="1219200"/>
            <a:ext cx="5435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56400" y="1219200"/>
            <a:ext cx="5435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87189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ounded Rectangle 7"/>
          <p:cNvSpPr/>
          <p:nvPr userDrawn="1"/>
        </p:nvSpPr>
        <p:spPr>
          <a:xfrm>
            <a:off x="304800" y="685800"/>
            <a:ext cx="11531600" cy="5943600"/>
          </a:xfrm>
          <a:prstGeom prst="roundRect">
            <a:avLst>
              <a:gd name="adj" fmla="val 4984"/>
            </a:avLst>
          </a:prstGeom>
          <a:solidFill>
            <a:schemeClr val="bg1"/>
          </a:solidFill>
          <a:ln w="38100">
            <a:solidFill>
              <a:schemeClr val="accent1"/>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Text Placeholder 11"/>
          <p:cNvSpPr>
            <a:spLocks noGrp="1"/>
          </p:cNvSpPr>
          <p:nvPr>
            <p:ph type="body" sz="quarter" idx="11"/>
          </p:nvPr>
        </p:nvSpPr>
        <p:spPr>
          <a:xfrm>
            <a:off x="609600" y="4259760"/>
            <a:ext cx="7213600" cy="769441"/>
          </a:xfrm>
          <a:prstGeom prst="rect">
            <a:avLst/>
          </a:prstGeom>
        </p:spPr>
        <p:txBody>
          <a:bodyPr/>
          <a:lstStyle>
            <a:lvl1pPr marL="0" indent="0" algn="r">
              <a:buFontTx/>
              <a:buNone/>
              <a:defRPr>
                <a:solidFill>
                  <a:srgbClr val="006666"/>
                </a:solidFill>
              </a:defRPr>
            </a:lvl1pPr>
          </a:lstStyle>
          <a:p>
            <a:pPr lvl="0"/>
            <a:r>
              <a:rPr lang="en-US"/>
              <a:t>Click to edit Master text styles</a:t>
            </a:r>
          </a:p>
        </p:txBody>
      </p:sp>
      <p:sp>
        <p:nvSpPr>
          <p:cNvPr id="14" name="Text Placeholder 13"/>
          <p:cNvSpPr>
            <a:spLocks noGrp="1"/>
          </p:cNvSpPr>
          <p:nvPr>
            <p:ph type="body" sz="quarter" idx="12" hasCustomPrompt="1"/>
          </p:nvPr>
        </p:nvSpPr>
        <p:spPr>
          <a:xfrm>
            <a:off x="8128000" y="4259264"/>
            <a:ext cx="3556000" cy="769937"/>
          </a:xfrm>
          <a:prstGeom prst="rect">
            <a:avLst/>
          </a:prstGeom>
        </p:spPr>
        <p:txBody>
          <a:bodyPr/>
          <a:lstStyle>
            <a:lvl2pPr marL="457200" indent="0" algn="r">
              <a:buFontTx/>
              <a:buNone/>
              <a:defRPr>
                <a:solidFill>
                  <a:schemeClr val="accent1"/>
                </a:solidFill>
              </a:defRPr>
            </a:lvl2pPr>
          </a:lstStyle>
          <a:p>
            <a:pPr lvl="1"/>
            <a:r>
              <a:rPr lang="en-US" dirty="0"/>
              <a:t>Second level</a:t>
            </a:r>
          </a:p>
        </p:txBody>
      </p:sp>
    </p:spTree>
    <p:extLst>
      <p:ext uri="{BB962C8B-B14F-4D97-AF65-F5344CB8AC3E}">
        <p14:creationId xmlns:p14="http://schemas.microsoft.com/office/powerpoint/2010/main" val="143757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841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12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501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209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1905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970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1/19/2021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559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827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1/19/2021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6628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ransition>
    <p:dissolv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1609056"/>
            <a:ext cx="7772400" cy="1295399"/>
          </a:xfrm>
        </p:spPr>
        <p:txBody>
          <a:bodyPr>
            <a:noAutofit/>
          </a:bodyPr>
          <a:lstStyle/>
          <a:p>
            <a:pPr algn="ctr"/>
            <a:r>
              <a:rPr lang="en-US" sz="4000" b="1" dirty="0">
                <a:solidFill>
                  <a:srgbClr val="979C64"/>
                </a:solidFill>
              </a:rPr>
              <a:t>CONTRACTING FOR GREEN/SUSTAINABLE BUILDING PROJECTS</a:t>
            </a:r>
          </a:p>
        </p:txBody>
      </p:sp>
      <p:sp>
        <p:nvSpPr>
          <p:cNvPr id="3" name="Subtitle 2"/>
          <p:cNvSpPr>
            <a:spLocks noGrp="1"/>
          </p:cNvSpPr>
          <p:nvPr>
            <p:ph type="subTitle" idx="1"/>
          </p:nvPr>
        </p:nvSpPr>
        <p:spPr>
          <a:xfrm>
            <a:off x="2133600" y="5562600"/>
            <a:ext cx="3352800" cy="1143000"/>
          </a:xfrm>
        </p:spPr>
        <p:txBody>
          <a:bodyPr>
            <a:normAutofit/>
          </a:bodyPr>
          <a:lstStyle/>
          <a:p>
            <a:pPr algn="l"/>
            <a:r>
              <a:rPr lang="en-US" sz="2200" dirty="0"/>
              <a:t>David K. Eckberg</a:t>
            </a:r>
          </a:p>
        </p:txBody>
      </p:sp>
      <p:sp>
        <p:nvSpPr>
          <p:cNvPr id="8" name="TextBox 7"/>
          <p:cNvSpPr txBox="1"/>
          <p:nvPr/>
        </p:nvSpPr>
        <p:spPr>
          <a:xfrm>
            <a:off x="1981200" y="3156309"/>
            <a:ext cx="8458200" cy="1077218"/>
          </a:xfrm>
          <a:prstGeom prst="rect">
            <a:avLst/>
          </a:prstGeom>
          <a:noFill/>
        </p:spPr>
        <p:txBody>
          <a:bodyPr wrap="square" rtlCol="0">
            <a:spAutoFit/>
          </a:bodyPr>
          <a:lstStyle/>
          <a:p>
            <a:pPr algn="ctr"/>
            <a:r>
              <a:rPr lang="en-US" sz="2400" dirty="0"/>
              <a:t>Beyond the Green Dream</a:t>
            </a:r>
            <a:r>
              <a:rPr lang="en-US" sz="2000" dirty="0"/>
              <a:t>: </a:t>
            </a:r>
          </a:p>
          <a:p>
            <a:pPr algn="ctr"/>
            <a:r>
              <a:rPr lang="en-US" sz="2000" dirty="0"/>
              <a:t>Facing the Reality of Green Building Compliance</a:t>
            </a:r>
          </a:p>
          <a:p>
            <a:pPr algn="ctr"/>
            <a:r>
              <a:rPr lang="en-US" sz="2000" dirty="0"/>
              <a:t>The American Institute of Architects (</a:t>
            </a:r>
            <a:r>
              <a:rPr lang="en-US" sz="2000" dirty="0" err="1"/>
              <a:t>AIA</a:t>
            </a:r>
            <a:r>
              <a:rPr lang="en-US" sz="2000" dirty="0"/>
              <a:t>)</a:t>
            </a:r>
          </a:p>
        </p:txBody>
      </p:sp>
      <p:pic>
        <p:nvPicPr>
          <p:cNvPr id="11" name="Picture 2" descr="C:\Users\dgreenberg\AppData\Local\Microsoft\Windows\Temporary Internet Files\Content.Outlook\0RPHXFTC\BPM Logo RGB (Color).jpg">
            <a:extLst>
              <a:ext uri="{FF2B5EF4-FFF2-40B4-BE49-F238E27FC236}">
                <a16:creationId xmlns:a16="http://schemas.microsoft.com/office/drawing/2014/main" id="{9B14BFB2-13DA-4BBD-AC67-71025E5B6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6789" y="4586908"/>
            <a:ext cx="2905222" cy="1452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6DBB185-E74D-46B1-AB0E-C7CECBACA4E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IMPORTANT CONTRACT TERMS</a:t>
            </a:r>
          </a:p>
        </p:txBody>
      </p:sp>
      <p:sp>
        <p:nvSpPr>
          <p:cNvPr id="2" name="Content Placeholder 1"/>
          <p:cNvSpPr>
            <a:spLocks noGrp="1"/>
          </p:cNvSpPr>
          <p:nvPr>
            <p:ph idx="1"/>
          </p:nvPr>
        </p:nvSpPr>
        <p:spPr/>
        <p:txBody>
          <a:bodyPr>
            <a:normAutofit/>
          </a:bodyPr>
          <a:lstStyle/>
          <a:p>
            <a:r>
              <a:rPr lang="en-US" sz="3400" b="1" dirty="0"/>
              <a:t>Certification v. Standard of Care</a:t>
            </a:r>
          </a:p>
          <a:p>
            <a:pPr>
              <a:buNone/>
            </a:pPr>
            <a:endParaRPr lang="en-US" b="1" dirty="0"/>
          </a:p>
          <a:p>
            <a:pPr marL="120650" indent="-11113">
              <a:buNone/>
            </a:pPr>
            <a:r>
              <a:rPr lang="en-US" dirty="0"/>
              <a:t>“The </a:t>
            </a:r>
            <a:r>
              <a:rPr lang="en-US" dirty="0" err="1"/>
              <a:t>LEED</a:t>
            </a:r>
            <a:r>
              <a:rPr lang="en-US" dirty="0"/>
              <a:t> Green Building Rating System and other similar environmental guidelines (collectively “</a:t>
            </a:r>
            <a:r>
              <a:rPr lang="en-US" dirty="0" err="1"/>
              <a:t>LEED</a:t>
            </a:r>
            <a:r>
              <a:rPr lang="en-US" dirty="0"/>
              <a:t>”) utilize certain design and usability recommendations on a project in order to promote an environmentally friendly and energy efficient facility.  In addressing these guidelines, the Architect shall perform its services consistent with the professional skill and care ordinarily provided by architects practicing in the same or similar locality under the same or similar circumstances.  The Owner acknowledges and understands, however, that </a:t>
            </a:r>
            <a:r>
              <a:rPr lang="en-US" dirty="0" err="1"/>
              <a:t>LEED</a:t>
            </a:r>
            <a:r>
              <a:rPr lang="en-US" dirty="0"/>
              <a:t> is subject to various and possibly contradictory interpretations.  Furthermore, compliance may involve factors beyond the control of the Architect including, but not limited to, the Owners’ use and operation of the completed project.  Therefore, the Architect does not warrant or represent that the Project will actually achieve </a:t>
            </a:r>
            <a:r>
              <a:rPr lang="en-US" dirty="0" err="1"/>
              <a:t>LEED</a:t>
            </a:r>
            <a:r>
              <a:rPr lang="en-US" dirty="0"/>
              <a:t> certification.”</a:t>
            </a:r>
          </a:p>
          <a:p>
            <a:endParaRPr lang="en-US" dirty="0"/>
          </a:p>
        </p:txBody>
      </p:sp>
      <p:pic>
        <p:nvPicPr>
          <p:cNvPr id="4" name="Picture 3">
            <a:extLst>
              <a:ext uri="{FF2B5EF4-FFF2-40B4-BE49-F238E27FC236}">
                <a16:creationId xmlns:a16="http://schemas.microsoft.com/office/drawing/2014/main" id="{8C7167FF-2C56-4C59-83CA-F69891723B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IMPORTANT CONTRACT TERMS</a:t>
            </a:r>
          </a:p>
        </p:txBody>
      </p:sp>
      <p:sp>
        <p:nvSpPr>
          <p:cNvPr id="2" name="Content Placeholder 1"/>
          <p:cNvSpPr>
            <a:spLocks noGrp="1"/>
          </p:cNvSpPr>
          <p:nvPr>
            <p:ph idx="1"/>
          </p:nvPr>
        </p:nvSpPr>
        <p:spPr/>
        <p:txBody>
          <a:bodyPr>
            <a:normAutofit fontScale="25000" lnSpcReduction="20000"/>
          </a:bodyPr>
          <a:lstStyle/>
          <a:p>
            <a:r>
              <a:rPr lang="en-US" sz="9600" b="1" dirty="0"/>
              <a:t>Third Party Informed Consent</a:t>
            </a:r>
          </a:p>
          <a:p>
            <a:endParaRPr lang="en-US" sz="6800" b="1" dirty="0"/>
          </a:p>
          <a:p>
            <a:pPr marL="120650" indent="-11113">
              <a:buNone/>
            </a:pPr>
            <a:r>
              <a:rPr lang="en-US" sz="6800" b="1" dirty="0"/>
              <a:t>	</a:t>
            </a:r>
            <a:r>
              <a:rPr lang="en-US" sz="6800" dirty="0"/>
              <a:t>“If the Owner’s program includes any level of </a:t>
            </a:r>
            <a:r>
              <a:rPr lang="en-US" sz="6800" dirty="0" err="1"/>
              <a:t>LEED</a:t>
            </a:r>
            <a:r>
              <a:rPr lang="en-US" sz="6800" dirty="0"/>
              <a:t>®, Green Building Rating System and other similar environmental guidelines (collectively “</a:t>
            </a:r>
            <a:r>
              <a:rPr lang="en-US" sz="6800" dirty="0" err="1"/>
              <a:t>LEED</a:t>
            </a:r>
            <a:r>
              <a:rPr lang="en-US" sz="6800" dirty="0"/>
              <a:t>”), the Owner recognizes that the achievement of such certification is subject to third parties over whom the Architect has no control, and may require the cooperation of the Owner, the Contractor and others.  The Owner acknowledges and understands </a:t>
            </a:r>
            <a:r>
              <a:rPr lang="en-US" sz="6800" dirty="0" err="1"/>
              <a:t>LEED</a:t>
            </a:r>
            <a:r>
              <a:rPr lang="en-US" sz="6800" dirty="0"/>
              <a:t> is subject to various and possibly contradictory interpretations.  Therefore, the parties agree that if </a:t>
            </a:r>
            <a:r>
              <a:rPr lang="en-US" sz="6800" dirty="0" err="1"/>
              <a:t>LEED</a:t>
            </a:r>
            <a:r>
              <a:rPr lang="en-US" sz="6800" dirty="0"/>
              <a:t> certification is a stated goad of the Owner, the Architect shall use reasonable care in its design to achieve the same but makes no warranty or guarantee that the Project, when completed, will actually achieve </a:t>
            </a:r>
            <a:r>
              <a:rPr lang="en-US" sz="6800" dirty="0" err="1"/>
              <a:t>LEED</a:t>
            </a:r>
            <a:r>
              <a:rPr lang="en-US" sz="6800" dirty="0"/>
              <a:t> certification.  In addition, the Owner acknowledges that its desire to achieve </a:t>
            </a:r>
            <a:r>
              <a:rPr lang="en-US" sz="6800" dirty="0" err="1"/>
              <a:t>LEED</a:t>
            </a:r>
            <a:r>
              <a:rPr lang="en-US" sz="6800" dirty="0"/>
              <a:t> may impact the available design and product options and may impact the overall cost, schedule and performance of the completed project.  The Owner has accepted these potential impacts in the recognition of the importance it has placed on the values of a </a:t>
            </a:r>
            <a:r>
              <a:rPr lang="en-US" sz="6800" dirty="0" err="1"/>
              <a:t>LEED</a:t>
            </a:r>
            <a:r>
              <a:rPr lang="en-US" sz="6800" dirty="0"/>
              <a:t> building.  In addition from time to time, the Architect may request the Owner to sign a “Client Waiver and Informed Consent to use Experimental Green Products.” Attached to this Agreement as Exhibit A is a sample of this waiver and informed consent form.”</a:t>
            </a:r>
          </a:p>
          <a:p>
            <a:pPr>
              <a:buNone/>
            </a:pPr>
            <a:endParaRPr lang="en-US" sz="7200" dirty="0"/>
          </a:p>
          <a:p>
            <a:endParaRPr lang="en-US" dirty="0"/>
          </a:p>
        </p:txBody>
      </p:sp>
      <p:pic>
        <p:nvPicPr>
          <p:cNvPr id="4" name="Picture 3">
            <a:extLst>
              <a:ext uri="{FF2B5EF4-FFF2-40B4-BE49-F238E27FC236}">
                <a16:creationId xmlns:a16="http://schemas.microsoft.com/office/drawing/2014/main" id="{C01C7AC4-8A85-48DC-BAA5-8300FEAB21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IMPORTANT CONTRACT TERMS</a:t>
            </a:r>
          </a:p>
        </p:txBody>
      </p:sp>
      <p:sp>
        <p:nvSpPr>
          <p:cNvPr id="2" name="Content Placeholder 1"/>
          <p:cNvSpPr>
            <a:spLocks noGrp="1"/>
          </p:cNvSpPr>
          <p:nvPr>
            <p:ph idx="1"/>
          </p:nvPr>
        </p:nvSpPr>
        <p:spPr/>
        <p:txBody>
          <a:bodyPr>
            <a:normAutofit/>
          </a:bodyPr>
          <a:lstStyle/>
          <a:p>
            <a:r>
              <a:rPr lang="en-US" sz="2400" b="1" dirty="0"/>
              <a:t>Energy Usage Goals</a:t>
            </a:r>
          </a:p>
          <a:p>
            <a:pPr>
              <a:buNone/>
            </a:pPr>
            <a:endParaRPr lang="en-US" dirty="0"/>
          </a:p>
          <a:p>
            <a:pPr marL="120650" indent="-11113">
              <a:buNone/>
            </a:pPr>
            <a:r>
              <a:rPr lang="en-US" sz="1800" dirty="0"/>
              <a:t>“If the Owner’s program includes goals or requirements for Project energy usage, the Owner agrees to confirm the energy goals and usage in writing to the Architect.  The Owner recognizes that the achievement of such goals or requirements is subject to operational and maintenance activities and decisions over which the Architect has no control.  Furthermore, continued </a:t>
            </a:r>
            <a:r>
              <a:rPr lang="en-US" sz="1800" dirty="0" err="1"/>
              <a:t>LEED</a:t>
            </a:r>
            <a:r>
              <a:rPr lang="en-US" sz="1800" dirty="0"/>
              <a:t> compliance may involve factors beyond the control of the Architect including, but not limited to, the Owner’s use and operation of the completed project.  Therefore, the parties agree that the Architect shall use reasonable care in its design to achieve the energy usage goals or requirements but makes no warranty or guarantee regarding actual energy usage.”</a:t>
            </a:r>
          </a:p>
        </p:txBody>
      </p:sp>
      <p:pic>
        <p:nvPicPr>
          <p:cNvPr id="4" name="Picture 3">
            <a:extLst>
              <a:ext uri="{FF2B5EF4-FFF2-40B4-BE49-F238E27FC236}">
                <a16:creationId xmlns:a16="http://schemas.microsoft.com/office/drawing/2014/main" id="{3FD71262-44DD-4B72-B495-4B4F9EFAFD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IMPORTANT CONTRACT TERMS</a:t>
            </a:r>
          </a:p>
        </p:txBody>
      </p:sp>
      <p:sp>
        <p:nvSpPr>
          <p:cNvPr id="2" name="Content Placeholder 1"/>
          <p:cNvSpPr>
            <a:spLocks noGrp="1"/>
          </p:cNvSpPr>
          <p:nvPr>
            <p:ph idx="1"/>
          </p:nvPr>
        </p:nvSpPr>
        <p:spPr/>
        <p:txBody>
          <a:bodyPr>
            <a:normAutofit fontScale="92500" lnSpcReduction="10000"/>
          </a:bodyPr>
          <a:lstStyle/>
          <a:p>
            <a:r>
              <a:rPr lang="en-US" sz="2800" b="1" dirty="0"/>
              <a:t>Limitation of Liability</a:t>
            </a:r>
          </a:p>
          <a:p>
            <a:pPr>
              <a:buNone/>
            </a:pPr>
            <a:endParaRPr lang="en-US" dirty="0"/>
          </a:p>
          <a:p>
            <a:pPr marL="120650" indent="-11113">
              <a:buNone/>
            </a:pPr>
            <a:r>
              <a:rPr lang="en-US" sz="2400" dirty="0"/>
              <a:t>“To the fullest extent permitted by law, the total liability in the aggregate, of Architect and Architect’s officers, directors, employees, agents, and independent professional associates, and any of them, to Owner and any one claiming by, through or under Owner, for any and all injuries, claims, losses, expenses, or damages whatsoever arising out of or in any way related to Architect’s services, the project, or this Agreement, from any cause or causes whatsoever, including but not limited to, the negligence, errors, omissions, strict liability, breach of contract, misrepresentation, or breach of warranty of Architect or Architect’s officers, directors, employees, agents or independent professional associates, or any of them, </a:t>
            </a:r>
            <a:r>
              <a:rPr lang="en-US" sz="2400" u="sng" dirty="0"/>
              <a:t>shall not exceed the total compensation received</a:t>
            </a:r>
            <a:r>
              <a:rPr lang="en-US" sz="2400" dirty="0"/>
              <a:t> by Architect under this Agreement.”</a:t>
            </a:r>
          </a:p>
          <a:p>
            <a:endParaRPr lang="en-US" dirty="0"/>
          </a:p>
        </p:txBody>
      </p:sp>
      <p:pic>
        <p:nvPicPr>
          <p:cNvPr id="4" name="Picture 3">
            <a:extLst>
              <a:ext uri="{FF2B5EF4-FFF2-40B4-BE49-F238E27FC236}">
                <a16:creationId xmlns:a16="http://schemas.microsoft.com/office/drawing/2014/main" id="{3E1EC31A-ECE7-4B8C-B03B-C5D77C55D7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IMPORTANT CONTRACT TERMS</a:t>
            </a:r>
          </a:p>
        </p:txBody>
      </p:sp>
      <p:sp>
        <p:nvSpPr>
          <p:cNvPr id="2" name="Content Placeholder 1"/>
          <p:cNvSpPr>
            <a:spLocks noGrp="1"/>
          </p:cNvSpPr>
          <p:nvPr>
            <p:ph idx="1"/>
          </p:nvPr>
        </p:nvSpPr>
        <p:spPr/>
        <p:txBody>
          <a:bodyPr>
            <a:normAutofit/>
          </a:bodyPr>
          <a:lstStyle/>
          <a:p>
            <a:r>
              <a:rPr lang="en-US" sz="2600" b="1" dirty="0"/>
              <a:t>Waiver of Consequential Damages</a:t>
            </a:r>
          </a:p>
          <a:p>
            <a:pPr>
              <a:buNone/>
            </a:pPr>
            <a:endParaRPr lang="en-US" b="1" dirty="0"/>
          </a:p>
          <a:p>
            <a:pPr marL="120650" indent="-11113">
              <a:buNone/>
            </a:pPr>
            <a:r>
              <a:rPr lang="en-US" sz="2200" dirty="0"/>
              <a:t>“The Architect and the Owner waive consequential damages, including but not limited to damages for loss of profits, loss of revenues, loss of business and of business opportunities, reduced rental or market values, increased insurance costs, </a:t>
            </a:r>
            <a:r>
              <a:rPr lang="en-US" sz="2200" u="sng" dirty="0"/>
              <a:t>increased energy, water and other operational costs, unrealized tax incentives, credits, deductions and/or rebates</a:t>
            </a:r>
            <a:r>
              <a:rPr lang="en-US" sz="2200" dirty="0"/>
              <a:t>, for claims, disputes or other matters in question arising out of or relating to this Agreement.  The Owner and the Architect agree to require a similar provision in all contracts with contractors, subcontractors, </a:t>
            </a:r>
            <a:r>
              <a:rPr lang="en-US" sz="2200" dirty="0" err="1"/>
              <a:t>subconsultant</a:t>
            </a:r>
            <a:r>
              <a:rPr lang="en-US" sz="2200" dirty="0"/>
              <a:t>, vendors, and other entities involved in this Project to carry out the intent of this provision.”</a:t>
            </a:r>
          </a:p>
        </p:txBody>
      </p:sp>
      <p:pic>
        <p:nvPicPr>
          <p:cNvPr id="4" name="Picture 3">
            <a:extLst>
              <a:ext uri="{FF2B5EF4-FFF2-40B4-BE49-F238E27FC236}">
                <a16:creationId xmlns:a16="http://schemas.microsoft.com/office/drawing/2014/main" id="{59AF3C1C-A969-4CFC-8D90-2F06FACA8D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PUBLIC V. PRIVATE CONTRACTING</a:t>
            </a:r>
          </a:p>
        </p:txBody>
      </p:sp>
      <p:sp>
        <p:nvSpPr>
          <p:cNvPr id="2" name="Content Placeholder 1"/>
          <p:cNvSpPr>
            <a:spLocks noGrp="1"/>
          </p:cNvSpPr>
          <p:nvPr>
            <p:ph idx="1"/>
          </p:nvPr>
        </p:nvSpPr>
        <p:spPr/>
        <p:txBody>
          <a:bodyPr/>
          <a:lstStyle/>
          <a:p>
            <a:r>
              <a:rPr lang="en-US" b="1" dirty="0"/>
              <a:t>Government Goals and Expectations v. Private Financial Incentives</a:t>
            </a:r>
          </a:p>
          <a:p>
            <a:pPr>
              <a:buNone/>
            </a:pPr>
            <a:endParaRPr lang="en-US" b="1" dirty="0"/>
          </a:p>
          <a:p>
            <a:pPr lvl="1"/>
            <a:r>
              <a:rPr lang="en-US" b="1" dirty="0"/>
              <a:t>Goals as Non-negotiable Requirements</a:t>
            </a:r>
          </a:p>
          <a:p>
            <a:pPr lvl="1"/>
            <a:endParaRPr lang="en-US" b="1" dirty="0"/>
          </a:p>
          <a:p>
            <a:pPr lvl="1"/>
            <a:r>
              <a:rPr lang="en-US" b="1" dirty="0"/>
              <a:t>Cost Considerations </a:t>
            </a:r>
          </a:p>
          <a:p>
            <a:pPr lvl="1"/>
            <a:endParaRPr lang="en-US" b="1" dirty="0"/>
          </a:p>
          <a:p>
            <a:pPr lvl="1"/>
            <a:r>
              <a:rPr lang="en-US" b="1" dirty="0"/>
              <a:t>Tax Credits</a:t>
            </a:r>
          </a:p>
          <a:p>
            <a:pPr lvl="1"/>
            <a:endParaRPr lang="en-US" b="1" dirty="0"/>
          </a:p>
          <a:p>
            <a:pPr lvl="1"/>
            <a:r>
              <a:rPr lang="en-US" b="1" dirty="0"/>
              <a:t>Other Financial Incentives</a:t>
            </a:r>
            <a:endParaRPr lang="en-US" dirty="0"/>
          </a:p>
          <a:p>
            <a:pPr>
              <a:buNone/>
            </a:pPr>
            <a:endParaRPr lang="en-US" dirty="0"/>
          </a:p>
        </p:txBody>
      </p:sp>
      <p:pic>
        <p:nvPicPr>
          <p:cNvPr id="4" name="Picture 3">
            <a:extLst>
              <a:ext uri="{FF2B5EF4-FFF2-40B4-BE49-F238E27FC236}">
                <a16:creationId xmlns:a16="http://schemas.microsoft.com/office/drawing/2014/main" id="{C850F504-9A52-4EEA-A574-C997778695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PUBLIC V. PRIVATE CONTRACTING</a:t>
            </a:r>
          </a:p>
        </p:txBody>
      </p:sp>
      <p:sp>
        <p:nvSpPr>
          <p:cNvPr id="2" name="Content Placeholder 1"/>
          <p:cNvSpPr>
            <a:spLocks noGrp="1"/>
          </p:cNvSpPr>
          <p:nvPr>
            <p:ph idx="1"/>
          </p:nvPr>
        </p:nvSpPr>
        <p:spPr/>
        <p:txBody>
          <a:bodyPr/>
          <a:lstStyle/>
          <a:p>
            <a:r>
              <a:rPr lang="en-US" b="1" dirty="0"/>
              <a:t>Government Contracting and Public Procurement Processes</a:t>
            </a:r>
          </a:p>
          <a:p>
            <a:pPr lvl="1"/>
            <a:endParaRPr lang="en-US" b="1" dirty="0"/>
          </a:p>
          <a:p>
            <a:pPr lvl="1"/>
            <a:r>
              <a:rPr lang="en-US" b="1" dirty="0"/>
              <a:t>Quality Based Selection</a:t>
            </a:r>
          </a:p>
          <a:p>
            <a:pPr lvl="1"/>
            <a:endParaRPr lang="en-US" b="1" dirty="0"/>
          </a:p>
          <a:p>
            <a:pPr lvl="1"/>
            <a:r>
              <a:rPr lang="en-US" b="1" dirty="0"/>
              <a:t>Competitive Bidding</a:t>
            </a:r>
          </a:p>
          <a:p>
            <a:pPr lvl="1">
              <a:buNone/>
            </a:pPr>
            <a:endParaRPr lang="en-US" dirty="0"/>
          </a:p>
          <a:p>
            <a:r>
              <a:rPr lang="en-US" b="1" dirty="0"/>
              <a:t>Federal Acquisition Regulations</a:t>
            </a:r>
            <a:endParaRPr lang="en-US" dirty="0"/>
          </a:p>
          <a:p>
            <a:pPr>
              <a:buNone/>
            </a:pPr>
            <a:endParaRPr lang="en-US" dirty="0"/>
          </a:p>
        </p:txBody>
      </p:sp>
      <p:pic>
        <p:nvPicPr>
          <p:cNvPr id="4" name="Picture 3">
            <a:extLst>
              <a:ext uri="{FF2B5EF4-FFF2-40B4-BE49-F238E27FC236}">
                <a16:creationId xmlns:a16="http://schemas.microsoft.com/office/drawing/2014/main" id="{AA159FBC-CFA4-45E8-AAD6-A5B19119A0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PUBLIC V. PRIVATE CONTRACTING</a:t>
            </a:r>
          </a:p>
        </p:txBody>
      </p:sp>
      <p:sp>
        <p:nvSpPr>
          <p:cNvPr id="2" name="Content Placeholder 1"/>
          <p:cNvSpPr>
            <a:spLocks noGrp="1"/>
          </p:cNvSpPr>
          <p:nvPr>
            <p:ph idx="1"/>
          </p:nvPr>
        </p:nvSpPr>
        <p:spPr/>
        <p:txBody>
          <a:bodyPr/>
          <a:lstStyle/>
          <a:p>
            <a:r>
              <a:rPr lang="en-US" b="1" dirty="0"/>
              <a:t>Flexibility in Use of Contract Mechanisms and Contract Terms </a:t>
            </a:r>
          </a:p>
          <a:p>
            <a:pPr lvl="1"/>
            <a:endParaRPr lang="en-US" b="1" dirty="0"/>
          </a:p>
          <a:p>
            <a:pPr lvl="1"/>
            <a:r>
              <a:rPr lang="en-US" b="1" dirty="0" err="1"/>
              <a:t>IPD</a:t>
            </a:r>
            <a:endParaRPr lang="en-US" b="1" dirty="0"/>
          </a:p>
          <a:p>
            <a:pPr lvl="1"/>
            <a:endParaRPr lang="en-US" b="1" dirty="0"/>
          </a:p>
          <a:p>
            <a:pPr lvl="1"/>
            <a:r>
              <a:rPr lang="en-US" b="1" dirty="0"/>
              <a:t>Risk/Reward Allocation</a:t>
            </a:r>
            <a:endParaRPr lang="en-US" dirty="0"/>
          </a:p>
          <a:p>
            <a:pPr>
              <a:buNone/>
            </a:pPr>
            <a:endParaRPr lang="en-US" dirty="0"/>
          </a:p>
        </p:txBody>
      </p:sp>
      <p:pic>
        <p:nvPicPr>
          <p:cNvPr id="4" name="Picture 3">
            <a:extLst>
              <a:ext uri="{FF2B5EF4-FFF2-40B4-BE49-F238E27FC236}">
                <a16:creationId xmlns:a16="http://schemas.microsoft.com/office/drawing/2014/main" id="{5FE6A4C3-96D9-47B3-9E83-18CE06F296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COMMENTS ON </a:t>
            </a:r>
            <a:r>
              <a:rPr lang="en-US" dirty="0" err="1"/>
              <a:t>LEED</a:t>
            </a:r>
            <a:r>
              <a:rPr lang="en-US" dirty="0"/>
              <a:t> CERTIFICATION PROCESS</a:t>
            </a:r>
          </a:p>
        </p:txBody>
      </p:sp>
      <p:sp>
        <p:nvSpPr>
          <p:cNvPr id="2" name="Content Placeholder 1"/>
          <p:cNvSpPr>
            <a:spLocks noGrp="1"/>
          </p:cNvSpPr>
          <p:nvPr>
            <p:ph idx="1"/>
          </p:nvPr>
        </p:nvSpPr>
        <p:spPr/>
        <p:txBody>
          <a:bodyPr/>
          <a:lstStyle/>
          <a:p>
            <a:pPr>
              <a:buNone/>
            </a:pPr>
            <a:endParaRPr 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Federal Requirements</a:t>
            </a:r>
          </a:p>
        </p:txBody>
      </p:sp>
      <p:sp>
        <p:nvSpPr>
          <p:cNvPr id="2" name="Content Placeholder 1"/>
          <p:cNvSpPr>
            <a:spLocks noGrp="1"/>
          </p:cNvSpPr>
          <p:nvPr>
            <p:ph idx="1"/>
          </p:nvPr>
        </p:nvSpPr>
        <p:spPr/>
        <p:txBody>
          <a:bodyPr>
            <a:normAutofit/>
          </a:bodyPr>
          <a:lstStyle/>
          <a:p>
            <a:pPr>
              <a:defRPr/>
            </a:pPr>
            <a:r>
              <a:rPr lang="en-US" sz="2800" dirty="0"/>
              <a:t>All projects must meet energy efficiency and sustainable design objectives included in:</a:t>
            </a:r>
          </a:p>
          <a:p>
            <a:pPr lvl="1">
              <a:defRPr/>
            </a:pPr>
            <a:r>
              <a:rPr lang="en-US" sz="2400" dirty="0"/>
              <a:t>Energy Policy Act of 2005</a:t>
            </a:r>
          </a:p>
          <a:p>
            <a:pPr lvl="1">
              <a:defRPr/>
            </a:pPr>
            <a:r>
              <a:rPr lang="en-US" sz="2400" dirty="0"/>
              <a:t>Executive Order 13423: Strengthening Federal Environmental, Energy, and Transportation Management (2007)</a:t>
            </a:r>
          </a:p>
          <a:p>
            <a:pPr lvl="2">
              <a:defRPr/>
            </a:pPr>
            <a:r>
              <a:rPr lang="en-US" sz="2000" dirty="0"/>
              <a:t>includes the Guiding Principles for Federal Leadership in High-Performance and Sustainable Buildings </a:t>
            </a:r>
          </a:p>
          <a:p>
            <a:pPr lvl="1">
              <a:defRPr/>
            </a:pPr>
            <a:r>
              <a:rPr lang="en-US" sz="2400" dirty="0"/>
              <a:t>Energy Independence and Security Act of 2007</a:t>
            </a:r>
          </a:p>
          <a:p>
            <a:pPr lvl="1">
              <a:defRPr/>
            </a:pPr>
            <a:r>
              <a:rPr lang="en-US" sz="2400" dirty="0"/>
              <a:t>Executive Order 13514: Federal Leadership in Environmental, Energy, and Economic Performance (2009)</a:t>
            </a:r>
          </a:p>
        </p:txBody>
      </p:sp>
      <p:pic>
        <p:nvPicPr>
          <p:cNvPr id="4" name="Picture 3">
            <a:extLst>
              <a:ext uri="{FF2B5EF4-FFF2-40B4-BE49-F238E27FC236}">
                <a16:creationId xmlns:a16="http://schemas.microsoft.com/office/drawing/2014/main" id="{80AA7E8E-81E4-46D8-B679-136C7D5203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208376070"/>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74638"/>
            <a:ext cx="8305800" cy="1630362"/>
          </a:xfrm>
        </p:spPr>
        <p:txBody>
          <a:bodyPr>
            <a:normAutofit fontScale="90000"/>
          </a:bodyPr>
          <a:lstStyle/>
          <a:p>
            <a:pPr algn="ctr"/>
            <a:r>
              <a:rPr lang="en-US" dirty="0"/>
              <a:t>WHAT ARE THE PRIMARY RISKS UNIQUE TO GREEN/SUSTAINABLE CONSTRUCTION?</a:t>
            </a:r>
          </a:p>
        </p:txBody>
      </p:sp>
      <p:sp>
        <p:nvSpPr>
          <p:cNvPr id="2" name="Content Placeholder 1"/>
          <p:cNvSpPr>
            <a:spLocks noGrp="1"/>
          </p:cNvSpPr>
          <p:nvPr>
            <p:ph idx="1"/>
          </p:nvPr>
        </p:nvSpPr>
        <p:spPr>
          <a:xfrm>
            <a:off x="533400" y="2057400"/>
            <a:ext cx="8001000" cy="3962400"/>
          </a:xfrm>
        </p:spPr>
        <p:txBody>
          <a:bodyPr>
            <a:normAutofit/>
          </a:bodyPr>
          <a:lstStyle/>
          <a:p>
            <a:pPr>
              <a:buNone/>
            </a:pPr>
            <a:endParaRPr lang="en-US" b="1" dirty="0"/>
          </a:p>
          <a:p>
            <a:r>
              <a:rPr lang="en-US" b="1" dirty="0"/>
              <a:t>Special Qualifications of Designer/Contractor and other Project Participants</a:t>
            </a:r>
          </a:p>
          <a:p>
            <a:pPr>
              <a:buNone/>
            </a:pPr>
            <a:endParaRPr lang="en-US" dirty="0"/>
          </a:p>
          <a:p>
            <a:r>
              <a:rPr lang="en-US" b="1" dirty="0"/>
              <a:t>Unrealistic or Unreasonable Owner Expectations</a:t>
            </a:r>
          </a:p>
          <a:p>
            <a:pPr>
              <a:buNone/>
            </a:pPr>
            <a:endParaRPr lang="en-US" dirty="0"/>
          </a:p>
          <a:p>
            <a:r>
              <a:rPr lang="en-US" b="1" dirty="0"/>
              <a:t>Contractual Terms that Can Heighten “Negligence Based” Standard of Care</a:t>
            </a:r>
          </a:p>
          <a:p>
            <a:pPr>
              <a:buNone/>
            </a:pPr>
            <a:endParaRPr lang="en-US" dirty="0"/>
          </a:p>
        </p:txBody>
      </p:sp>
      <p:pic>
        <p:nvPicPr>
          <p:cNvPr id="4" name="Picture 3">
            <a:extLst>
              <a:ext uri="{FF2B5EF4-FFF2-40B4-BE49-F238E27FC236}">
                <a16:creationId xmlns:a16="http://schemas.microsoft.com/office/drawing/2014/main" id="{0F76E05A-628F-4530-BA70-0FB84AAB26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228600"/>
            <a:ext cx="7924800" cy="1143000"/>
          </a:xfrm>
        </p:spPr>
        <p:txBody>
          <a:bodyPr>
            <a:normAutofit/>
          </a:bodyPr>
          <a:lstStyle/>
          <a:p>
            <a:r>
              <a:rPr lang="en-US" sz="3600" dirty="0"/>
              <a:t>Executive Order 13514</a:t>
            </a:r>
          </a:p>
        </p:txBody>
      </p:sp>
      <p:sp>
        <p:nvSpPr>
          <p:cNvPr id="7171" name="Rectangle 3"/>
          <p:cNvSpPr>
            <a:spLocks noGrp="1" noChangeArrowheads="1"/>
          </p:cNvSpPr>
          <p:nvPr>
            <p:ph idx="1"/>
          </p:nvPr>
        </p:nvSpPr>
        <p:spPr>
          <a:xfrm>
            <a:off x="2209800" y="1371600"/>
            <a:ext cx="8153400" cy="4114800"/>
          </a:xfrm>
        </p:spPr>
        <p:txBody>
          <a:bodyPr>
            <a:noAutofit/>
          </a:bodyPr>
          <a:lstStyle/>
          <a:p>
            <a:pPr marL="0" indent="0">
              <a:buNone/>
            </a:pPr>
            <a:r>
              <a:rPr lang="en-US" sz="2600" dirty="0"/>
              <a:t>Federal Leadership in Environmental, Energy &amp; Economic Performance</a:t>
            </a:r>
          </a:p>
          <a:p>
            <a:pPr marL="633413" indent="-633413"/>
            <a:r>
              <a:rPr lang="en-US" sz="2200" dirty="0"/>
              <a:t>Measure, Manage, and Reduce Greenhouse Gas Emissions toward Agency-defined Targets</a:t>
            </a:r>
          </a:p>
          <a:p>
            <a:pPr marL="633413" indent="-633413"/>
            <a:r>
              <a:rPr lang="en-US" sz="2200" dirty="0"/>
              <a:t>Scopes 1 &amp; 2 </a:t>
            </a:r>
            <a:r>
              <a:rPr lang="en-US" sz="2200" i="1" dirty="0"/>
              <a:t>and </a:t>
            </a:r>
            <a:r>
              <a:rPr lang="en-US" sz="2200" dirty="0"/>
              <a:t>Scope 3 Targets</a:t>
            </a:r>
          </a:p>
          <a:p>
            <a:pPr marL="633413" indent="-633413"/>
            <a:r>
              <a:rPr lang="en-US" sz="2200" dirty="0"/>
              <a:t>26% Water Reduction by 2020</a:t>
            </a:r>
          </a:p>
          <a:p>
            <a:pPr marL="633413" indent="-633413"/>
            <a:r>
              <a:rPr lang="en-US" sz="2200" dirty="0"/>
              <a:t>50% Waste Diversion</a:t>
            </a:r>
          </a:p>
          <a:p>
            <a:pPr marL="633413" indent="-633413"/>
            <a:r>
              <a:rPr lang="en-US" sz="2200" dirty="0"/>
              <a:t>Net Zero by 2020</a:t>
            </a:r>
          </a:p>
          <a:p>
            <a:pPr marL="633413" indent="-633413"/>
            <a:r>
              <a:rPr lang="en-US" sz="2200" dirty="0"/>
              <a:t>Transit-oriented Design</a:t>
            </a:r>
          </a:p>
          <a:p>
            <a:pPr marL="633413" indent="-633413"/>
            <a:r>
              <a:rPr lang="en-US" sz="2200" dirty="0"/>
              <a:t>Fleet &amp; Fuel Reductions</a:t>
            </a:r>
          </a:p>
          <a:p>
            <a:pPr marL="633413" indent="-633413"/>
            <a:r>
              <a:rPr lang="en-US" sz="2200" dirty="0"/>
              <a:t>Green Procurement</a:t>
            </a:r>
          </a:p>
        </p:txBody>
      </p:sp>
      <p:pic>
        <p:nvPicPr>
          <p:cNvPr id="4" name="Picture 41" descr="image9.gif"/>
          <p:cNvPicPr>
            <a:picLocks noChangeAspect="1"/>
          </p:cNvPicPr>
          <p:nvPr/>
        </p:nvPicPr>
        <p:blipFill>
          <a:blip r:embed="rId2" cstate="print"/>
          <a:srcRect/>
          <a:stretch>
            <a:fillRect/>
          </a:stretch>
        </p:blipFill>
        <p:spPr bwMode="auto">
          <a:xfrm>
            <a:off x="7597474" y="3124200"/>
            <a:ext cx="2460926" cy="2581275"/>
          </a:xfrm>
          <a:prstGeom prst="rect">
            <a:avLst/>
          </a:prstGeom>
          <a:solidFill>
            <a:schemeClr val="accent3">
              <a:lumMod val="20000"/>
              <a:lumOff val="80000"/>
            </a:schemeClr>
          </a:solidFill>
          <a:ln w="12700">
            <a:noFill/>
            <a:miter lim="0"/>
            <a:headEnd/>
            <a:tailEnd/>
          </a:ln>
        </p:spPr>
      </p:pic>
      <p:pic>
        <p:nvPicPr>
          <p:cNvPr id="5" name="Picture 4">
            <a:extLst>
              <a:ext uri="{FF2B5EF4-FFF2-40B4-BE49-F238E27FC236}">
                <a16:creationId xmlns:a16="http://schemas.microsoft.com/office/drawing/2014/main" id="{925128C2-36DF-422F-8032-7364C8A325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733371186"/>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3625" y="45466"/>
            <a:ext cx="10058400" cy="1450757"/>
          </a:xfrm>
        </p:spPr>
        <p:txBody>
          <a:bodyPr>
            <a:normAutofit/>
          </a:bodyPr>
          <a:lstStyle/>
          <a:p>
            <a:r>
              <a:rPr lang="en-US" sz="2800" dirty="0"/>
              <a:t>The Guiding Principles for High-Performance </a:t>
            </a:r>
            <a:br>
              <a:rPr lang="en-US" sz="2800" dirty="0"/>
            </a:br>
            <a:r>
              <a:rPr lang="en-US" sz="2800" dirty="0"/>
              <a:t>and Sustainable Buildings</a:t>
            </a:r>
          </a:p>
        </p:txBody>
      </p:sp>
      <p:sp>
        <p:nvSpPr>
          <p:cNvPr id="7" name="Oval 3"/>
          <p:cNvSpPr>
            <a:spLocks noChangeArrowheads="1"/>
          </p:cNvSpPr>
          <p:nvPr/>
        </p:nvSpPr>
        <p:spPr bwMode="auto">
          <a:xfrm>
            <a:off x="2838450" y="2133600"/>
            <a:ext cx="6515100" cy="3505200"/>
          </a:xfrm>
          <a:prstGeom prst="ellipse">
            <a:avLst/>
          </a:prstGeom>
          <a:noFill/>
          <a:ln w="762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en-US"/>
          </a:p>
        </p:txBody>
      </p:sp>
      <p:sp>
        <p:nvSpPr>
          <p:cNvPr id="8" name="Oval 4"/>
          <p:cNvSpPr>
            <a:spLocks noChangeArrowheads="1"/>
          </p:cNvSpPr>
          <p:nvPr/>
        </p:nvSpPr>
        <p:spPr bwMode="auto">
          <a:xfrm>
            <a:off x="2667000" y="4876800"/>
            <a:ext cx="2514600"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9" name="Text Box 5"/>
          <p:cNvSpPr txBox="1">
            <a:spLocks noChangeArrowheads="1"/>
          </p:cNvSpPr>
          <p:nvPr/>
        </p:nvSpPr>
        <p:spPr bwMode="auto">
          <a:xfrm>
            <a:off x="2671764" y="5181601"/>
            <a:ext cx="250983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eaLnBrk="0" hangingPunct="0">
              <a:lnSpc>
                <a:spcPct val="90000"/>
              </a:lnSpc>
              <a:defRPr/>
            </a:pPr>
            <a:r>
              <a:rPr lang="en-US" sz="2000" b="1" dirty="0">
                <a:latin typeface="Century Gothic" charset="0"/>
              </a:rPr>
              <a:t>Optimize Energy Performance</a:t>
            </a:r>
          </a:p>
        </p:txBody>
      </p:sp>
      <p:sp>
        <p:nvSpPr>
          <p:cNvPr id="10" name="Line 6"/>
          <p:cNvSpPr>
            <a:spLocks noChangeShapeType="1"/>
          </p:cNvSpPr>
          <p:nvPr/>
        </p:nvSpPr>
        <p:spPr bwMode="auto">
          <a:xfrm>
            <a:off x="7391400" y="2019300"/>
            <a:ext cx="457200" cy="152400"/>
          </a:xfrm>
          <a:prstGeom prst="line">
            <a:avLst/>
          </a:prstGeom>
          <a:noFill/>
          <a:ln w="50800">
            <a:solidFill>
              <a:srgbClr val="0000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 name="Line 7"/>
          <p:cNvSpPr>
            <a:spLocks noChangeShapeType="1"/>
          </p:cNvSpPr>
          <p:nvPr/>
        </p:nvSpPr>
        <p:spPr bwMode="auto">
          <a:xfrm rot="8580000">
            <a:off x="4343400" y="2019300"/>
            <a:ext cx="457200" cy="152400"/>
          </a:xfrm>
          <a:prstGeom prst="line">
            <a:avLst/>
          </a:prstGeom>
          <a:noFill/>
          <a:ln w="50800">
            <a:solidFill>
              <a:srgbClr val="0000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2" name="Oval 8"/>
          <p:cNvSpPr>
            <a:spLocks noChangeArrowheads="1"/>
          </p:cNvSpPr>
          <p:nvPr/>
        </p:nvSpPr>
        <p:spPr bwMode="auto">
          <a:xfrm>
            <a:off x="1828800" y="2743200"/>
            <a:ext cx="2514600"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3" name="Text Box 9"/>
          <p:cNvSpPr txBox="1">
            <a:spLocks noChangeArrowheads="1"/>
          </p:cNvSpPr>
          <p:nvPr/>
        </p:nvSpPr>
        <p:spPr bwMode="auto">
          <a:xfrm>
            <a:off x="1838325" y="3032126"/>
            <a:ext cx="2509838"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eaLnBrk="0" hangingPunct="0">
              <a:lnSpc>
                <a:spcPct val="90000"/>
              </a:lnSpc>
              <a:defRPr/>
            </a:pPr>
            <a:r>
              <a:rPr lang="en-US" sz="2000" b="1">
                <a:latin typeface="Century Gothic" charset="0"/>
              </a:rPr>
              <a:t>Protect and </a:t>
            </a:r>
          </a:p>
          <a:p>
            <a:pPr algn="ctr" eaLnBrk="0" hangingPunct="0">
              <a:lnSpc>
                <a:spcPct val="90000"/>
              </a:lnSpc>
              <a:defRPr/>
            </a:pPr>
            <a:r>
              <a:rPr lang="en-US" sz="2000" b="1">
                <a:latin typeface="Century Gothic" charset="0"/>
              </a:rPr>
              <a:t>Conserve Water</a:t>
            </a:r>
          </a:p>
        </p:txBody>
      </p:sp>
      <p:sp>
        <p:nvSpPr>
          <p:cNvPr id="14" name="Oval 10"/>
          <p:cNvSpPr>
            <a:spLocks noChangeArrowheads="1"/>
          </p:cNvSpPr>
          <p:nvPr/>
        </p:nvSpPr>
        <p:spPr bwMode="auto">
          <a:xfrm>
            <a:off x="4835525" y="1447800"/>
            <a:ext cx="2514600"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5" name="Text Box 11"/>
          <p:cNvSpPr txBox="1">
            <a:spLocks noChangeArrowheads="1"/>
          </p:cNvSpPr>
          <p:nvPr/>
        </p:nvSpPr>
        <p:spPr bwMode="auto">
          <a:xfrm>
            <a:off x="4800600" y="1614489"/>
            <a:ext cx="25908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eaLnBrk="0" hangingPunct="0">
              <a:lnSpc>
                <a:spcPct val="90000"/>
              </a:lnSpc>
              <a:defRPr/>
            </a:pPr>
            <a:r>
              <a:rPr lang="en-US" sz="2000" b="1" dirty="0">
                <a:latin typeface="Century Gothic" charset="0"/>
              </a:rPr>
              <a:t>Use </a:t>
            </a:r>
            <a:br>
              <a:rPr lang="en-US" sz="2000" b="1" dirty="0">
                <a:latin typeface="Century Gothic" charset="0"/>
              </a:rPr>
            </a:br>
            <a:r>
              <a:rPr lang="en-US" sz="2000" b="1" dirty="0">
                <a:latin typeface="Century Gothic" charset="0"/>
              </a:rPr>
              <a:t>Integrated Design</a:t>
            </a:r>
          </a:p>
        </p:txBody>
      </p:sp>
      <p:sp>
        <p:nvSpPr>
          <p:cNvPr id="16" name="Oval 12"/>
          <p:cNvSpPr>
            <a:spLocks noChangeArrowheads="1"/>
          </p:cNvSpPr>
          <p:nvPr/>
        </p:nvSpPr>
        <p:spPr bwMode="auto">
          <a:xfrm>
            <a:off x="7843838" y="2743200"/>
            <a:ext cx="2514600"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7" name="Text Box 13"/>
          <p:cNvSpPr txBox="1">
            <a:spLocks noChangeArrowheads="1"/>
          </p:cNvSpPr>
          <p:nvPr/>
        </p:nvSpPr>
        <p:spPr bwMode="auto">
          <a:xfrm>
            <a:off x="7853364" y="2971801"/>
            <a:ext cx="2509837" cy="823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eaLnBrk="0" hangingPunct="0">
              <a:lnSpc>
                <a:spcPct val="90000"/>
              </a:lnSpc>
              <a:defRPr/>
            </a:pPr>
            <a:r>
              <a:rPr lang="en-US" sz="2000" b="1" dirty="0">
                <a:latin typeface="Century Gothic" charset="0"/>
              </a:rPr>
              <a:t>Enhance Indoor Environmental</a:t>
            </a:r>
          </a:p>
          <a:p>
            <a:pPr algn="ctr" eaLnBrk="0" hangingPunct="0">
              <a:lnSpc>
                <a:spcPct val="90000"/>
              </a:lnSpc>
              <a:defRPr/>
            </a:pPr>
            <a:r>
              <a:rPr lang="en-US" sz="2000" b="1" dirty="0">
                <a:latin typeface="Century Gothic" charset="0"/>
              </a:rPr>
              <a:t>Quality</a:t>
            </a:r>
          </a:p>
        </p:txBody>
      </p:sp>
      <p:sp>
        <p:nvSpPr>
          <p:cNvPr id="18" name="Oval 14"/>
          <p:cNvSpPr>
            <a:spLocks noChangeArrowheads="1"/>
          </p:cNvSpPr>
          <p:nvPr/>
        </p:nvSpPr>
        <p:spPr bwMode="auto">
          <a:xfrm>
            <a:off x="7086600" y="4876800"/>
            <a:ext cx="2514600"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19" name="Text Box 15"/>
          <p:cNvSpPr txBox="1">
            <a:spLocks noChangeArrowheads="1"/>
          </p:cNvSpPr>
          <p:nvPr/>
        </p:nvSpPr>
        <p:spPr bwMode="auto">
          <a:xfrm>
            <a:off x="7248525" y="4876800"/>
            <a:ext cx="2281238"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ctr" eaLnBrk="0" hangingPunct="0">
              <a:lnSpc>
                <a:spcPct val="90000"/>
              </a:lnSpc>
              <a:defRPr/>
            </a:pPr>
            <a:r>
              <a:rPr lang="en-US" sz="2000" b="1">
                <a:latin typeface="Century Gothic" charset="0"/>
              </a:rPr>
              <a:t>Reduce Environmental Impact of Materials</a:t>
            </a:r>
          </a:p>
        </p:txBody>
      </p:sp>
      <p:pic>
        <p:nvPicPr>
          <p:cNvPr id="20" name="Picture 2" descr="C:\Users\dgreenberg\AppData\Local\Microsoft\Windows\Temporary Internet Files\Content.Outlook\0RPHXFTC\BPM Logo RGB (Color).jpg">
            <a:extLst>
              <a:ext uri="{FF2B5EF4-FFF2-40B4-BE49-F238E27FC236}">
                <a16:creationId xmlns:a16="http://schemas.microsoft.com/office/drawing/2014/main" id="{61F7D52A-1BC3-4159-809A-27FD3C92C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9532" y="5100939"/>
            <a:ext cx="2392468" cy="11962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C0F3A5B-AE56-4FDA-A2BF-ED53A99FA5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1343952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3" grpId="0"/>
      <p:bldP spid="16" grpId="0" animBg="1"/>
      <p:bldP spid="17" grpId="0"/>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Evolving Market</a:t>
            </a:r>
          </a:p>
        </p:txBody>
      </p:sp>
      <p:sp>
        <p:nvSpPr>
          <p:cNvPr id="2" name="Content Placeholder 1"/>
          <p:cNvSpPr>
            <a:spLocks noGrp="1"/>
          </p:cNvSpPr>
          <p:nvPr>
            <p:ph idx="1"/>
          </p:nvPr>
        </p:nvSpPr>
        <p:spPr/>
        <p:txBody>
          <a:bodyPr/>
          <a:lstStyle/>
          <a:p>
            <a:r>
              <a:rPr lang="en-US" dirty="0"/>
              <a:t>ANSI/ASHRAE/USGBC/IES Standard 189.1-2011: Standard for the Design of High-Performance Green Buildings</a:t>
            </a:r>
          </a:p>
          <a:p>
            <a:r>
              <a:rPr lang="en-US" dirty="0"/>
              <a:t>International Green Construction Code (</a:t>
            </a:r>
            <a:r>
              <a:rPr lang="en-US" dirty="0" err="1"/>
              <a:t>IgCC</a:t>
            </a:r>
            <a:r>
              <a:rPr lang="en-US" dirty="0"/>
              <a:t>) 2012</a:t>
            </a:r>
          </a:p>
          <a:p>
            <a:r>
              <a:rPr lang="en-US" dirty="0"/>
              <a:t>Living Building Challenge</a:t>
            </a:r>
          </a:p>
          <a:p>
            <a:r>
              <a:rPr lang="en-US" dirty="0"/>
              <a:t>LEED v4</a:t>
            </a:r>
          </a:p>
        </p:txBody>
      </p:sp>
      <p:sp>
        <p:nvSpPr>
          <p:cNvPr id="4" name="TextBox 3"/>
          <p:cNvSpPr txBox="1"/>
          <p:nvPr/>
        </p:nvSpPr>
        <p:spPr>
          <a:xfrm>
            <a:off x="4724400" y="5334000"/>
            <a:ext cx="5105400" cy="400110"/>
          </a:xfrm>
          <a:prstGeom prst="rect">
            <a:avLst/>
          </a:prstGeom>
          <a:noFill/>
        </p:spPr>
        <p:txBody>
          <a:bodyPr wrap="square" rtlCol="0">
            <a:spAutoFit/>
          </a:bodyPr>
          <a:lstStyle/>
          <a:p>
            <a:pPr algn="r"/>
            <a:r>
              <a:rPr lang="en-US" sz="2000" dirty="0" err="1"/>
              <a:t>www.gsa.gov</a:t>
            </a:r>
            <a:r>
              <a:rPr lang="en-US" sz="2000" dirty="0"/>
              <a:t>/</a:t>
            </a:r>
            <a:r>
              <a:rPr lang="en-US" sz="2000" dirty="0" err="1"/>
              <a:t>gbcertificationreview</a:t>
            </a:r>
            <a:endParaRPr lang="en-US" sz="2000" dirty="0"/>
          </a:p>
        </p:txBody>
      </p:sp>
      <p:pic>
        <p:nvPicPr>
          <p:cNvPr id="5" name="Picture 4">
            <a:extLst>
              <a:ext uri="{FF2B5EF4-FFF2-40B4-BE49-F238E27FC236}">
                <a16:creationId xmlns:a16="http://schemas.microsoft.com/office/drawing/2014/main" id="{5AD23FBD-F57C-4E93-ADFA-D91F11AA25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053347833"/>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U.S. General Services Administration</a:t>
            </a:r>
          </a:p>
        </p:txBody>
      </p:sp>
      <p:sp>
        <p:nvSpPr>
          <p:cNvPr id="2" name="Content Placeholder 1"/>
          <p:cNvSpPr>
            <a:spLocks noGrp="1"/>
          </p:cNvSpPr>
          <p:nvPr>
            <p:ph idx="1"/>
          </p:nvPr>
        </p:nvSpPr>
        <p:spPr/>
        <p:txBody>
          <a:bodyPr>
            <a:normAutofit/>
          </a:bodyPr>
          <a:lstStyle/>
          <a:p>
            <a:r>
              <a:rPr lang="en-US" dirty="0"/>
              <a:t>. . . to provide innovative solutions for our customers in support of their missions . . .</a:t>
            </a:r>
          </a:p>
          <a:p>
            <a:pPr marL="109728" indent="0">
              <a:buNone/>
            </a:pPr>
            <a:r>
              <a:rPr lang="en-US" sz="2000" dirty="0"/>
              <a:t>				GSA Mission</a:t>
            </a:r>
          </a:p>
          <a:p>
            <a:endParaRPr lang="en-US" dirty="0"/>
          </a:p>
          <a:p>
            <a:r>
              <a:rPr lang="en-US" dirty="0"/>
              <a:t>GSA will eliminate its impact on the natural environment and use its </a:t>
            </a:r>
            <a:r>
              <a:rPr lang="en-US" dirty="0" err="1"/>
              <a:t>governmentwide</a:t>
            </a:r>
            <a:r>
              <a:rPr lang="en-US" dirty="0"/>
              <a:t> influence to reduce the environmental impact of the federal government.</a:t>
            </a:r>
          </a:p>
          <a:p>
            <a:pPr marL="109728" indent="0">
              <a:buNone/>
            </a:pPr>
            <a:r>
              <a:rPr lang="en-US" dirty="0"/>
              <a:t>				</a:t>
            </a:r>
            <a:r>
              <a:rPr lang="en-US" sz="2000" dirty="0"/>
              <a:t>GSA Sustainability Plan</a:t>
            </a:r>
          </a:p>
          <a:p>
            <a:pPr marL="109728" indent="0">
              <a:buNone/>
            </a:pPr>
            <a:endParaRPr lang="en-US" sz="2000" dirty="0"/>
          </a:p>
        </p:txBody>
      </p:sp>
      <p:pic>
        <p:nvPicPr>
          <p:cNvPr id="4" name="Picture 3">
            <a:extLst>
              <a:ext uri="{FF2B5EF4-FFF2-40B4-BE49-F238E27FC236}">
                <a16:creationId xmlns:a16="http://schemas.microsoft.com/office/drawing/2014/main" id="{5A24374F-F152-424D-8ABE-D411B9C17E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934586873"/>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304800"/>
            <a:ext cx="7924800" cy="990600"/>
          </a:xfrm>
        </p:spPr>
        <p:txBody>
          <a:bodyPr>
            <a:normAutofit/>
          </a:bodyPr>
          <a:lstStyle/>
          <a:p>
            <a:r>
              <a:rPr lang="en-US" sz="3600" dirty="0"/>
              <a:t>GSA Public Buildings Service</a:t>
            </a:r>
          </a:p>
        </p:txBody>
      </p:sp>
      <p:sp>
        <p:nvSpPr>
          <p:cNvPr id="10" name="Text Placeholder 9"/>
          <p:cNvSpPr>
            <a:spLocks noGrp="1"/>
          </p:cNvSpPr>
          <p:nvPr>
            <p:ph type="body" sz="half" idx="1"/>
          </p:nvPr>
        </p:nvSpPr>
        <p:spPr>
          <a:xfrm>
            <a:off x="1905000" y="1949450"/>
            <a:ext cx="4076700" cy="4375150"/>
          </a:xfrm>
        </p:spPr>
        <p:txBody>
          <a:bodyPr>
            <a:normAutofit/>
          </a:bodyPr>
          <a:lstStyle/>
          <a:p>
            <a:pPr marL="231775" indent="-231775">
              <a:buFontTx/>
              <a:buChar char="•"/>
            </a:pPr>
            <a:r>
              <a:rPr lang="en-US" sz="2200" dirty="0"/>
              <a:t>8,603 owned and leased assets</a:t>
            </a:r>
          </a:p>
          <a:p>
            <a:pPr marL="231775" indent="-231775">
              <a:buFontTx/>
              <a:buChar char="•"/>
            </a:pPr>
            <a:r>
              <a:rPr lang="en-US" sz="2200" dirty="0"/>
              <a:t>354 million RSF across the U.S.</a:t>
            </a:r>
          </a:p>
        </p:txBody>
      </p:sp>
      <p:sp>
        <p:nvSpPr>
          <p:cNvPr id="11" name="Content Placeholder 10"/>
          <p:cNvSpPr>
            <a:spLocks noGrp="1"/>
          </p:cNvSpPr>
          <p:nvPr>
            <p:ph sz="half" idx="2"/>
          </p:nvPr>
        </p:nvSpPr>
        <p:spPr>
          <a:xfrm>
            <a:off x="6134100" y="1949450"/>
            <a:ext cx="4076700" cy="4375150"/>
          </a:xfrm>
        </p:spPr>
        <p:txBody>
          <a:bodyPr>
            <a:normAutofit/>
          </a:bodyPr>
          <a:lstStyle/>
          <a:p>
            <a:pPr marL="174625" indent="-174625">
              <a:buFont typeface="Arial" charset="0"/>
              <a:buChar char="•"/>
            </a:pPr>
            <a:r>
              <a:rPr lang="en-US" sz="2200" dirty="0"/>
              <a:t>House 1 million federal employees</a:t>
            </a:r>
          </a:p>
          <a:p>
            <a:pPr marL="174625" indent="-174625">
              <a:buFont typeface="Arial" charset="0"/>
              <a:buChar char="•"/>
            </a:pPr>
            <a:r>
              <a:rPr lang="en-US" sz="2200" dirty="0"/>
              <a:t>Landlord for over 400 different federal agencies, bureaus and commissions</a:t>
            </a:r>
          </a:p>
          <a:p>
            <a:endParaRPr lang="en-US" sz="2200"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450" y="4038600"/>
            <a:ext cx="20574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5" desc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4038600"/>
            <a:ext cx="20574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2813050" y="5410200"/>
            <a:ext cx="12509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t>Morse U.S. Courthouse</a:t>
            </a:r>
          </a:p>
          <a:p>
            <a:pPr eaLnBrk="1" hangingPunct="1"/>
            <a:r>
              <a:rPr lang="en-US" sz="800"/>
              <a:t>Eugene, OR</a:t>
            </a:r>
          </a:p>
        </p:txBody>
      </p:sp>
      <p:sp>
        <p:nvSpPr>
          <p:cNvPr id="15" name="Text Box 7"/>
          <p:cNvSpPr txBox="1">
            <a:spLocks noChangeArrowheads="1"/>
          </p:cNvSpPr>
          <p:nvPr/>
        </p:nvSpPr>
        <p:spPr bwMode="auto">
          <a:xfrm>
            <a:off x="5400675" y="5410200"/>
            <a:ext cx="6921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NPS</a:t>
            </a:r>
          </a:p>
          <a:p>
            <a:pPr eaLnBrk="1" hangingPunct="1"/>
            <a:r>
              <a:rPr lang="en-US" sz="800" dirty="0"/>
              <a:t>Omaha NE</a:t>
            </a:r>
          </a:p>
        </p:txBody>
      </p:sp>
      <p:sp>
        <p:nvSpPr>
          <p:cNvPr id="16" name="Text Box 8"/>
          <p:cNvSpPr txBox="1">
            <a:spLocks noChangeArrowheads="1"/>
          </p:cNvSpPr>
          <p:nvPr/>
        </p:nvSpPr>
        <p:spPr bwMode="auto">
          <a:xfrm>
            <a:off x="6907214" y="5410200"/>
            <a:ext cx="15382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t>EPA Science and Technology</a:t>
            </a:r>
          </a:p>
          <a:p>
            <a:pPr eaLnBrk="1" hangingPunct="1"/>
            <a:r>
              <a:rPr lang="en-US" sz="800"/>
              <a:t>Kansas City, KS</a:t>
            </a:r>
          </a:p>
        </p:txBody>
      </p:sp>
      <p:sp>
        <p:nvSpPr>
          <p:cNvPr id="17" name="Text Box 9"/>
          <p:cNvSpPr txBox="1">
            <a:spLocks noChangeArrowheads="1"/>
          </p:cNvSpPr>
          <p:nvPr/>
        </p:nvSpPr>
        <p:spPr bwMode="auto">
          <a:xfrm>
            <a:off x="9323388" y="5410200"/>
            <a:ext cx="11160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t>U.S. Census Bureau</a:t>
            </a:r>
          </a:p>
          <a:p>
            <a:pPr eaLnBrk="1" hangingPunct="1"/>
            <a:r>
              <a:rPr lang="en-US" sz="800"/>
              <a:t>Suitland, MD</a:t>
            </a:r>
          </a:p>
        </p:txBody>
      </p:sp>
      <p:pic>
        <p:nvPicPr>
          <p:cNvPr id="18" name="Picture 12" descr="IMG_1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4038600"/>
            <a:ext cx="20574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2" descr="Light Harvesting Bays_Daylight Penetration ©Kessler Photogra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4048126"/>
            <a:ext cx="2055812" cy="137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AABE675F-BBBE-4AF9-97CF-BA4AEC44780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62247561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981200" y="274638"/>
            <a:ext cx="8229600" cy="1143000"/>
          </a:xfrm>
        </p:spPr>
        <p:txBody>
          <a:bodyPr>
            <a:normAutofit/>
          </a:bodyPr>
          <a:lstStyle/>
          <a:p>
            <a:r>
              <a:rPr lang="en-US" sz="3600" dirty="0"/>
              <a:t>Request for Lease Proposals (RLP)</a:t>
            </a:r>
            <a:endParaRPr lang="en-US" sz="3600" dirty="0">
              <a:latin typeface="Calibri" pitchFamily="34" charset="0"/>
            </a:endParaRPr>
          </a:p>
        </p:txBody>
      </p:sp>
      <p:sp>
        <p:nvSpPr>
          <p:cNvPr id="30723" name="Rectangle 3"/>
          <p:cNvSpPr>
            <a:spLocks noGrp="1"/>
          </p:cNvSpPr>
          <p:nvPr>
            <p:ph idx="1"/>
          </p:nvPr>
        </p:nvSpPr>
        <p:spPr>
          <a:xfrm>
            <a:off x="1981200" y="1948054"/>
            <a:ext cx="8229600" cy="4059238"/>
          </a:xfrm>
        </p:spPr>
        <p:txBody>
          <a:bodyPr>
            <a:normAutofit/>
          </a:bodyPr>
          <a:lstStyle/>
          <a:p>
            <a:pPr>
              <a:spcAft>
                <a:spcPts val="1200"/>
              </a:spcAft>
            </a:pPr>
            <a:r>
              <a:rPr lang="en-US" sz="3200" dirty="0"/>
              <a:t>Lease Construction</a:t>
            </a:r>
          </a:p>
          <a:p>
            <a:pPr lvl="1">
              <a:spcAft>
                <a:spcPts val="1200"/>
              </a:spcAft>
            </a:pPr>
            <a:r>
              <a:rPr lang="en-US" dirty="0"/>
              <a:t>Meet the Same Requirements as for Federal Construction</a:t>
            </a:r>
          </a:p>
          <a:p>
            <a:pPr>
              <a:spcAft>
                <a:spcPts val="1200"/>
              </a:spcAft>
            </a:pPr>
            <a:r>
              <a:rPr lang="en-US" sz="3200" dirty="0"/>
              <a:t>Leased Space</a:t>
            </a:r>
          </a:p>
          <a:p>
            <a:pPr lvl="1">
              <a:spcAft>
                <a:spcPts val="1200"/>
              </a:spcAft>
            </a:pPr>
            <a:r>
              <a:rPr lang="en-US" dirty="0">
                <a:solidFill>
                  <a:srgbClr val="000000"/>
                </a:solidFill>
              </a:rPr>
              <a:t>Green Lease Clauses For Fit-out</a:t>
            </a:r>
          </a:p>
          <a:p>
            <a:pPr lvl="1">
              <a:spcAft>
                <a:spcPts val="1200"/>
              </a:spcAft>
            </a:pPr>
            <a:r>
              <a:rPr lang="en-US" dirty="0">
                <a:solidFill>
                  <a:srgbClr val="000000"/>
                </a:solidFill>
              </a:rPr>
              <a:t>Designed To Achieve The Guiding Principles for Existing Buildings </a:t>
            </a:r>
          </a:p>
          <a:p>
            <a:pPr>
              <a:spcAft>
                <a:spcPts val="1200"/>
              </a:spcAft>
            </a:pPr>
            <a:r>
              <a:rPr lang="en-US" sz="3200" dirty="0"/>
              <a:t>Energy Star</a:t>
            </a:r>
          </a:p>
          <a:p>
            <a:pPr lvl="1">
              <a:spcAft>
                <a:spcPts val="1200"/>
              </a:spcAft>
            </a:pPr>
            <a:r>
              <a:rPr lang="en-US" dirty="0"/>
              <a:t>Federal Leases Over 10,000 SF, With A Few Exceptions, Must Be In ENERGY STAR</a:t>
            </a:r>
            <a:r>
              <a:rPr lang="en-US" baseline="30000" dirty="0"/>
              <a:t>®</a:t>
            </a:r>
            <a:r>
              <a:rPr lang="en-US" dirty="0"/>
              <a:t> Labeled Buildings.</a:t>
            </a:r>
            <a:endParaRPr lang="en-US" dirty="0">
              <a:latin typeface="Calibri" pitchFamily="34" charset="0"/>
            </a:endParaRPr>
          </a:p>
        </p:txBody>
      </p:sp>
      <p:sp>
        <p:nvSpPr>
          <p:cNvPr id="4" name="TextBox 3"/>
          <p:cNvSpPr txBox="1"/>
          <p:nvPr/>
        </p:nvSpPr>
        <p:spPr>
          <a:xfrm>
            <a:off x="4724400" y="6000690"/>
            <a:ext cx="5105400" cy="400110"/>
          </a:xfrm>
          <a:prstGeom prst="rect">
            <a:avLst/>
          </a:prstGeom>
          <a:noFill/>
        </p:spPr>
        <p:txBody>
          <a:bodyPr wrap="square" rtlCol="0">
            <a:spAutoFit/>
          </a:bodyPr>
          <a:lstStyle/>
          <a:p>
            <a:pPr algn="r"/>
            <a:r>
              <a:rPr lang="en-US" sz="2000" dirty="0" err="1"/>
              <a:t>www.gsa.gov</a:t>
            </a:r>
            <a:r>
              <a:rPr lang="en-US" sz="2000" dirty="0"/>
              <a:t>/leasing</a:t>
            </a:r>
          </a:p>
        </p:txBody>
      </p:sp>
      <p:pic>
        <p:nvPicPr>
          <p:cNvPr id="5" name="Picture 4">
            <a:extLst>
              <a:ext uri="{FF2B5EF4-FFF2-40B4-BE49-F238E27FC236}">
                <a16:creationId xmlns:a16="http://schemas.microsoft.com/office/drawing/2014/main" id="{A0273873-C324-47A7-826A-D83B7C288C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9654526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86000" y="2057400"/>
            <a:ext cx="8001000" cy="381114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a:t>
            </a:r>
          </a:p>
        </p:txBody>
      </p:sp>
      <p:sp>
        <p:nvSpPr>
          <p:cNvPr id="15" name="Rounded Rectangle 14"/>
          <p:cNvSpPr/>
          <p:nvPr/>
        </p:nvSpPr>
        <p:spPr>
          <a:xfrm>
            <a:off x="2286000" y="2667000"/>
            <a:ext cx="5867400" cy="3201542"/>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2286000" y="3505200"/>
            <a:ext cx="4572000" cy="23633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2025396" y="1600200"/>
            <a:ext cx="8109204" cy="381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rPr>
              <a:t>RLP</a:t>
            </a:r>
          </a:p>
        </p:txBody>
      </p:sp>
      <p:sp>
        <p:nvSpPr>
          <p:cNvPr id="20" name="TextBox 19"/>
          <p:cNvSpPr txBox="1"/>
          <p:nvPr/>
        </p:nvSpPr>
        <p:spPr>
          <a:xfrm>
            <a:off x="1895094" y="2667000"/>
            <a:ext cx="260604" cy="1631216"/>
          </a:xfrm>
          <a:prstGeom prst="rect">
            <a:avLst/>
          </a:prstGeom>
          <a:noFill/>
        </p:spPr>
        <p:txBody>
          <a:bodyPr wrap="square" rtlCol="0">
            <a:spAutoFit/>
          </a:bodyPr>
          <a:lstStyle/>
          <a:p>
            <a:r>
              <a:rPr lang="en-US" sz="2000" b="1" dirty="0">
                <a:solidFill>
                  <a:srgbClr val="002060"/>
                </a:solidFill>
              </a:rPr>
              <a:t>L E A S E</a:t>
            </a:r>
          </a:p>
        </p:txBody>
      </p:sp>
      <p:sp>
        <p:nvSpPr>
          <p:cNvPr id="21" name="TextBox 20"/>
          <p:cNvSpPr txBox="1"/>
          <p:nvPr/>
        </p:nvSpPr>
        <p:spPr>
          <a:xfrm>
            <a:off x="2590800" y="2101334"/>
            <a:ext cx="4953000" cy="400110"/>
          </a:xfrm>
          <a:prstGeom prst="rect">
            <a:avLst/>
          </a:prstGeom>
          <a:noFill/>
        </p:spPr>
        <p:txBody>
          <a:bodyPr wrap="square" rtlCol="0">
            <a:spAutoFit/>
          </a:bodyPr>
          <a:lstStyle/>
          <a:p>
            <a:r>
              <a:rPr lang="en-US" sz="2000" b="1" dirty="0">
                <a:solidFill>
                  <a:srgbClr val="002060"/>
                </a:solidFill>
              </a:rPr>
              <a:t>CONSTRUCTION STANDARDS + SHELL</a:t>
            </a:r>
          </a:p>
        </p:txBody>
      </p:sp>
      <p:sp>
        <p:nvSpPr>
          <p:cNvPr id="22" name="TextBox 21"/>
          <p:cNvSpPr txBox="1"/>
          <p:nvPr/>
        </p:nvSpPr>
        <p:spPr>
          <a:xfrm>
            <a:off x="2590800" y="2895600"/>
            <a:ext cx="3396996" cy="400110"/>
          </a:xfrm>
          <a:prstGeom prst="rect">
            <a:avLst/>
          </a:prstGeom>
          <a:noFill/>
        </p:spPr>
        <p:txBody>
          <a:bodyPr wrap="square" rtlCol="0">
            <a:spAutoFit/>
          </a:bodyPr>
          <a:lstStyle/>
          <a:p>
            <a:r>
              <a:rPr lang="en-US" sz="2000" b="1" dirty="0">
                <a:solidFill>
                  <a:srgbClr val="002060"/>
                </a:solidFill>
              </a:rPr>
              <a:t>TENANT  IMPROVEMENTS</a:t>
            </a:r>
          </a:p>
        </p:txBody>
      </p:sp>
      <p:sp>
        <p:nvSpPr>
          <p:cNvPr id="23" name="TextBox 22"/>
          <p:cNvSpPr txBox="1"/>
          <p:nvPr/>
        </p:nvSpPr>
        <p:spPr>
          <a:xfrm>
            <a:off x="2590800" y="3810000"/>
            <a:ext cx="1981200" cy="1477328"/>
          </a:xfrm>
          <a:prstGeom prst="rect">
            <a:avLst/>
          </a:prstGeom>
          <a:noFill/>
        </p:spPr>
        <p:txBody>
          <a:bodyPr wrap="square" rtlCol="0">
            <a:spAutoFit/>
          </a:bodyPr>
          <a:lstStyle/>
          <a:p>
            <a:r>
              <a:rPr lang="en-US" b="1" dirty="0">
                <a:solidFill>
                  <a:srgbClr val="002060"/>
                </a:solidFill>
              </a:rPr>
              <a:t>UTILITIES, SERVICES, OBLIGATIONS DURING LEASE TERM</a:t>
            </a:r>
          </a:p>
        </p:txBody>
      </p:sp>
      <p:sp>
        <p:nvSpPr>
          <p:cNvPr id="24" name="TextBox 23"/>
          <p:cNvSpPr txBox="1"/>
          <p:nvPr/>
        </p:nvSpPr>
        <p:spPr>
          <a:xfrm>
            <a:off x="8153400" y="1981201"/>
            <a:ext cx="2133600" cy="3477875"/>
          </a:xfrm>
          <a:prstGeom prst="rect">
            <a:avLst/>
          </a:prstGeom>
          <a:noFill/>
        </p:spPr>
        <p:txBody>
          <a:bodyPr wrap="square" rtlCol="0">
            <a:spAutoFit/>
          </a:bodyPr>
          <a:lstStyle/>
          <a:p>
            <a:pPr>
              <a:buFont typeface="Wingdings" pitchFamily="2" charset="2"/>
              <a:buChar char="§"/>
            </a:pPr>
            <a:r>
              <a:rPr lang="en-US" sz="1100" b="1" dirty="0">
                <a:solidFill>
                  <a:srgbClr val="002060"/>
                </a:solidFill>
              </a:rPr>
              <a:t> Recycled Content Products</a:t>
            </a:r>
          </a:p>
          <a:p>
            <a:pPr>
              <a:buFont typeface="Wingdings" pitchFamily="2" charset="2"/>
              <a:buChar char="§"/>
            </a:pPr>
            <a:r>
              <a:rPr lang="en-US" sz="1100" b="1" dirty="0">
                <a:solidFill>
                  <a:srgbClr val="002060"/>
                </a:solidFill>
              </a:rPr>
              <a:t> Env. Preferable Bldg. Prod.</a:t>
            </a:r>
          </a:p>
          <a:p>
            <a:pPr>
              <a:buFont typeface="Wingdings" pitchFamily="2" charset="2"/>
              <a:buChar char="§"/>
            </a:pPr>
            <a:r>
              <a:rPr lang="en-US" sz="1100" b="1" dirty="0">
                <a:solidFill>
                  <a:srgbClr val="002060"/>
                </a:solidFill>
              </a:rPr>
              <a:t> Existing Fit-Out, Salvaged </a:t>
            </a:r>
          </a:p>
          <a:p>
            <a:pPr>
              <a:buFont typeface="Wingdings" pitchFamily="2" charset="2"/>
              <a:buChar char="§"/>
            </a:pPr>
            <a:r>
              <a:rPr lang="en-US" sz="1100" b="1" dirty="0">
                <a:solidFill>
                  <a:srgbClr val="002060"/>
                </a:solidFill>
              </a:rPr>
              <a:t> Construction Waste Mgmt.</a:t>
            </a:r>
          </a:p>
          <a:p>
            <a:pPr>
              <a:buFont typeface="Wingdings" pitchFamily="2" charset="2"/>
              <a:buChar char="§"/>
            </a:pPr>
            <a:r>
              <a:rPr lang="en-US" sz="1100" b="1" dirty="0">
                <a:solidFill>
                  <a:srgbClr val="002060"/>
                </a:solidFill>
              </a:rPr>
              <a:t> Wood Products</a:t>
            </a:r>
          </a:p>
          <a:p>
            <a:pPr>
              <a:buFont typeface="Wingdings" pitchFamily="2" charset="2"/>
              <a:buChar char="§"/>
            </a:pPr>
            <a:r>
              <a:rPr lang="en-US" sz="1100" b="1" dirty="0">
                <a:solidFill>
                  <a:srgbClr val="002060"/>
                </a:solidFill>
              </a:rPr>
              <a:t> Adhesives &amp; Sealants</a:t>
            </a:r>
          </a:p>
          <a:p>
            <a:pPr>
              <a:buFont typeface="Wingdings" pitchFamily="2" charset="2"/>
              <a:buChar char="§"/>
            </a:pPr>
            <a:r>
              <a:rPr lang="en-US" sz="1100" b="1" dirty="0">
                <a:solidFill>
                  <a:srgbClr val="002060"/>
                </a:solidFill>
              </a:rPr>
              <a:t> Vestibules</a:t>
            </a:r>
          </a:p>
          <a:p>
            <a:pPr>
              <a:buFont typeface="Wingdings" pitchFamily="2" charset="2"/>
              <a:buChar char="§"/>
            </a:pPr>
            <a:r>
              <a:rPr lang="en-US" sz="1100" b="1" dirty="0">
                <a:solidFill>
                  <a:srgbClr val="002060"/>
                </a:solidFill>
              </a:rPr>
              <a:t> E I S A</a:t>
            </a:r>
          </a:p>
          <a:p>
            <a:pPr>
              <a:buFont typeface="Wingdings" pitchFamily="2" charset="2"/>
              <a:buChar char="§"/>
            </a:pPr>
            <a:r>
              <a:rPr lang="en-US" sz="1100" b="1" dirty="0">
                <a:solidFill>
                  <a:srgbClr val="002060"/>
                </a:solidFill>
              </a:rPr>
              <a:t> Ceilings</a:t>
            </a:r>
          </a:p>
          <a:p>
            <a:pPr>
              <a:buFont typeface="Wingdings" pitchFamily="2" charset="2"/>
              <a:buChar char="§"/>
            </a:pPr>
            <a:r>
              <a:rPr lang="en-US" sz="1100" b="1" dirty="0">
                <a:solidFill>
                  <a:srgbClr val="002060"/>
                </a:solidFill>
              </a:rPr>
              <a:t> Insulation: Thermal, Acoustic</a:t>
            </a:r>
          </a:p>
          <a:p>
            <a:pPr>
              <a:buFont typeface="Wingdings" pitchFamily="2" charset="2"/>
              <a:buChar char="§"/>
            </a:pPr>
            <a:r>
              <a:rPr lang="en-US" sz="1100" b="1" dirty="0">
                <a:solidFill>
                  <a:srgbClr val="002060"/>
                </a:solidFill>
              </a:rPr>
              <a:t> Painting</a:t>
            </a:r>
          </a:p>
          <a:p>
            <a:pPr>
              <a:buFont typeface="Wingdings" pitchFamily="2" charset="2"/>
              <a:buChar char="§"/>
            </a:pPr>
            <a:r>
              <a:rPr lang="en-US" sz="1100" b="1" dirty="0">
                <a:solidFill>
                  <a:srgbClr val="002060"/>
                </a:solidFill>
              </a:rPr>
              <a:t> Toilet Rooms</a:t>
            </a:r>
          </a:p>
          <a:p>
            <a:pPr>
              <a:buFont typeface="Wingdings" pitchFamily="2" charset="2"/>
              <a:buChar char="§"/>
            </a:pPr>
            <a:r>
              <a:rPr lang="en-US" sz="1100" b="1" dirty="0">
                <a:solidFill>
                  <a:srgbClr val="002060"/>
                </a:solidFill>
              </a:rPr>
              <a:t> Ventilation</a:t>
            </a:r>
          </a:p>
          <a:p>
            <a:pPr>
              <a:buFont typeface="Wingdings" pitchFamily="2" charset="2"/>
              <a:buChar char="§"/>
            </a:pPr>
            <a:r>
              <a:rPr lang="en-US" sz="1100" b="1" dirty="0">
                <a:solidFill>
                  <a:srgbClr val="002060"/>
                </a:solidFill>
              </a:rPr>
              <a:t> Lighting: Interior + Parking</a:t>
            </a:r>
          </a:p>
          <a:p>
            <a:pPr>
              <a:buFont typeface="Wingdings" pitchFamily="2" charset="2"/>
              <a:buChar char="§"/>
            </a:pPr>
            <a:r>
              <a:rPr lang="en-US" sz="1100" b="1" dirty="0">
                <a:solidFill>
                  <a:srgbClr val="002060"/>
                </a:solidFill>
              </a:rPr>
              <a:t> Energy Effic. for New Constrc.</a:t>
            </a:r>
          </a:p>
          <a:p>
            <a:pPr>
              <a:buFont typeface="Wingdings" pitchFamily="2" charset="2"/>
              <a:buChar char="§"/>
            </a:pPr>
            <a:r>
              <a:rPr lang="en-US" sz="1100" b="1" dirty="0">
                <a:solidFill>
                  <a:srgbClr val="002060"/>
                </a:solidFill>
              </a:rPr>
              <a:t> L E E D</a:t>
            </a:r>
          </a:p>
          <a:p>
            <a:pPr>
              <a:buFont typeface="Wingdings" pitchFamily="2" charset="2"/>
              <a:buChar char="§"/>
            </a:pPr>
            <a:r>
              <a:rPr lang="en-US" sz="1100" b="1" dirty="0">
                <a:solidFill>
                  <a:srgbClr val="002060"/>
                </a:solidFill>
              </a:rPr>
              <a:t> Indoor Air Qual. During Const.</a:t>
            </a:r>
          </a:p>
          <a:p>
            <a:pPr>
              <a:buFont typeface="Wingdings" pitchFamily="2" charset="2"/>
              <a:buChar char="§"/>
            </a:pPr>
            <a:r>
              <a:rPr lang="en-US" sz="1100" b="1" dirty="0">
                <a:solidFill>
                  <a:srgbClr val="002060"/>
                </a:solidFill>
              </a:rPr>
              <a:t> Systems Commissioning</a:t>
            </a:r>
          </a:p>
          <a:p>
            <a:pPr>
              <a:buFont typeface="Wingdings" pitchFamily="2" charset="2"/>
              <a:buChar char="§"/>
            </a:pPr>
            <a:r>
              <a:rPr lang="en-US" sz="1100" b="1" dirty="0">
                <a:solidFill>
                  <a:srgbClr val="002060"/>
                </a:solidFill>
              </a:rPr>
              <a:t> Plumb.Fixtrs.: Water Consrvtn.</a:t>
            </a:r>
          </a:p>
          <a:p>
            <a:pPr>
              <a:buFont typeface="Wingdings" pitchFamily="2" charset="2"/>
              <a:buChar char="§"/>
            </a:pPr>
            <a:r>
              <a:rPr lang="en-US" sz="1100" b="1" dirty="0">
                <a:solidFill>
                  <a:srgbClr val="002060"/>
                </a:solidFill>
              </a:rPr>
              <a:t> Green Lease Submittals</a:t>
            </a:r>
          </a:p>
        </p:txBody>
      </p:sp>
      <p:sp>
        <p:nvSpPr>
          <p:cNvPr id="25" name="TextBox 24"/>
          <p:cNvSpPr txBox="1"/>
          <p:nvPr/>
        </p:nvSpPr>
        <p:spPr>
          <a:xfrm>
            <a:off x="6902196" y="2971801"/>
            <a:ext cx="1251204" cy="2343719"/>
          </a:xfrm>
          <a:prstGeom prst="rect">
            <a:avLst/>
          </a:prstGeom>
          <a:noFill/>
        </p:spPr>
        <p:txBody>
          <a:bodyPr wrap="square" rtlCol="0">
            <a:spAutoFit/>
          </a:bodyPr>
          <a:lstStyle/>
          <a:p>
            <a:pPr>
              <a:buFont typeface="Wingdings" pitchFamily="2" charset="2"/>
              <a:buChar char="§"/>
            </a:pPr>
            <a:r>
              <a:rPr lang="en-US" sz="1230" b="1" dirty="0">
                <a:solidFill>
                  <a:srgbClr val="002060"/>
                </a:solidFill>
              </a:rPr>
              <a:t> Doors: Hardware</a:t>
            </a:r>
          </a:p>
          <a:p>
            <a:pPr>
              <a:buFont typeface="Wingdings" pitchFamily="2" charset="2"/>
              <a:buChar char="§"/>
            </a:pPr>
            <a:r>
              <a:rPr lang="en-US" sz="1230" b="1" dirty="0">
                <a:solidFill>
                  <a:srgbClr val="002060"/>
                </a:solidFill>
              </a:rPr>
              <a:t> Wall Finishes</a:t>
            </a:r>
          </a:p>
          <a:p>
            <a:pPr>
              <a:buFont typeface="Wingdings" pitchFamily="2" charset="2"/>
              <a:buChar char="§"/>
            </a:pPr>
            <a:r>
              <a:rPr lang="en-US" sz="1230" b="1" dirty="0">
                <a:solidFill>
                  <a:srgbClr val="002060"/>
                </a:solidFill>
              </a:rPr>
              <a:t> Painting</a:t>
            </a:r>
          </a:p>
          <a:p>
            <a:pPr>
              <a:buFont typeface="Wingdings" pitchFamily="2" charset="2"/>
              <a:buChar char="§"/>
            </a:pPr>
            <a:r>
              <a:rPr lang="en-US" sz="1230" b="1" dirty="0">
                <a:solidFill>
                  <a:srgbClr val="002060"/>
                </a:solidFill>
              </a:rPr>
              <a:t> Floor Coverings </a:t>
            </a:r>
          </a:p>
          <a:p>
            <a:pPr>
              <a:buFont typeface="Wingdings" pitchFamily="2" charset="2"/>
              <a:buChar char="§"/>
            </a:pPr>
            <a:r>
              <a:rPr lang="en-US" sz="1230" b="1" dirty="0">
                <a:solidFill>
                  <a:srgbClr val="002060"/>
                </a:solidFill>
              </a:rPr>
              <a:t> Heating &amp; Air Conditioning</a:t>
            </a:r>
          </a:p>
          <a:p>
            <a:pPr>
              <a:buFont typeface="Wingdings" pitchFamily="2" charset="2"/>
              <a:buChar char="§"/>
            </a:pPr>
            <a:r>
              <a:rPr lang="en-US" sz="1230" b="1" dirty="0">
                <a:solidFill>
                  <a:srgbClr val="002060"/>
                </a:solidFill>
              </a:rPr>
              <a:t> Lighting: Interior + Parking</a:t>
            </a:r>
          </a:p>
          <a:p>
            <a:pPr algn="ctr"/>
            <a:endParaRPr lang="en-US" sz="1100" b="1" dirty="0">
              <a:solidFill>
                <a:srgbClr val="002060"/>
              </a:solidFill>
            </a:endParaRPr>
          </a:p>
        </p:txBody>
      </p:sp>
      <p:sp>
        <p:nvSpPr>
          <p:cNvPr id="26" name="TextBox 25"/>
          <p:cNvSpPr txBox="1"/>
          <p:nvPr/>
        </p:nvSpPr>
        <p:spPr>
          <a:xfrm>
            <a:off x="4343400" y="3581400"/>
            <a:ext cx="2514600" cy="1837426"/>
          </a:xfrm>
          <a:prstGeom prst="rect">
            <a:avLst/>
          </a:prstGeom>
          <a:noFill/>
        </p:spPr>
        <p:txBody>
          <a:bodyPr wrap="square" rtlCol="0">
            <a:spAutoFit/>
          </a:bodyPr>
          <a:lstStyle/>
          <a:p>
            <a:pPr>
              <a:buFont typeface="Wingdings" pitchFamily="2" charset="2"/>
              <a:buChar char="§"/>
            </a:pPr>
            <a:r>
              <a:rPr lang="en-US" sz="1260" b="1" dirty="0">
                <a:solidFill>
                  <a:srgbClr val="002060"/>
                </a:solidFill>
              </a:rPr>
              <a:t> Heating &amp; Air Conditioning</a:t>
            </a:r>
          </a:p>
          <a:p>
            <a:pPr>
              <a:buFont typeface="Wingdings" pitchFamily="2" charset="2"/>
              <a:buChar char="§"/>
            </a:pPr>
            <a:r>
              <a:rPr lang="en-US" sz="1260" b="1" dirty="0">
                <a:solidFill>
                  <a:srgbClr val="002060"/>
                </a:solidFill>
              </a:rPr>
              <a:t> Janitorial Services</a:t>
            </a:r>
          </a:p>
          <a:p>
            <a:pPr>
              <a:buFont typeface="Wingdings" pitchFamily="2" charset="2"/>
              <a:buChar char="§"/>
            </a:pPr>
            <a:r>
              <a:rPr lang="en-US" sz="1260" b="1" dirty="0">
                <a:solidFill>
                  <a:srgbClr val="002060"/>
                </a:solidFill>
              </a:rPr>
              <a:t> Selection of Cleaning Products</a:t>
            </a:r>
          </a:p>
          <a:p>
            <a:pPr>
              <a:buFont typeface="Wingdings" pitchFamily="2" charset="2"/>
              <a:buChar char="§"/>
            </a:pPr>
            <a:r>
              <a:rPr lang="en-US" sz="1260" b="1" dirty="0">
                <a:solidFill>
                  <a:srgbClr val="002060"/>
                </a:solidFill>
              </a:rPr>
              <a:t> Selection of Paper Products</a:t>
            </a:r>
          </a:p>
          <a:p>
            <a:pPr>
              <a:buFont typeface="Wingdings" pitchFamily="2" charset="2"/>
              <a:buChar char="§"/>
            </a:pPr>
            <a:r>
              <a:rPr lang="en-US" sz="1260" b="1" dirty="0">
                <a:solidFill>
                  <a:srgbClr val="002060"/>
                </a:solidFill>
              </a:rPr>
              <a:t> Landscaping</a:t>
            </a:r>
          </a:p>
          <a:p>
            <a:pPr>
              <a:buFont typeface="Wingdings" pitchFamily="2" charset="2"/>
              <a:buChar char="§"/>
            </a:pPr>
            <a:r>
              <a:rPr lang="en-US" sz="1260" b="1" dirty="0">
                <a:solidFill>
                  <a:srgbClr val="002060"/>
                </a:solidFill>
              </a:rPr>
              <a:t> Recycling</a:t>
            </a:r>
          </a:p>
          <a:p>
            <a:pPr>
              <a:buFont typeface="Wingdings" pitchFamily="2" charset="2"/>
              <a:buChar char="§"/>
            </a:pPr>
            <a:r>
              <a:rPr lang="en-US" sz="1260" b="1" dirty="0">
                <a:solidFill>
                  <a:srgbClr val="002060"/>
                </a:solidFill>
              </a:rPr>
              <a:t> Indoor Air Quality</a:t>
            </a:r>
          </a:p>
          <a:p>
            <a:pPr>
              <a:buFont typeface="Wingdings" pitchFamily="2" charset="2"/>
              <a:buChar char="§"/>
            </a:pPr>
            <a:r>
              <a:rPr lang="en-US" sz="1260" b="1" dirty="0">
                <a:solidFill>
                  <a:srgbClr val="002060"/>
                </a:solidFill>
              </a:rPr>
              <a:t> Mold</a:t>
            </a:r>
          </a:p>
          <a:p>
            <a:pPr>
              <a:buFont typeface="Wingdings" pitchFamily="2" charset="2"/>
              <a:buChar char="§"/>
            </a:pPr>
            <a:r>
              <a:rPr lang="en-US" sz="1260" b="1" dirty="0">
                <a:solidFill>
                  <a:srgbClr val="002060"/>
                </a:solidFill>
              </a:rPr>
              <a:t> Utility Consumption Reporting</a:t>
            </a:r>
          </a:p>
        </p:txBody>
      </p:sp>
      <p:sp>
        <p:nvSpPr>
          <p:cNvPr id="27" name="TextBox 26"/>
          <p:cNvSpPr txBox="1"/>
          <p:nvPr/>
        </p:nvSpPr>
        <p:spPr>
          <a:xfrm>
            <a:off x="3384804" y="1600200"/>
            <a:ext cx="958596" cy="338554"/>
          </a:xfrm>
          <a:prstGeom prst="rect">
            <a:avLst/>
          </a:prstGeom>
          <a:noFill/>
        </p:spPr>
        <p:txBody>
          <a:bodyPr wrap="square" rtlCol="0">
            <a:spAutoFit/>
          </a:bodyPr>
          <a:lstStyle/>
          <a:p>
            <a:pPr>
              <a:buFont typeface="Wingdings" pitchFamily="2" charset="2"/>
              <a:buChar char="§"/>
            </a:pPr>
            <a:r>
              <a:rPr lang="en-US" sz="1600" b="1" dirty="0">
                <a:solidFill>
                  <a:srgbClr val="002060"/>
                </a:solidFill>
              </a:rPr>
              <a:t> EISA</a:t>
            </a:r>
          </a:p>
        </p:txBody>
      </p:sp>
      <p:sp>
        <p:nvSpPr>
          <p:cNvPr id="28" name="TextBox 27"/>
          <p:cNvSpPr txBox="1"/>
          <p:nvPr/>
        </p:nvSpPr>
        <p:spPr>
          <a:xfrm>
            <a:off x="5410200" y="1600200"/>
            <a:ext cx="2057400" cy="338554"/>
          </a:xfrm>
          <a:prstGeom prst="rect">
            <a:avLst/>
          </a:prstGeom>
          <a:noFill/>
        </p:spPr>
        <p:txBody>
          <a:bodyPr wrap="square" rtlCol="0">
            <a:spAutoFit/>
          </a:bodyPr>
          <a:lstStyle/>
          <a:p>
            <a:pPr>
              <a:buFont typeface="Wingdings" pitchFamily="2" charset="2"/>
              <a:buChar char="§"/>
            </a:pPr>
            <a:r>
              <a:rPr lang="en-US" sz="1600" b="1" dirty="0">
                <a:solidFill>
                  <a:srgbClr val="002060"/>
                </a:solidFill>
              </a:rPr>
              <a:t> Bldg. + Site Info.</a:t>
            </a:r>
          </a:p>
        </p:txBody>
      </p:sp>
      <p:sp>
        <p:nvSpPr>
          <p:cNvPr id="30" name="Rectangle 2"/>
          <p:cNvSpPr txBox="1">
            <a:spLocks/>
          </p:cNvSpPr>
          <p:nvPr/>
        </p:nvSpPr>
        <p:spPr>
          <a:xfrm>
            <a:off x="1981200" y="274638"/>
            <a:ext cx="82296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t>Green Lease Clauses/Lease Sections</a:t>
            </a:r>
          </a:p>
        </p:txBody>
      </p:sp>
      <p:pic>
        <p:nvPicPr>
          <p:cNvPr id="16" name="Picture 15">
            <a:extLst>
              <a:ext uri="{FF2B5EF4-FFF2-40B4-BE49-F238E27FC236}">
                <a16:creationId xmlns:a16="http://schemas.microsoft.com/office/drawing/2014/main" id="{8A9E05D1-B8B5-4C72-A712-8D23A8FE80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60264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4"/>
            <a:ext cx="10058400" cy="1447252"/>
          </a:xfrm>
        </p:spPr>
        <p:txBody>
          <a:bodyPr/>
          <a:lstStyle/>
          <a:p>
            <a:r>
              <a:rPr lang="en-US" dirty="0"/>
              <a:t>Acquisition Strategy</a:t>
            </a:r>
          </a:p>
        </p:txBody>
      </p:sp>
      <p:sp>
        <p:nvSpPr>
          <p:cNvPr id="4" name="Freeform 3"/>
          <p:cNvSpPr/>
          <p:nvPr/>
        </p:nvSpPr>
        <p:spPr>
          <a:xfrm>
            <a:off x="5027171" y="2099689"/>
            <a:ext cx="4341571" cy="1447252"/>
          </a:xfrm>
          <a:custGeom>
            <a:avLst/>
            <a:gdLst>
              <a:gd name="connsiteX0" fmla="*/ 0 w 4341571"/>
              <a:gd name="connsiteY0" fmla="*/ 267542 h 2140334"/>
              <a:gd name="connsiteX1" fmla="*/ 3271404 w 4341571"/>
              <a:gd name="connsiteY1" fmla="*/ 267542 h 2140334"/>
              <a:gd name="connsiteX2" fmla="*/ 3271404 w 4341571"/>
              <a:gd name="connsiteY2" fmla="*/ 0 h 2140334"/>
              <a:gd name="connsiteX3" fmla="*/ 4341571 w 4341571"/>
              <a:gd name="connsiteY3" fmla="*/ 1070167 h 2140334"/>
              <a:gd name="connsiteX4" fmla="*/ 3271404 w 4341571"/>
              <a:gd name="connsiteY4" fmla="*/ 2140334 h 2140334"/>
              <a:gd name="connsiteX5" fmla="*/ 3271404 w 4341571"/>
              <a:gd name="connsiteY5" fmla="*/ 1872792 h 2140334"/>
              <a:gd name="connsiteX6" fmla="*/ 0 w 4341571"/>
              <a:gd name="connsiteY6" fmla="*/ 1872792 h 2140334"/>
              <a:gd name="connsiteX7" fmla="*/ 0 w 4341571"/>
              <a:gd name="connsiteY7" fmla="*/ 267542 h 214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571" h="2140334">
                <a:moveTo>
                  <a:pt x="0" y="267542"/>
                </a:moveTo>
                <a:lnTo>
                  <a:pt x="3271404" y="267542"/>
                </a:lnTo>
                <a:lnTo>
                  <a:pt x="3271404" y="0"/>
                </a:lnTo>
                <a:lnTo>
                  <a:pt x="4341571" y="1070167"/>
                </a:lnTo>
                <a:lnTo>
                  <a:pt x="3271404" y="2140334"/>
                </a:lnTo>
                <a:lnTo>
                  <a:pt x="3271404" y="1872792"/>
                </a:lnTo>
                <a:lnTo>
                  <a:pt x="0" y="1872792"/>
                </a:lnTo>
                <a:lnTo>
                  <a:pt x="0" y="267542"/>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 tIns="280877" rIns="815960" bIns="280877" numCol="1" spcCol="1270" anchor="t" anchorCtr="0">
            <a:noAutofit/>
          </a:bodyPr>
          <a:lstStyle/>
          <a:p>
            <a:pPr marL="228600" lvl="1" indent="-228600" defTabSz="933450">
              <a:lnSpc>
                <a:spcPct val="90000"/>
              </a:lnSpc>
              <a:spcBef>
                <a:spcPct val="0"/>
              </a:spcBef>
              <a:spcAft>
                <a:spcPct val="15000"/>
              </a:spcAft>
              <a:buFontTx/>
              <a:buChar char="••"/>
            </a:pPr>
            <a:r>
              <a:rPr lang="en-US" sz="2000" dirty="0">
                <a:solidFill>
                  <a:srgbClr val="1A2636">
                    <a:hueOff val="0"/>
                    <a:satOff val="0"/>
                    <a:lumOff val="0"/>
                    <a:alphaOff val="0"/>
                  </a:srgbClr>
                </a:solidFill>
              </a:rPr>
              <a:t>Lowest cost</a:t>
            </a:r>
          </a:p>
          <a:p>
            <a:pPr marL="228600" lvl="1" indent="-228600" defTabSz="933450">
              <a:lnSpc>
                <a:spcPct val="90000"/>
              </a:lnSpc>
              <a:spcBef>
                <a:spcPct val="0"/>
              </a:spcBef>
              <a:spcAft>
                <a:spcPct val="15000"/>
              </a:spcAft>
              <a:buFontTx/>
              <a:buChar char="••"/>
            </a:pPr>
            <a:r>
              <a:rPr lang="en-US" sz="2000" dirty="0">
                <a:solidFill>
                  <a:srgbClr val="1A2636">
                    <a:hueOff val="0"/>
                    <a:satOff val="0"/>
                    <a:lumOff val="0"/>
                    <a:alphaOff val="0"/>
                  </a:srgbClr>
                </a:solidFill>
              </a:rPr>
              <a:t>Technically acceptable = satisfies RLP requirements</a:t>
            </a:r>
          </a:p>
        </p:txBody>
      </p:sp>
      <p:sp>
        <p:nvSpPr>
          <p:cNvPr id="5" name="Freeform 4"/>
          <p:cNvSpPr/>
          <p:nvPr/>
        </p:nvSpPr>
        <p:spPr>
          <a:xfrm>
            <a:off x="2136648" y="1829074"/>
            <a:ext cx="2816352" cy="1988482"/>
          </a:xfrm>
          <a:custGeom>
            <a:avLst/>
            <a:gdLst>
              <a:gd name="connsiteX0" fmla="*/ 0 w 2894380"/>
              <a:gd name="connsiteY0" fmla="*/ 356729 h 2140334"/>
              <a:gd name="connsiteX1" fmla="*/ 356729 w 2894380"/>
              <a:gd name="connsiteY1" fmla="*/ 0 h 2140334"/>
              <a:gd name="connsiteX2" fmla="*/ 2537651 w 2894380"/>
              <a:gd name="connsiteY2" fmla="*/ 0 h 2140334"/>
              <a:gd name="connsiteX3" fmla="*/ 2894380 w 2894380"/>
              <a:gd name="connsiteY3" fmla="*/ 356729 h 2140334"/>
              <a:gd name="connsiteX4" fmla="*/ 2894380 w 2894380"/>
              <a:gd name="connsiteY4" fmla="*/ 1783605 h 2140334"/>
              <a:gd name="connsiteX5" fmla="*/ 2537651 w 2894380"/>
              <a:gd name="connsiteY5" fmla="*/ 2140334 h 2140334"/>
              <a:gd name="connsiteX6" fmla="*/ 356729 w 2894380"/>
              <a:gd name="connsiteY6" fmla="*/ 2140334 h 2140334"/>
              <a:gd name="connsiteX7" fmla="*/ 0 w 2894380"/>
              <a:gd name="connsiteY7" fmla="*/ 1783605 h 2140334"/>
              <a:gd name="connsiteX8" fmla="*/ 0 w 2894380"/>
              <a:gd name="connsiteY8" fmla="*/ 356729 h 214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380" h="2140334">
                <a:moveTo>
                  <a:pt x="0" y="356729"/>
                </a:moveTo>
                <a:cubicBezTo>
                  <a:pt x="0" y="159713"/>
                  <a:pt x="159713" y="0"/>
                  <a:pt x="356729" y="0"/>
                </a:cubicBezTo>
                <a:lnTo>
                  <a:pt x="2537651" y="0"/>
                </a:lnTo>
                <a:cubicBezTo>
                  <a:pt x="2734667" y="0"/>
                  <a:pt x="2894380" y="159713"/>
                  <a:pt x="2894380" y="356729"/>
                </a:cubicBezTo>
                <a:lnTo>
                  <a:pt x="2894380" y="1783605"/>
                </a:lnTo>
                <a:cubicBezTo>
                  <a:pt x="2894380" y="1980621"/>
                  <a:pt x="2734667" y="2140334"/>
                  <a:pt x="2537651" y="2140334"/>
                </a:cubicBezTo>
                <a:lnTo>
                  <a:pt x="356729" y="2140334"/>
                </a:lnTo>
                <a:cubicBezTo>
                  <a:pt x="159713" y="2140334"/>
                  <a:pt x="0" y="1980621"/>
                  <a:pt x="0" y="1783605"/>
                </a:cubicBezTo>
                <a:lnTo>
                  <a:pt x="0" y="35672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4022" tIns="169252" rIns="234022" bIns="169252" numCol="1" spcCol="1270" anchor="ctr" anchorCtr="0">
            <a:noAutofit/>
          </a:bodyPr>
          <a:lstStyle/>
          <a:p>
            <a:pPr algn="ctr" defTabSz="1511300">
              <a:lnSpc>
                <a:spcPct val="90000"/>
              </a:lnSpc>
              <a:spcBef>
                <a:spcPct val="0"/>
              </a:spcBef>
              <a:spcAft>
                <a:spcPct val="35000"/>
              </a:spcAft>
            </a:pPr>
            <a:r>
              <a:rPr lang="en-US" sz="3400" dirty="0">
                <a:solidFill>
                  <a:prstClr val="white"/>
                </a:solidFill>
              </a:rPr>
              <a:t>Lowest cost technically acceptable</a:t>
            </a:r>
          </a:p>
        </p:txBody>
      </p:sp>
      <p:sp>
        <p:nvSpPr>
          <p:cNvPr id="6" name="Freeform 5"/>
          <p:cNvSpPr/>
          <p:nvPr/>
        </p:nvSpPr>
        <p:spPr>
          <a:xfrm>
            <a:off x="5027171" y="4259641"/>
            <a:ext cx="5484571" cy="1836084"/>
          </a:xfrm>
          <a:custGeom>
            <a:avLst/>
            <a:gdLst>
              <a:gd name="connsiteX0" fmla="*/ 0 w 4341571"/>
              <a:gd name="connsiteY0" fmla="*/ 267542 h 2140334"/>
              <a:gd name="connsiteX1" fmla="*/ 3271404 w 4341571"/>
              <a:gd name="connsiteY1" fmla="*/ 267542 h 2140334"/>
              <a:gd name="connsiteX2" fmla="*/ 3271404 w 4341571"/>
              <a:gd name="connsiteY2" fmla="*/ 0 h 2140334"/>
              <a:gd name="connsiteX3" fmla="*/ 4341571 w 4341571"/>
              <a:gd name="connsiteY3" fmla="*/ 1070167 h 2140334"/>
              <a:gd name="connsiteX4" fmla="*/ 3271404 w 4341571"/>
              <a:gd name="connsiteY4" fmla="*/ 2140334 h 2140334"/>
              <a:gd name="connsiteX5" fmla="*/ 3271404 w 4341571"/>
              <a:gd name="connsiteY5" fmla="*/ 1872792 h 2140334"/>
              <a:gd name="connsiteX6" fmla="*/ 0 w 4341571"/>
              <a:gd name="connsiteY6" fmla="*/ 1872792 h 2140334"/>
              <a:gd name="connsiteX7" fmla="*/ 0 w 4341571"/>
              <a:gd name="connsiteY7" fmla="*/ 267542 h 214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571" h="2140334">
                <a:moveTo>
                  <a:pt x="0" y="267542"/>
                </a:moveTo>
                <a:lnTo>
                  <a:pt x="3271404" y="267542"/>
                </a:lnTo>
                <a:lnTo>
                  <a:pt x="3271404" y="0"/>
                </a:lnTo>
                <a:lnTo>
                  <a:pt x="4341571" y="1070167"/>
                </a:lnTo>
                <a:lnTo>
                  <a:pt x="3271404" y="2140334"/>
                </a:lnTo>
                <a:lnTo>
                  <a:pt x="3271404" y="1872792"/>
                </a:lnTo>
                <a:lnTo>
                  <a:pt x="0" y="1872792"/>
                </a:lnTo>
                <a:lnTo>
                  <a:pt x="0" y="267542"/>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 tIns="280877" rIns="815960" bIns="280877" numCol="1" spcCol="1270" anchor="t" anchorCtr="0">
            <a:noAutofit/>
          </a:bodyPr>
          <a:lstStyle/>
          <a:p>
            <a:pPr marL="228600" lvl="1" indent="-228600" defTabSz="933450">
              <a:lnSpc>
                <a:spcPct val="90000"/>
              </a:lnSpc>
              <a:spcBef>
                <a:spcPct val="0"/>
              </a:spcBef>
              <a:spcAft>
                <a:spcPct val="15000"/>
              </a:spcAft>
              <a:buFontTx/>
              <a:buChar char="••"/>
            </a:pPr>
            <a:r>
              <a:rPr lang="en-US" sz="2000" dirty="0">
                <a:solidFill>
                  <a:srgbClr val="1A2636">
                    <a:hueOff val="0"/>
                    <a:satOff val="0"/>
                    <a:lumOff val="0"/>
                    <a:alphaOff val="0"/>
                  </a:srgbClr>
                </a:solidFill>
              </a:rPr>
              <a:t>May not be lowest offer</a:t>
            </a:r>
          </a:p>
          <a:p>
            <a:pPr marL="228600" lvl="1" indent="-228600" defTabSz="933450">
              <a:lnSpc>
                <a:spcPct val="90000"/>
              </a:lnSpc>
              <a:spcBef>
                <a:spcPct val="0"/>
              </a:spcBef>
              <a:spcAft>
                <a:spcPct val="15000"/>
              </a:spcAft>
              <a:buFontTx/>
              <a:buChar char="••"/>
            </a:pPr>
            <a:r>
              <a:rPr lang="en-US" sz="2000" dirty="0">
                <a:solidFill>
                  <a:srgbClr val="1A2636">
                    <a:hueOff val="0"/>
                    <a:satOff val="0"/>
                    <a:lumOff val="0"/>
                    <a:alphaOff val="0"/>
                  </a:srgbClr>
                </a:solidFill>
              </a:rPr>
              <a:t>Non-monetary award factors considered (e.g. design, experience, past performance, location)</a:t>
            </a:r>
          </a:p>
        </p:txBody>
      </p:sp>
      <p:sp>
        <p:nvSpPr>
          <p:cNvPr id="7" name="Freeform 6"/>
          <p:cNvSpPr/>
          <p:nvPr/>
        </p:nvSpPr>
        <p:spPr>
          <a:xfrm>
            <a:off x="2136648" y="4259368"/>
            <a:ext cx="2816352" cy="1988482"/>
          </a:xfrm>
          <a:custGeom>
            <a:avLst/>
            <a:gdLst>
              <a:gd name="connsiteX0" fmla="*/ 0 w 2894380"/>
              <a:gd name="connsiteY0" fmla="*/ 356729 h 2140334"/>
              <a:gd name="connsiteX1" fmla="*/ 356729 w 2894380"/>
              <a:gd name="connsiteY1" fmla="*/ 0 h 2140334"/>
              <a:gd name="connsiteX2" fmla="*/ 2537651 w 2894380"/>
              <a:gd name="connsiteY2" fmla="*/ 0 h 2140334"/>
              <a:gd name="connsiteX3" fmla="*/ 2894380 w 2894380"/>
              <a:gd name="connsiteY3" fmla="*/ 356729 h 2140334"/>
              <a:gd name="connsiteX4" fmla="*/ 2894380 w 2894380"/>
              <a:gd name="connsiteY4" fmla="*/ 1783605 h 2140334"/>
              <a:gd name="connsiteX5" fmla="*/ 2537651 w 2894380"/>
              <a:gd name="connsiteY5" fmla="*/ 2140334 h 2140334"/>
              <a:gd name="connsiteX6" fmla="*/ 356729 w 2894380"/>
              <a:gd name="connsiteY6" fmla="*/ 2140334 h 2140334"/>
              <a:gd name="connsiteX7" fmla="*/ 0 w 2894380"/>
              <a:gd name="connsiteY7" fmla="*/ 1783605 h 2140334"/>
              <a:gd name="connsiteX8" fmla="*/ 0 w 2894380"/>
              <a:gd name="connsiteY8" fmla="*/ 356729 h 214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380" h="2140334">
                <a:moveTo>
                  <a:pt x="0" y="356729"/>
                </a:moveTo>
                <a:cubicBezTo>
                  <a:pt x="0" y="159713"/>
                  <a:pt x="159713" y="0"/>
                  <a:pt x="356729" y="0"/>
                </a:cubicBezTo>
                <a:lnTo>
                  <a:pt x="2537651" y="0"/>
                </a:lnTo>
                <a:cubicBezTo>
                  <a:pt x="2734667" y="0"/>
                  <a:pt x="2894380" y="159713"/>
                  <a:pt x="2894380" y="356729"/>
                </a:cubicBezTo>
                <a:lnTo>
                  <a:pt x="2894380" y="1783605"/>
                </a:lnTo>
                <a:cubicBezTo>
                  <a:pt x="2894380" y="1980621"/>
                  <a:pt x="2734667" y="2140334"/>
                  <a:pt x="2537651" y="2140334"/>
                </a:cubicBezTo>
                <a:lnTo>
                  <a:pt x="356729" y="2140334"/>
                </a:lnTo>
                <a:cubicBezTo>
                  <a:pt x="159713" y="2140334"/>
                  <a:pt x="0" y="1980621"/>
                  <a:pt x="0" y="1783605"/>
                </a:cubicBezTo>
                <a:lnTo>
                  <a:pt x="0" y="356729"/>
                </a:lnTo>
                <a:close/>
              </a:path>
            </a:pathLst>
          </a:custGeom>
          <a:solidFill>
            <a:schemeClr val="tx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4022" tIns="169252" rIns="234022" bIns="169252" numCol="1" spcCol="1270" anchor="ctr" anchorCtr="0">
            <a:noAutofit/>
          </a:bodyPr>
          <a:lstStyle/>
          <a:p>
            <a:pPr algn="ctr" defTabSz="1511300">
              <a:lnSpc>
                <a:spcPct val="90000"/>
              </a:lnSpc>
              <a:spcBef>
                <a:spcPct val="0"/>
              </a:spcBef>
              <a:spcAft>
                <a:spcPct val="35000"/>
              </a:spcAft>
            </a:pPr>
            <a:r>
              <a:rPr lang="en-US" sz="3400" dirty="0">
                <a:solidFill>
                  <a:prstClr val="white"/>
                </a:solidFill>
              </a:rPr>
              <a:t>Best value tradeoff</a:t>
            </a:r>
          </a:p>
        </p:txBody>
      </p:sp>
      <p:pic>
        <p:nvPicPr>
          <p:cNvPr id="8" name="Picture 7">
            <a:extLst>
              <a:ext uri="{FF2B5EF4-FFF2-40B4-BE49-F238E27FC236}">
                <a16:creationId xmlns:a16="http://schemas.microsoft.com/office/drawing/2014/main" id="{90206C74-EC12-4988-8C56-02A4A78CCD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0873330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274638"/>
            <a:ext cx="8001000" cy="944562"/>
          </a:xfrm>
        </p:spPr>
        <p:txBody>
          <a:bodyPr>
            <a:normAutofit/>
          </a:bodyPr>
          <a:lstStyle/>
          <a:p>
            <a:r>
              <a:rPr lang="en-US" sz="3600" dirty="0"/>
              <a:t>American Recovery &amp; Reinvestment Act</a:t>
            </a:r>
          </a:p>
        </p:txBody>
      </p:sp>
      <p:sp>
        <p:nvSpPr>
          <p:cNvPr id="17411" name="Rectangle 3"/>
          <p:cNvSpPr>
            <a:spLocks noGrp="1" noChangeArrowheads="1"/>
          </p:cNvSpPr>
          <p:nvPr>
            <p:ph idx="1"/>
          </p:nvPr>
        </p:nvSpPr>
        <p:spPr/>
        <p:txBody>
          <a:bodyPr/>
          <a:lstStyle/>
          <a:p>
            <a:r>
              <a:rPr lang="en-US" dirty="0"/>
              <a:t>$5.5 Billion</a:t>
            </a:r>
          </a:p>
          <a:p>
            <a:r>
              <a:rPr lang="en-US" dirty="0"/>
              <a:t>$4.5 Billion for Existing Buildings</a:t>
            </a:r>
          </a:p>
          <a:p>
            <a:r>
              <a:rPr lang="en-US" dirty="0"/>
              <a:t>261 Projects; 50 States, 2 Territories &amp; DC</a:t>
            </a:r>
          </a:p>
          <a:p>
            <a:r>
              <a:rPr lang="en-US" dirty="0"/>
              <a:t>Jobs</a:t>
            </a:r>
          </a:p>
          <a:p>
            <a:r>
              <a:rPr lang="en-US" dirty="0"/>
              <a:t>High-Performance Green Buildings</a:t>
            </a:r>
          </a:p>
        </p:txBody>
      </p:sp>
      <p:pic>
        <p:nvPicPr>
          <p:cNvPr id="6" name="Picture 5" descr="ReedsInstallation5.jpg"/>
          <p:cNvPicPr>
            <a:picLocks noChangeAspect="1"/>
          </p:cNvPicPr>
          <p:nvPr/>
        </p:nvPicPr>
        <p:blipFill>
          <a:blip r:embed="rId2" cstate="print"/>
          <a:stretch>
            <a:fillRect/>
          </a:stretch>
        </p:blipFill>
        <p:spPr>
          <a:xfrm>
            <a:off x="6496050" y="2357360"/>
            <a:ext cx="2362200" cy="3814841"/>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1112520" y="4114800"/>
            <a:ext cx="4314825" cy="2220866"/>
          </a:xfrm>
          <a:prstGeom prst="rect">
            <a:avLst/>
          </a:prstGeom>
          <a:noFill/>
          <a:ln w="9525">
            <a:noFill/>
            <a:miter lim="800000"/>
            <a:headEnd/>
            <a:tailEnd/>
          </a:ln>
        </p:spPr>
      </p:pic>
      <p:pic>
        <p:nvPicPr>
          <p:cNvPr id="8" name="Picture 7">
            <a:extLst>
              <a:ext uri="{FF2B5EF4-FFF2-40B4-BE49-F238E27FC236}">
                <a16:creationId xmlns:a16="http://schemas.microsoft.com/office/drawing/2014/main" id="{F2CCCE4C-FF42-4C3F-BB1B-8A5B748E07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894194759"/>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_schedules"/>
          <p:cNvPicPr>
            <a:picLocks noChangeAspect="1" noChangeArrowheads="1"/>
          </p:cNvPicPr>
          <p:nvPr/>
        </p:nvPicPr>
        <p:blipFill>
          <a:blip r:embed="rId2">
            <a:lum bright="-18000" contrast="42000"/>
          </a:blip>
          <a:srcRect b="4422"/>
          <a:stretch>
            <a:fillRect/>
          </a:stretch>
        </p:blipFill>
        <p:spPr bwMode="auto">
          <a:xfrm>
            <a:off x="1524000" y="762000"/>
            <a:ext cx="9144000" cy="4940300"/>
          </a:xfrm>
          <a:prstGeom prst="rect">
            <a:avLst/>
          </a:prstGeom>
          <a:noFill/>
          <a:ln w="9525">
            <a:noFill/>
            <a:miter lim="800000"/>
            <a:headEnd/>
            <a:tailEnd/>
          </a:ln>
        </p:spPr>
      </p:pic>
      <p:sp>
        <p:nvSpPr>
          <p:cNvPr id="6" name="Title 2"/>
          <p:cNvSpPr txBox="1">
            <a:spLocks/>
          </p:cNvSpPr>
          <p:nvPr/>
        </p:nvSpPr>
        <p:spPr>
          <a:xfrm>
            <a:off x="1981200" y="76200"/>
            <a:ext cx="8229600" cy="868362"/>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cap="none" baseline="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sz="3600" dirty="0">
                <a:solidFill>
                  <a:srgbClr val="000000"/>
                </a:solidFill>
              </a:rPr>
              <a:t>Old Process</a:t>
            </a:r>
            <a:endParaRPr lang="en-US" sz="3600" dirty="0"/>
          </a:p>
        </p:txBody>
      </p:sp>
      <p:pic>
        <p:nvPicPr>
          <p:cNvPr id="5" name="Picture 4">
            <a:extLst>
              <a:ext uri="{FF2B5EF4-FFF2-40B4-BE49-F238E27FC236}">
                <a16:creationId xmlns:a16="http://schemas.microsoft.com/office/drawing/2014/main" id="{57247162-8D9F-491F-880F-30BB3BF7E9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171241901"/>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74638"/>
            <a:ext cx="8305800" cy="1630362"/>
          </a:xfrm>
        </p:spPr>
        <p:txBody>
          <a:bodyPr>
            <a:normAutofit fontScale="90000"/>
          </a:bodyPr>
          <a:lstStyle/>
          <a:p>
            <a:pPr algn="ctr"/>
            <a:r>
              <a:rPr lang="en-US" dirty="0"/>
              <a:t>WHAT ARE THE PRIMARY RISKS UNIQUE TO GREEN/SUSTAINABLE CONSTRUCTION?</a:t>
            </a:r>
          </a:p>
        </p:txBody>
      </p:sp>
      <p:sp>
        <p:nvSpPr>
          <p:cNvPr id="2" name="Content Placeholder 1"/>
          <p:cNvSpPr>
            <a:spLocks noGrp="1"/>
          </p:cNvSpPr>
          <p:nvPr>
            <p:ph idx="1"/>
          </p:nvPr>
        </p:nvSpPr>
        <p:spPr>
          <a:xfrm>
            <a:off x="2209800" y="2133600"/>
            <a:ext cx="8001000" cy="3886200"/>
          </a:xfrm>
        </p:spPr>
        <p:txBody>
          <a:bodyPr>
            <a:normAutofit/>
          </a:bodyPr>
          <a:lstStyle/>
          <a:p>
            <a:endParaRPr lang="en-US" b="1" dirty="0"/>
          </a:p>
          <a:p>
            <a:r>
              <a:rPr lang="en-US" b="1" dirty="0"/>
              <a:t>Reliance on Third Party Entity For Meeting Goals</a:t>
            </a:r>
          </a:p>
          <a:p>
            <a:pPr>
              <a:buNone/>
            </a:pPr>
            <a:endParaRPr lang="en-US" dirty="0"/>
          </a:p>
          <a:p>
            <a:r>
              <a:rPr lang="en-US" b="1" dirty="0"/>
              <a:t>Certifications</a:t>
            </a:r>
          </a:p>
          <a:p>
            <a:endParaRPr lang="en-US" b="1" dirty="0"/>
          </a:p>
          <a:p>
            <a:r>
              <a:rPr lang="en-US" b="1" dirty="0"/>
              <a:t>New Materials, Processes, Practices</a:t>
            </a:r>
          </a:p>
          <a:p>
            <a:pPr>
              <a:buNone/>
            </a:pPr>
            <a:endParaRPr lang="en-US" b="1" dirty="0"/>
          </a:p>
          <a:p>
            <a:endParaRPr lang="en-US" b="1" dirty="0"/>
          </a:p>
          <a:p>
            <a:endParaRPr lang="en-US" dirty="0"/>
          </a:p>
        </p:txBody>
      </p:sp>
      <p:pic>
        <p:nvPicPr>
          <p:cNvPr id="4" name="Picture 3">
            <a:extLst>
              <a:ext uri="{FF2B5EF4-FFF2-40B4-BE49-F238E27FC236}">
                <a16:creationId xmlns:a16="http://schemas.microsoft.com/office/drawing/2014/main" id="{FD1A6EE1-90ED-4C18-B207-B57A6CD0A9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533400"/>
            <a:ext cx="8229600" cy="1143000"/>
          </a:xfrm>
        </p:spPr>
        <p:txBody>
          <a:bodyPr>
            <a:noAutofit/>
          </a:bodyPr>
          <a:lstStyle/>
          <a:p>
            <a:r>
              <a:rPr lang="en-US" sz="3600" dirty="0">
                <a:solidFill>
                  <a:schemeClr val="bg2">
                    <a:lumMod val="10000"/>
                  </a:schemeClr>
                </a:solidFill>
              </a:rPr>
              <a:t>Moving to Performance-based Contracting</a:t>
            </a:r>
            <a:br>
              <a:rPr lang="en-US" sz="3600" dirty="0">
                <a:solidFill>
                  <a:schemeClr val="bg2">
                    <a:lumMod val="10000"/>
                  </a:schemeClr>
                </a:solidFill>
              </a:rPr>
            </a:br>
            <a:endParaRPr lang="en-US" sz="3600" dirty="0"/>
          </a:p>
        </p:txBody>
      </p:sp>
      <p:sp>
        <p:nvSpPr>
          <p:cNvPr id="2" name="Content Placeholder 1"/>
          <p:cNvSpPr>
            <a:spLocks noGrp="1"/>
          </p:cNvSpPr>
          <p:nvPr>
            <p:ph idx="1"/>
          </p:nvPr>
        </p:nvSpPr>
        <p:spPr/>
        <p:txBody>
          <a:bodyPr/>
          <a:lstStyle/>
          <a:p>
            <a:pPr marL="109728" indent="0">
              <a:buNone/>
            </a:pPr>
            <a:endParaRPr lang="en-US" dirty="0">
              <a:solidFill>
                <a:srgbClr val="000000"/>
              </a:solidFill>
            </a:endParaRPr>
          </a:p>
          <a:p>
            <a:r>
              <a:rPr lang="en-US" dirty="0">
                <a:solidFill>
                  <a:srgbClr val="000000"/>
                </a:solidFill>
              </a:rPr>
              <a:t>Encouraging innovation and expecting excellence in performance</a:t>
            </a:r>
          </a:p>
          <a:p>
            <a:r>
              <a:rPr lang="en-US" dirty="0">
                <a:solidFill>
                  <a:srgbClr val="000000"/>
                </a:solidFill>
              </a:rPr>
              <a:t>Focus on desired outcome</a:t>
            </a:r>
          </a:p>
          <a:p>
            <a:r>
              <a:rPr lang="en-US" dirty="0">
                <a:solidFill>
                  <a:srgbClr val="000000"/>
                </a:solidFill>
              </a:rPr>
              <a:t>Describe what you will achieve, not how you achieve it</a:t>
            </a:r>
          </a:p>
          <a:p>
            <a:pPr marL="109728" indent="0">
              <a:buNone/>
            </a:pPr>
            <a:endParaRPr lang="en-US" dirty="0">
              <a:solidFill>
                <a:srgbClr val="000000"/>
              </a:solidFill>
            </a:endParaRPr>
          </a:p>
        </p:txBody>
      </p:sp>
      <p:pic>
        <p:nvPicPr>
          <p:cNvPr id="4" name="Picture 3">
            <a:extLst>
              <a:ext uri="{FF2B5EF4-FFF2-40B4-BE49-F238E27FC236}">
                <a16:creationId xmlns:a16="http://schemas.microsoft.com/office/drawing/2014/main" id="{55FDDAEF-8079-4111-8CE5-3583607C63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955921544"/>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Facilities Standards for the Public Buildings Service (P100)</a:t>
            </a:r>
          </a:p>
        </p:txBody>
      </p:sp>
      <p:sp>
        <p:nvSpPr>
          <p:cNvPr id="2" name="Content Placeholder 1"/>
          <p:cNvSpPr>
            <a:spLocks noGrp="1"/>
          </p:cNvSpPr>
          <p:nvPr>
            <p:ph idx="1"/>
          </p:nvPr>
        </p:nvSpPr>
        <p:spPr/>
        <p:txBody>
          <a:bodyPr/>
          <a:lstStyle/>
          <a:p>
            <a:pPr marL="109728" indent="0">
              <a:buNone/>
            </a:pPr>
            <a:endParaRPr lang="en-US" dirty="0"/>
          </a:p>
          <a:p>
            <a:r>
              <a:rPr lang="en-US" dirty="0"/>
              <a:t>Performance Criteria</a:t>
            </a:r>
          </a:p>
          <a:p>
            <a:r>
              <a:rPr lang="en-US" dirty="0"/>
              <a:t>A Means to Verify Performance</a:t>
            </a:r>
          </a:p>
          <a:p>
            <a:r>
              <a:rPr lang="en-US" dirty="0"/>
              <a:t>A Means to hold parties Responsible for Performance</a:t>
            </a:r>
          </a:p>
          <a:p>
            <a:endParaRPr lang="en-US" dirty="0"/>
          </a:p>
        </p:txBody>
      </p:sp>
      <p:pic>
        <p:nvPicPr>
          <p:cNvPr id="4" name="Picture 3">
            <a:extLst>
              <a:ext uri="{FF2B5EF4-FFF2-40B4-BE49-F238E27FC236}">
                <a16:creationId xmlns:a16="http://schemas.microsoft.com/office/drawing/2014/main" id="{7E992E18-749E-4E22-B650-BC4DC135B5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227465049"/>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Pentagon Renovation</a:t>
            </a:r>
          </a:p>
        </p:txBody>
      </p:sp>
      <p:sp>
        <p:nvSpPr>
          <p:cNvPr id="2" name="Content Placeholder 1"/>
          <p:cNvSpPr>
            <a:spLocks noGrp="1"/>
          </p:cNvSpPr>
          <p:nvPr>
            <p:ph idx="1"/>
          </p:nvPr>
        </p:nvSpPr>
        <p:spPr/>
        <p:txBody>
          <a:bodyPr>
            <a:normAutofit/>
          </a:bodyPr>
          <a:lstStyle/>
          <a:p>
            <a:r>
              <a:rPr lang="en-US" dirty="0"/>
              <a:t>Integrated product teams </a:t>
            </a:r>
          </a:p>
          <a:p>
            <a:pPr lvl="1"/>
            <a:r>
              <a:rPr lang="en-US" dirty="0"/>
              <a:t>co-location with contractor</a:t>
            </a:r>
          </a:p>
          <a:p>
            <a:r>
              <a:rPr lang="en-US" dirty="0"/>
              <a:t>Contractors are responsible for figuring out how to do it</a:t>
            </a:r>
          </a:p>
          <a:p>
            <a:r>
              <a:rPr lang="en-US" dirty="0"/>
              <a:t>Quarterly award fee</a:t>
            </a:r>
          </a:p>
          <a:p>
            <a:pPr lvl="1"/>
            <a:r>
              <a:rPr lang="en-US" dirty="0"/>
              <a:t>full attainment must be possible</a:t>
            </a:r>
          </a:p>
          <a:p>
            <a:r>
              <a:rPr lang="en-US" dirty="0"/>
              <a:t>“If you want success, hire people that can deliver”</a:t>
            </a:r>
          </a:p>
        </p:txBody>
      </p:sp>
      <p:pic>
        <p:nvPicPr>
          <p:cNvPr id="4" name="Picture 3">
            <a:extLst>
              <a:ext uri="{FF2B5EF4-FFF2-40B4-BE49-F238E27FC236}">
                <a16:creationId xmlns:a16="http://schemas.microsoft.com/office/drawing/2014/main" id="{FCF25F0A-C0B8-4058-B91F-37CB5BC9E5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3097544507"/>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NREL Research Support Facility</a:t>
            </a:r>
          </a:p>
        </p:txBody>
      </p:sp>
      <p:sp>
        <p:nvSpPr>
          <p:cNvPr id="2" name="Content Placeholder 1"/>
          <p:cNvSpPr>
            <a:spLocks noGrp="1"/>
          </p:cNvSpPr>
          <p:nvPr>
            <p:ph idx="1"/>
          </p:nvPr>
        </p:nvSpPr>
        <p:spPr/>
        <p:txBody>
          <a:bodyPr>
            <a:normAutofit fontScale="70000" lnSpcReduction="20000"/>
          </a:bodyPr>
          <a:lstStyle/>
          <a:p>
            <a:pPr>
              <a:lnSpc>
                <a:spcPct val="90000"/>
              </a:lnSpc>
              <a:spcBef>
                <a:spcPct val="20000"/>
              </a:spcBef>
              <a:buFont typeface="Arial" pitchFamily="34" charset="0"/>
              <a:buChar char="•"/>
              <a:defRPr/>
            </a:pPr>
            <a:r>
              <a:rPr lang="en-US" sz="2400" dirty="0">
                <a:latin typeface="Calibri" pitchFamily="34" charset="0"/>
                <a:cs typeface="Arial" pitchFamily="34" charset="0"/>
              </a:rPr>
              <a:t>800 people</a:t>
            </a:r>
          </a:p>
          <a:p>
            <a:pPr>
              <a:lnSpc>
                <a:spcPct val="90000"/>
              </a:lnSpc>
              <a:spcBef>
                <a:spcPct val="20000"/>
              </a:spcBef>
              <a:buFont typeface="Arial" pitchFamily="34" charset="0"/>
              <a:buChar char="•"/>
              <a:defRPr/>
            </a:pPr>
            <a:r>
              <a:rPr lang="en-US" sz="2400" dirty="0">
                <a:latin typeface="Calibri" pitchFamily="34" charset="0"/>
                <a:cs typeface="Arial" pitchFamily="34" charset="0"/>
              </a:rPr>
              <a:t>220,000 ft</a:t>
            </a:r>
            <a:r>
              <a:rPr lang="en-US" sz="2400" baseline="30000" dirty="0">
                <a:latin typeface="Calibri" pitchFamily="34" charset="0"/>
                <a:cs typeface="Arial" pitchFamily="34" charset="0"/>
              </a:rPr>
              <a:t>2</a:t>
            </a:r>
          </a:p>
          <a:p>
            <a:pPr>
              <a:lnSpc>
                <a:spcPct val="90000"/>
              </a:lnSpc>
              <a:spcBef>
                <a:spcPct val="20000"/>
              </a:spcBef>
              <a:buFont typeface="Arial" pitchFamily="34" charset="0"/>
              <a:buChar char="•"/>
              <a:defRPr/>
            </a:pPr>
            <a:r>
              <a:rPr lang="en-US" sz="2400" dirty="0">
                <a:latin typeface="Calibri" pitchFamily="34" charset="0"/>
                <a:cs typeface="Arial" pitchFamily="34" charset="0"/>
              </a:rPr>
              <a:t>25 </a:t>
            </a:r>
            <a:r>
              <a:rPr lang="en-US" sz="2400" dirty="0" err="1">
                <a:latin typeface="Calibri" pitchFamily="34" charset="0"/>
                <a:cs typeface="Arial" pitchFamily="34" charset="0"/>
              </a:rPr>
              <a:t>kBtu</a:t>
            </a:r>
            <a:r>
              <a:rPr lang="en-US" sz="2400" dirty="0">
                <a:latin typeface="Calibri" pitchFamily="34" charset="0"/>
                <a:cs typeface="Arial" pitchFamily="34" charset="0"/>
              </a:rPr>
              <a:t>/ft</a:t>
            </a:r>
            <a:r>
              <a:rPr lang="en-US" sz="2400" baseline="30000" dirty="0">
                <a:latin typeface="Calibri" pitchFamily="34" charset="0"/>
                <a:cs typeface="Arial" pitchFamily="34" charset="0"/>
              </a:rPr>
              <a:t>2</a:t>
            </a:r>
          </a:p>
          <a:p>
            <a:pPr>
              <a:lnSpc>
                <a:spcPct val="90000"/>
              </a:lnSpc>
              <a:spcBef>
                <a:spcPct val="20000"/>
              </a:spcBef>
              <a:buFont typeface="Arial" pitchFamily="34" charset="0"/>
              <a:buChar char="•"/>
              <a:defRPr/>
            </a:pPr>
            <a:r>
              <a:rPr lang="en-US" sz="2400" dirty="0">
                <a:latin typeface="Calibri" pitchFamily="34" charset="0"/>
                <a:cs typeface="Arial" pitchFamily="34" charset="0"/>
              </a:rPr>
              <a:t>50% energy savings</a:t>
            </a:r>
          </a:p>
          <a:p>
            <a:pPr>
              <a:lnSpc>
                <a:spcPct val="90000"/>
              </a:lnSpc>
              <a:spcBef>
                <a:spcPct val="20000"/>
              </a:spcBef>
              <a:buFont typeface="Arial" pitchFamily="34" charset="0"/>
              <a:buChar char="•"/>
              <a:defRPr/>
            </a:pPr>
            <a:r>
              <a:rPr lang="en-US" sz="2400" dirty="0">
                <a:latin typeface="Calibri" pitchFamily="34" charset="0"/>
                <a:cs typeface="Arial" pitchFamily="34" charset="0"/>
              </a:rPr>
              <a:t>$259/ft</a:t>
            </a:r>
            <a:r>
              <a:rPr lang="en-US" sz="2400" baseline="30000" dirty="0">
                <a:latin typeface="Calibri" pitchFamily="34" charset="0"/>
                <a:cs typeface="Arial" pitchFamily="34" charset="0"/>
              </a:rPr>
              <a:t>2</a:t>
            </a:r>
          </a:p>
          <a:p>
            <a:pPr>
              <a:lnSpc>
                <a:spcPct val="90000"/>
              </a:lnSpc>
              <a:spcBef>
                <a:spcPct val="20000"/>
              </a:spcBef>
              <a:buFont typeface="Arial" pitchFamily="34" charset="0"/>
              <a:buChar char="•"/>
              <a:defRPr/>
            </a:pPr>
            <a:r>
              <a:rPr lang="en-US" sz="2400" dirty="0">
                <a:latin typeface="Calibri" pitchFamily="34" charset="0"/>
                <a:cs typeface="Arial" pitchFamily="34" charset="0"/>
              </a:rPr>
              <a:t>LEED Platinum</a:t>
            </a:r>
          </a:p>
          <a:p>
            <a:pPr>
              <a:lnSpc>
                <a:spcPct val="90000"/>
              </a:lnSpc>
              <a:spcBef>
                <a:spcPct val="20000"/>
              </a:spcBef>
              <a:buFont typeface="Arial" pitchFamily="34" charset="0"/>
              <a:buChar char="•"/>
              <a:defRPr/>
            </a:pPr>
            <a:r>
              <a:rPr lang="en-US" sz="2400" dirty="0">
                <a:latin typeface="Calibri" pitchFamily="34" charset="0"/>
                <a:cs typeface="Arial" pitchFamily="34" charset="0"/>
              </a:rPr>
              <a:t>Replicable</a:t>
            </a:r>
          </a:p>
          <a:p>
            <a:pPr marL="742950" lvl="1" indent="-285750">
              <a:spcBef>
                <a:spcPct val="20000"/>
              </a:spcBef>
            </a:pPr>
            <a:r>
              <a:rPr lang="en-US" sz="2000" dirty="0">
                <a:latin typeface="Calibri" pitchFamily="34" charset="0"/>
                <a:cs typeface="Arial" pitchFamily="34" charset="0"/>
              </a:rPr>
              <a:t>process </a:t>
            </a:r>
          </a:p>
          <a:p>
            <a:pPr marL="742950" lvl="1" indent="-285750">
              <a:spcBef>
                <a:spcPct val="20000"/>
              </a:spcBef>
            </a:pPr>
            <a:r>
              <a:rPr lang="en-US" sz="2000" dirty="0">
                <a:latin typeface="Calibri" pitchFamily="34" charset="0"/>
                <a:cs typeface="Arial" pitchFamily="34" charset="0"/>
              </a:rPr>
              <a:t>technologies</a:t>
            </a:r>
          </a:p>
          <a:p>
            <a:pPr marL="742950" lvl="1" indent="-285750">
              <a:spcBef>
                <a:spcPct val="20000"/>
              </a:spcBef>
            </a:pPr>
            <a:r>
              <a:rPr lang="en-US" sz="2000" dirty="0">
                <a:latin typeface="Calibri" pitchFamily="34" charset="0"/>
                <a:cs typeface="Arial" pitchFamily="34" charset="0"/>
              </a:rPr>
              <a:t>cost</a:t>
            </a:r>
          </a:p>
          <a:p>
            <a:pPr>
              <a:lnSpc>
                <a:spcPct val="90000"/>
              </a:lnSpc>
              <a:spcBef>
                <a:spcPct val="20000"/>
              </a:spcBef>
              <a:buFont typeface="Arial" pitchFamily="34" charset="0"/>
              <a:buChar char="•"/>
              <a:defRPr/>
            </a:pPr>
            <a:r>
              <a:rPr lang="en-US" sz="2400" dirty="0">
                <a:latin typeface="Calibri" pitchFamily="34" charset="0"/>
                <a:cs typeface="Arial" pitchFamily="34" charset="0"/>
              </a:rPr>
              <a:t>Site, source, carbon, cost ZEB</a:t>
            </a:r>
          </a:p>
          <a:p>
            <a:pPr lvl="1">
              <a:lnSpc>
                <a:spcPct val="90000"/>
              </a:lnSpc>
              <a:buFont typeface="Arial" pitchFamily="34" charset="0"/>
              <a:buChar char="•"/>
            </a:pPr>
            <a:r>
              <a:rPr lang="en-US" sz="2000" dirty="0">
                <a:latin typeface="Calibri" pitchFamily="34" charset="0"/>
              </a:rPr>
              <a:t>Includes plugs loads and datacenter</a:t>
            </a:r>
          </a:p>
          <a:p>
            <a:pPr>
              <a:lnSpc>
                <a:spcPct val="90000"/>
              </a:lnSpc>
              <a:buFont typeface="Arial" pitchFamily="34" charset="0"/>
              <a:buChar char="•"/>
            </a:pPr>
            <a:r>
              <a:rPr lang="en-US" sz="2400" dirty="0">
                <a:latin typeface="Calibri" pitchFamily="34" charset="0"/>
              </a:rPr>
              <a:t>Design/Build Process with required energy goals</a:t>
            </a:r>
          </a:p>
          <a:p>
            <a:pPr lvl="1">
              <a:lnSpc>
                <a:spcPct val="90000"/>
              </a:lnSpc>
              <a:buFont typeface="Arial" pitchFamily="34" charset="0"/>
              <a:buChar char="•"/>
            </a:pPr>
            <a:r>
              <a:rPr lang="en-US" sz="2400" dirty="0">
                <a:latin typeface="Calibri" pitchFamily="34" charset="0"/>
                <a:cs typeface="Arial" pitchFamily="34" charset="0"/>
              </a:rPr>
              <a:t> $64 Million Firm Fixed Price</a:t>
            </a:r>
          </a:p>
          <a:p>
            <a:endParaRPr lang="en-US" dirty="0"/>
          </a:p>
        </p:txBody>
      </p:sp>
      <p:sp>
        <p:nvSpPr>
          <p:cNvPr id="6" name="TextBox 5"/>
          <p:cNvSpPr txBox="1"/>
          <p:nvPr/>
        </p:nvSpPr>
        <p:spPr>
          <a:xfrm>
            <a:off x="5029200" y="5791200"/>
            <a:ext cx="5105400" cy="400110"/>
          </a:xfrm>
          <a:prstGeom prst="rect">
            <a:avLst/>
          </a:prstGeom>
          <a:noFill/>
        </p:spPr>
        <p:txBody>
          <a:bodyPr wrap="square" rtlCol="0">
            <a:spAutoFit/>
          </a:bodyPr>
          <a:lstStyle/>
          <a:p>
            <a:pPr algn="r"/>
            <a:r>
              <a:rPr lang="en-US" sz="2000" dirty="0" err="1"/>
              <a:t>www.nrel.gov</a:t>
            </a:r>
            <a:r>
              <a:rPr lang="en-US" sz="2000" dirty="0"/>
              <a:t>/</a:t>
            </a:r>
            <a:r>
              <a:rPr lang="en-US" sz="2000" dirty="0" err="1"/>
              <a:t>rsf</a:t>
            </a:r>
            <a:endParaRPr lang="en-US" sz="2000" dirty="0"/>
          </a:p>
        </p:txBody>
      </p:sp>
      <p:pic>
        <p:nvPicPr>
          <p:cNvPr id="7" name="Picture 2" descr="C:\Documents and Settings\mwalker\Local Settings\Temporary Internet Files\Content.Outlook\VFACDVEK\NREL2.jpg"/>
          <p:cNvPicPr>
            <a:picLocks noChangeAspect="1" noChangeArrowheads="1"/>
          </p:cNvPicPr>
          <p:nvPr/>
        </p:nvPicPr>
        <p:blipFill rotWithShape="1">
          <a:blip r:embed="rId2" cstate="screen"/>
          <a:srcRect l="40689" t="15075" r="15821" b="39471"/>
          <a:stretch/>
        </p:blipFill>
        <p:spPr bwMode="auto">
          <a:xfrm>
            <a:off x="6090138" y="2108129"/>
            <a:ext cx="4905029" cy="3343270"/>
          </a:xfrm>
          <a:prstGeom prst="rect">
            <a:avLst/>
          </a:prstGeom>
          <a:noFill/>
        </p:spPr>
      </p:pic>
      <p:pic>
        <p:nvPicPr>
          <p:cNvPr id="8" name="Picture 7">
            <a:extLst>
              <a:ext uri="{FF2B5EF4-FFF2-40B4-BE49-F238E27FC236}">
                <a16:creationId xmlns:a16="http://schemas.microsoft.com/office/drawing/2014/main" id="{464AE7C0-4AF4-456E-9AC9-74ECB5B80F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542336756"/>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73523" y="224136"/>
            <a:ext cx="4253753" cy="6213239"/>
          </a:xfrm>
          <a:prstGeom prst="rect">
            <a:avLst/>
          </a:prstGeom>
          <a:noFill/>
          <a:ln w="9525">
            <a:noFill/>
            <a:miter lim="800000"/>
            <a:headEnd/>
            <a:tailEnd/>
          </a:ln>
        </p:spPr>
        <p:txBody>
          <a:bodyPr wrap="square" lIns="57150" tIns="28575" rIns="57150" bIns="28575">
            <a:spAutoFit/>
          </a:bodyPr>
          <a:lstStyle/>
          <a:p>
            <a:r>
              <a:rPr lang="en-US" sz="2000" u="sng" dirty="0"/>
              <a:t>MISSION CRITICAL</a:t>
            </a:r>
          </a:p>
          <a:p>
            <a:r>
              <a:rPr lang="en-US" sz="1600" dirty="0"/>
              <a:t>Attain safe work performance/Safe Design Practices</a:t>
            </a:r>
          </a:p>
          <a:p>
            <a:r>
              <a:rPr lang="en-US" sz="2000" b="1" dirty="0">
                <a:solidFill>
                  <a:srgbClr val="FF0000"/>
                </a:solidFill>
              </a:rPr>
              <a:t>LEED Platinum</a:t>
            </a:r>
          </a:p>
          <a:p>
            <a:r>
              <a:rPr lang="en-US" sz="1600" dirty="0"/>
              <a:t>Energy Star “Plus”</a:t>
            </a:r>
          </a:p>
          <a:p>
            <a:endParaRPr lang="en-US" sz="1600" dirty="0"/>
          </a:p>
          <a:p>
            <a:r>
              <a:rPr lang="en-US" sz="2000" u="sng" dirty="0"/>
              <a:t>HIGHLY DESIRABLE</a:t>
            </a:r>
          </a:p>
          <a:p>
            <a:r>
              <a:rPr lang="en-US" sz="1600" dirty="0"/>
              <a:t>800 staff Capacity</a:t>
            </a:r>
          </a:p>
          <a:p>
            <a:r>
              <a:rPr lang="en-US" sz="2000" b="1" dirty="0">
                <a:solidFill>
                  <a:srgbClr val="FF0000"/>
                </a:solidFill>
              </a:rPr>
              <a:t>25kBTU/</a:t>
            </a:r>
            <a:r>
              <a:rPr lang="en-US" sz="2000" b="1" dirty="0" err="1">
                <a:solidFill>
                  <a:srgbClr val="FF0000"/>
                </a:solidFill>
              </a:rPr>
              <a:t>sf</a:t>
            </a:r>
            <a:r>
              <a:rPr lang="en-US" sz="2000" b="1" dirty="0">
                <a:solidFill>
                  <a:srgbClr val="FF0000"/>
                </a:solidFill>
              </a:rPr>
              <a:t>/year</a:t>
            </a:r>
          </a:p>
          <a:p>
            <a:r>
              <a:rPr lang="en-US" sz="1600" dirty="0"/>
              <a:t>Architectural integrity</a:t>
            </a:r>
          </a:p>
          <a:p>
            <a:r>
              <a:rPr lang="en-US" sz="1600" dirty="0"/>
              <a:t>Honor future staff needs</a:t>
            </a:r>
          </a:p>
          <a:p>
            <a:r>
              <a:rPr lang="en-US" sz="1600" dirty="0"/>
              <a:t>Measurable ASHRAE 90.1</a:t>
            </a:r>
          </a:p>
          <a:p>
            <a:r>
              <a:rPr lang="en-US" sz="1600" dirty="0"/>
              <a:t>Support culture and amenities</a:t>
            </a:r>
          </a:p>
          <a:p>
            <a:r>
              <a:rPr lang="en-US" sz="1600" dirty="0"/>
              <a:t>Expandable building</a:t>
            </a:r>
          </a:p>
          <a:p>
            <a:r>
              <a:rPr lang="en-US" sz="1600" dirty="0"/>
              <a:t>Ergonomics</a:t>
            </a:r>
          </a:p>
          <a:p>
            <a:r>
              <a:rPr lang="en-US" sz="1600" dirty="0"/>
              <a:t>Flexible workspace</a:t>
            </a:r>
          </a:p>
          <a:p>
            <a:r>
              <a:rPr lang="en-US" sz="1600" dirty="0"/>
              <a:t>Support future technologies</a:t>
            </a:r>
          </a:p>
          <a:p>
            <a:r>
              <a:rPr lang="en-US" sz="1600" dirty="0"/>
              <a:t>Documentation to produce a “How to” manual</a:t>
            </a:r>
          </a:p>
          <a:p>
            <a:r>
              <a:rPr lang="en-US" sz="1600" dirty="0"/>
              <a:t>“PR” campaign implemented in real-time</a:t>
            </a:r>
          </a:p>
          <a:p>
            <a:r>
              <a:rPr lang="en-US" sz="1600" dirty="0"/>
              <a:t>Allow secure collaboration with outsiders</a:t>
            </a:r>
          </a:p>
          <a:p>
            <a:r>
              <a:rPr lang="en-US" sz="1600" dirty="0"/>
              <a:t>Building information modeling</a:t>
            </a:r>
          </a:p>
          <a:p>
            <a:r>
              <a:rPr lang="en-US" sz="1600" dirty="0"/>
              <a:t>Substantial Completion by 2010</a:t>
            </a:r>
          </a:p>
          <a:p>
            <a:endParaRPr lang="en-US" sz="1600" dirty="0"/>
          </a:p>
          <a:p>
            <a:endParaRPr lang="en-US" sz="1600" dirty="0"/>
          </a:p>
        </p:txBody>
      </p:sp>
      <p:sp>
        <p:nvSpPr>
          <p:cNvPr id="5" name="Text Box 4"/>
          <p:cNvSpPr txBox="1">
            <a:spLocks noChangeArrowheads="1"/>
          </p:cNvSpPr>
          <p:nvPr/>
        </p:nvSpPr>
        <p:spPr bwMode="auto">
          <a:xfrm>
            <a:off x="5829300" y="533400"/>
            <a:ext cx="5524500" cy="4735912"/>
          </a:xfrm>
          <a:prstGeom prst="rect">
            <a:avLst/>
          </a:prstGeom>
          <a:noFill/>
          <a:ln w="9525">
            <a:noFill/>
            <a:miter lim="800000"/>
            <a:headEnd/>
            <a:tailEnd/>
          </a:ln>
        </p:spPr>
        <p:txBody>
          <a:bodyPr wrap="square" lIns="57150" tIns="28575" rIns="57150" bIns="28575">
            <a:spAutoFit/>
          </a:bodyPr>
          <a:lstStyle/>
          <a:p>
            <a:endParaRPr lang="en-US" sz="1600" dirty="0"/>
          </a:p>
          <a:p>
            <a:r>
              <a:rPr lang="en-US" sz="2000" u="sng" dirty="0"/>
              <a:t>IF POSSIBLE</a:t>
            </a:r>
          </a:p>
          <a:p>
            <a:r>
              <a:rPr lang="en-US" sz="2000" b="1" dirty="0">
                <a:solidFill>
                  <a:srgbClr val="FF0000"/>
                </a:solidFill>
              </a:rPr>
              <a:t>Net Zero/design approach</a:t>
            </a:r>
          </a:p>
          <a:p>
            <a:r>
              <a:rPr lang="en-US" sz="2000" b="1" dirty="0">
                <a:solidFill>
                  <a:srgbClr val="FF0000"/>
                </a:solidFill>
              </a:rPr>
              <a:t>Most energy efficient building in the world</a:t>
            </a:r>
          </a:p>
          <a:p>
            <a:r>
              <a:rPr lang="en-US" sz="2000" b="1" dirty="0">
                <a:solidFill>
                  <a:srgbClr val="FF0000"/>
                </a:solidFill>
              </a:rPr>
              <a:t>LEED Platinum Plus</a:t>
            </a:r>
          </a:p>
          <a:p>
            <a:r>
              <a:rPr lang="en-US" sz="2000" b="1" dirty="0">
                <a:solidFill>
                  <a:srgbClr val="FF0000"/>
                </a:solidFill>
              </a:rPr>
              <a:t>ASHRAE 90.1 + 50%</a:t>
            </a:r>
          </a:p>
          <a:p>
            <a:r>
              <a:rPr lang="en-US" sz="1600" dirty="0"/>
              <a:t>Visual displays of current energy efficiency</a:t>
            </a:r>
          </a:p>
          <a:p>
            <a:r>
              <a:rPr lang="en-US" sz="1600" dirty="0"/>
              <a:t>Support public tours</a:t>
            </a:r>
          </a:p>
          <a:p>
            <a:r>
              <a:rPr lang="en-US" sz="1600" dirty="0"/>
              <a:t>Achieve national and global recognition and awards</a:t>
            </a:r>
          </a:p>
          <a:p>
            <a:r>
              <a:rPr lang="en-US" sz="1600" dirty="0"/>
              <a:t>Support personnel turnover </a:t>
            </a:r>
          </a:p>
          <a:p>
            <a:endParaRPr lang="en-US" sz="1600" dirty="0"/>
          </a:p>
          <a:p>
            <a:endParaRPr lang="en-US" sz="1600" dirty="0"/>
          </a:p>
          <a:p>
            <a:endParaRPr lang="en-US" sz="1600" dirty="0"/>
          </a:p>
          <a:p>
            <a:r>
              <a:rPr lang="en-US" sz="2000" b="1" dirty="0">
                <a:solidFill>
                  <a:srgbClr val="FF0000"/>
                </a:solidFill>
              </a:rPr>
              <a:t>RFP also required maximum use of natural ventilation and 90% of floor space fully daylit</a:t>
            </a:r>
          </a:p>
          <a:p>
            <a:endParaRPr lang="en-US" sz="2000" b="1" dirty="0">
              <a:solidFill>
                <a:srgbClr val="FF0000"/>
              </a:solidFill>
            </a:endParaRPr>
          </a:p>
          <a:p>
            <a:r>
              <a:rPr lang="en-US" sz="1600" dirty="0"/>
              <a:t>  </a:t>
            </a:r>
          </a:p>
        </p:txBody>
      </p:sp>
      <p:sp>
        <p:nvSpPr>
          <p:cNvPr id="6" name="TextBox 5"/>
          <p:cNvSpPr txBox="1"/>
          <p:nvPr/>
        </p:nvSpPr>
        <p:spPr>
          <a:xfrm>
            <a:off x="3200400" y="5943600"/>
            <a:ext cx="7467600" cy="381000"/>
          </a:xfrm>
          <a:prstGeom prst="rect">
            <a:avLst/>
          </a:prstGeom>
          <a:noFill/>
        </p:spPr>
        <p:txBody>
          <a:bodyPr wrap="square" rtlCol="0">
            <a:spAutoFit/>
          </a:bodyPr>
          <a:lstStyle/>
          <a:p>
            <a:r>
              <a:rPr lang="en-US" b="1" dirty="0">
                <a:latin typeface="Arial" pitchFamily="34" charset="0"/>
                <a:cs typeface="Arial" pitchFamily="34" charset="0"/>
              </a:rPr>
              <a:t>Full Performance RFP     No drawings in RFP  =  No change orders!</a:t>
            </a:r>
            <a:endParaRPr lang="en-US" b="1" dirty="0" err="1">
              <a:latin typeface="Arial" pitchFamily="34" charset="0"/>
              <a:cs typeface="Arial" pitchFamily="34" charset="0"/>
            </a:endParaRPr>
          </a:p>
        </p:txBody>
      </p:sp>
      <p:sp>
        <p:nvSpPr>
          <p:cNvPr id="8" name="TextBox 7"/>
          <p:cNvSpPr txBox="1"/>
          <p:nvPr/>
        </p:nvSpPr>
        <p:spPr>
          <a:xfrm>
            <a:off x="5829300" y="224136"/>
            <a:ext cx="3962400" cy="461665"/>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mj-lt"/>
                <a:ea typeface="+mj-ea"/>
                <a:cs typeface="+mj-cs"/>
              </a:rPr>
              <a:t>RFP Objectives Checklist</a:t>
            </a:r>
          </a:p>
        </p:txBody>
      </p:sp>
      <p:pic>
        <p:nvPicPr>
          <p:cNvPr id="7" name="Picture 6">
            <a:extLst>
              <a:ext uri="{FF2B5EF4-FFF2-40B4-BE49-F238E27FC236}">
                <a16:creationId xmlns:a16="http://schemas.microsoft.com/office/drawing/2014/main" id="{A55FC7D3-E3FA-40BA-A266-CD29178B6CF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456128204"/>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Energy Savings Performance Contract (ESPC)</a:t>
            </a:r>
          </a:p>
        </p:txBody>
      </p:sp>
      <p:sp>
        <p:nvSpPr>
          <p:cNvPr id="4" name="Rectangle 4"/>
          <p:cNvSpPr>
            <a:spLocks noChangeArrowheads="1"/>
          </p:cNvSpPr>
          <p:nvPr/>
        </p:nvSpPr>
        <p:spPr bwMode="auto">
          <a:xfrm>
            <a:off x="3889375" y="2141539"/>
            <a:ext cx="1600200" cy="3362325"/>
          </a:xfrm>
          <a:prstGeom prst="rect">
            <a:avLst/>
          </a:prstGeom>
          <a:gradFill rotWithShape="0">
            <a:gsLst>
              <a:gs pos="0">
                <a:schemeClr val="accent1"/>
              </a:gs>
              <a:gs pos="100000">
                <a:schemeClr val="accent1">
                  <a:gamma/>
                  <a:shade val="46275"/>
                  <a:invGamma/>
                </a:schemeClr>
              </a:gs>
            </a:gsLst>
            <a:lin ang="5400000" scaled="1"/>
          </a:gradFill>
          <a:ln w="12700">
            <a:solidFill>
              <a:schemeClr val="tx1"/>
            </a:solidFill>
            <a:miter lim="800000"/>
            <a:headEnd/>
            <a:tailEnd/>
          </a:ln>
          <a:effectLst/>
        </p:spPr>
        <p:txBody>
          <a:bodyPr lIns="90488" tIns="44450" rIns="90488" bIns="44450">
            <a:spAutoFit/>
          </a:bodyPr>
          <a:lstStyle/>
          <a:p>
            <a:pPr algn="ctr">
              <a:lnSpc>
                <a:spcPct val="90000"/>
              </a:lnSpc>
              <a:defRPr/>
            </a:pPr>
            <a:r>
              <a:rPr lang="en-US" sz="1100" b="1" dirty="0">
                <a:solidFill>
                  <a:schemeClr val="bg1"/>
                </a:solidFill>
                <a:latin typeface="Arial" charset="0"/>
                <a:cs typeface="Arial" charset="0"/>
              </a:rPr>
              <a:t>PAYMENTS</a:t>
            </a:r>
          </a:p>
          <a:p>
            <a:pPr algn="ctr">
              <a:lnSpc>
                <a:spcPct val="90000"/>
              </a:lnSpc>
              <a:defRPr/>
            </a:pPr>
            <a:r>
              <a:rPr lang="en-US" sz="1100" b="1" dirty="0">
                <a:solidFill>
                  <a:schemeClr val="bg1"/>
                </a:solidFill>
                <a:latin typeface="Arial" charset="0"/>
                <a:cs typeface="Arial" charset="0"/>
              </a:rPr>
              <a:t>TO</a:t>
            </a:r>
          </a:p>
          <a:p>
            <a:pPr algn="ctr">
              <a:lnSpc>
                <a:spcPct val="90000"/>
              </a:lnSpc>
              <a:defRPr/>
            </a:pPr>
            <a:r>
              <a:rPr lang="en-US" sz="1100" b="1" dirty="0">
                <a:solidFill>
                  <a:schemeClr val="bg1"/>
                </a:solidFill>
                <a:latin typeface="Arial" charset="0"/>
                <a:cs typeface="Arial" charset="0"/>
              </a:rPr>
              <a:t>UTILITY</a:t>
            </a:r>
          </a:p>
          <a:p>
            <a:pPr algn="ctr">
              <a:lnSpc>
                <a:spcPct val="90000"/>
              </a:lnSpc>
              <a:defRPr/>
            </a:pPr>
            <a:r>
              <a:rPr lang="en-US" sz="1100" b="1" dirty="0">
                <a:solidFill>
                  <a:schemeClr val="bg1"/>
                </a:solidFill>
                <a:latin typeface="Arial" charset="0"/>
                <a:cs typeface="Arial" charset="0"/>
              </a:rPr>
              <a:t>PROVIDERS</a:t>
            </a: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100" b="1" dirty="0">
              <a:solidFill>
                <a:schemeClr val="bg1"/>
              </a:solidFill>
              <a:latin typeface="Arial" charset="0"/>
              <a:cs typeface="Arial" charset="0"/>
            </a:endParaRPr>
          </a:p>
          <a:p>
            <a:pPr algn="ctr">
              <a:lnSpc>
                <a:spcPct val="90000"/>
              </a:lnSpc>
              <a:defRPr/>
            </a:pPr>
            <a:endParaRPr lang="en-US" sz="1000" b="1" dirty="0">
              <a:solidFill>
                <a:schemeClr val="bg1"/>
              </a:solidFill>
              <a:latin typeface="Arial" charset="0"/>
              <a:cs typeface="Arial" charset="0"/>
            </a:endParaRPr>
          </a:p>
          <a:p>
            <a:pPr algn="ctr">
              <a:lnSpc>
                <a:spcPct val="90000"/>
              </a:lnSpc>
              <a:defRPr/>
            </a:pPr>
            <a:endParaRPr lang="en-US" sz="1000" b="1" dirty="0">
              <a:solidFill>
                <a:schemeClr val="bg1"/>
              </a:solidFill>
              <a:latin typeface="Arial" charset="0"/>
              <a:cs typeface="Arial" charset="0"/>
            </a:endParaRPr>
          </a:p>
          <a:p>
            <a:pPr algn="ctr">
              <a:lnSpc>
                <a:spcPct val="90000"/>
              </a:lnSpc>
              <a:defRPr/>
            </a:pPr>
            <a:endParaRPr lang="en-US" sz="900" b="1" dirty="0">
              <a:solidFill>
                <a:schemeClr val="bg1"/>
              </a:solidFill>
              <a:latin typeface="Arial" charset="0"/>
              <a:cs typeface="Arial" charset="0"/>
            </a:endParaRPr>
          </a:p>
        </p:txBody>
      </p:sp>
      <p:grpSp>
        <p:nvGrpSpPr>
          <p:cNvPr id="5" name="Group 6"/>
          <p:cNvGrpSpPr>
            <a:grpSpLocks/>
          </p:cNvGrpSpPr>
          <p:nvPr/>
        </p:nvGrpSpPr>
        <p:grpSpPr bwMode="auto">
          <a:xfrm>
            <a:off x="6943724" y="2198687"/>
            <a:ext cx="1943100" cy="3359150"/>
            <a:chOff x="3360" y="1632"/>
            <a:chExt cx="1224" cy="2116"/>
          </a:xfrm>
        </p:grpSpPr>
        <p:sp>
          <p:nvSpPr>
            <p:cNvPr id="6" name="Rectangle 7"/>
            <p:cNvSpPr>
              <a:spLocks noChangeArrowheads="1"/>
            </p:cNvSpPr>
            <p:nvPr/>
          </p:nvSpPr>
          <p:spPr bwMode="auto">
            <a:xfrm rot="10800000">
              <a:off x="4370" y="1871"/>
              <a:ext cx="214" cy="1872"/>
            </a:xfrm>
            <a:prstGeom prst="rect">
              <a:avLst/>
            </a:prstGeom>
            <a:solidFill>
              <a:srgbClr val="FF6600"/>
            </a:solidFill>
            <a:ln w="12700">
              <a:solidFill>
                <a:schemeClr val="tx1"/>
              </a:solidFill>
              <a:miter lim="800000"/>
              <a:headEnd/>
              <a:tailEnd/>
            </a:ln>
          </p:spPr>
          <p:txBody>
            <a:bodyPr vert="eaVert" lIns="90488" tIns="44450" rIns="90488" bIns="44450">
              <a:spAutoFit/>
            </a:bodyPr>
            <a:lstStyle/>
            <a:p>
              <a:pPr algn="ctr">
                <a:lnSpc>
                  <a:spcPct val="90000"/>
                </a:lnSpc>
              </a:pPr>
              <a:r>
                <a:rPr lang="en-US" sz="1100" b="1">
                  <a:solidFill>
                    <a:schemeClr val="bg1"/>
                  </a:solidFill>
                </a:rPr>
                <a:t>GUARANTEED PORTION</a:t>
              </a:r>
            </a:p>
          </p:txBody>
        </p:sp>
        <p:grpSp>
          <p:nvGrpSpPr>
            <p:cNvPr id="7" name="Group 8"/>
            <p:cNvGrpSpPr>
              <a:grpSpLocks/>
            </p:cNvGrpSpPr>
            <p:nvPr/>
          </p:nvGrpSpPr>
          <p:grpSpPr bwMode="auto">
            <a:xfrm>
              <a:off x="3360" y="1632"/>
              <a:ext cx="1008" cy="2116"/>
              <a:chOff x="3168" y="1632"/>
              <a:chExt cx="1008" cy="2116"/>
            </a:xfrm>
          </p:grpSpPr>
          <p:sp>
            <p:nvSpPr>
              <p:cNvPr id="8" name="Rectangle 9"/>
              <p:cNvSpPr>
                <a:spLocks noChangeArrowheads="1"/>
              </p:cNvSpPr>
              <p:nvPr/>
            </p:nvSpPr>
            <p:spPr bwMode="auto">
              <a:xfrm>
                <a:off x="3168" y="1632"/>
                <a:ext cx="1008" cy="254"/>
              </a:xfrm>
              <a:prstGeom prst="rect">
                <a:avLst/>
              </a:prstGeom>
              <a:gradFill rotWithShape="0">
                <a:gsLst>
                  <a:gs pos="0">
                    <a:srgbClr val="000000"/>
                  </a:gs>
                  <a:gs pos="100000">
                    <a:srgbClr val="000000"/>
                  </a:gs>
                </a:gsLst>
                <a:lin ang="5400000" scaled="1"/>
              </a:gradFill>
              <a:ln w="12700">
                <a:solidFill>
                  <a:schemeClr val="tx1"/>
                </a:solidFill>
                <a:miter lim="800000"/>
                <a:headEnd/>
                <a:tailEnd/>
              </a:ln>
            </p:spPr>
            <p:txBody>
              <a:bodyPr lIns="90488" tIns="44450" rIns="90488" bIns="44450">
                <a:spAutoFit/>
              </a:bodyPr>
              <a:lstStyle/>
              <a:p>
                <a:pPr algn="ctr">
                  <a:lnSpc>
                    <a:spcPct val="90000"/>
                  </a:lnSpc>
                </a:pPr>
                <a:r>
                  <a:rPr lang="en-US" sz="1100" b="1">
                    <a:solidFill>
                      <a:schemeClr val="bg1"/>
                    </a:solidFill>
                  </a:rPr>
                  <a:t>SAVINGS</a:t>
                </a:r>
              </a:p>
              <a:p>
                <a:pPr algn="ctr">
                  <a:lnSpc>
                    <a:spcPct val="90000"/>
                  </a:lnSpc>
                </a:pPr>
                <a:r>
                  <a:rPr lang="en-US" sz="1100" b="1">
                    <a:solidFill>
                      <a:schemeClr val="bg1"/>
                    </a:solidFill>
                  </a:rPr>
                  <a:t>IN EXCESS</a:t>
                </a:r>
              </a:p>
            </p:txBody>
          </p:sp>
          <p:sp>
            <p:nvSpPr>
              <p:cNvPr id="9" name="Rectangle 10"/>
              <p:cNvSpPr>
                <a:spLocks noChangeArrowheads="1"/>
              </p:cNvSpPr>
              <p:nvPr/>
            </p:nvSpPr>
            <p:spPr bwMode="auto">
              <a:xfrm>
                <a:off x="3168" y="1872"/>
                <a:ext cx="1008" cy="254"/>
              </a:xfrm>
              <a:prstGeom prst="rect">
                <a:avLst/>
              </a:prstGeom>
              <a:gradFill rotWithShape="0">
                <a:gsLst>
                  <a:gs pos="0">
                    <a:srgbClr val="3366FF"/>
                  </a:gs>
                  <a:gs pos="100000">
                    <a:srgbClr val="182F76"/>
                  </a:gs>
                </a:gsLst>
                <a:lin ang="5400000" scaled="1"/>
              </a:gradFill>
              <a:ln w="12700">
                <a:solidFill>
                  <a:schemeClr val="tx1"/>
                </a:solidFill>
                <a:miter lim="800000"/>
                <a:headEnd/>
                <a:tailEnd/>
              </a:ln>
            </p:spPr>
            <p:txBody>
              <a:bodyPr lIns="90488" tIns="44450" rIns="90488" bIns="44450">
                <a:spAutoFit/>
              </a:bodyPr>
              <a:lstStyle/>
              <a:p>
                <a:pPr algn="ctr">
                  <a:lnSpc>
                    <a:spcPct val="90000"/>
                  </a:lnSpc>
                </a:pPr>
                <a:r>
                  <a:rPr lang="en-US" sz="1100" b="1">
                    <a:solidFill>
                      <a:schemeClr val="bg1"/>
                    </a:solidFill>
                  </a:rPr>
                  <a:t>SERVICE</a:t>
                </a:r>
              </a:p>
              <a:p>
                <a:pPr algn="ctr">
                  <a:lnSpc>
                    <a:spcPct val="90000"/>
                  </a:lnSpc>
                </a:pPr>
                <a:r>
                  <a:rPr lang="en-US" sz="1100" b="1">
                    <a:solidFill>
                      <a:schemeClr val="bg1"/>
                    </a:solidFill>
                  </a:rPr>
                  <a:t>PAYMENTS</a:t>
                </a:r>
              </a:p>
            </p:txBody>
          </p:sp>
          <p:sp>
            <p:nvSpPr>
              <p:cNvPr id="10" name="Rectangle 11"/>
              <p:cNvSpPr>
                <a:spLocks noChangeArrowheads="1"/>
              </p:cNvSpPr>
              <p:nvPr/>
            </p:nvSpPr>
            <p:spPr bwMode="auto">
              <a:xfrm>
                <a:off x="3168" y="2112"/>
                <a:ext cx="1008" cy="444"/>
              </a:xfrm>
              <a:prstGeom prst="rect">
                <a:avLst/>
              </a:prstGeom>
              <a:gradFill rotWithShape="0">
                <a:gsLst>
                  <a:gs pos="0">
                    <a:srgbClr val="339966"/>
                  </a:gs>
                  <a:gs pos="100000">
                    <a:srgbClr val="18472F"/>
                  </a:gs>
                </a:gsLst>
                <a:lin ang="5400000" scaled="1"/>
              </a:gradFill>
              <a:ln w="12700">
                <a:solidFill>
                  <a:schemeClr val="tx1"/>
                </a:solidFill>
                <a:miter lim="800000"/>
                <a:headEnd/>
                <a:tailEnd/>
              </a:ln>
            </p:spPr>
            <p:txBody>
              <a:bodyPr lIns="90488" tIns="44450" rIns="90488" bIns="44450">
                <a:spAutoFit/>
              </a:bodyPr>
              <a:lstStyle/>
              <a:p>
                <a:pPr algn="ctr">
                  <a:lnSpc>
                    <a:spcPct val="90000"/>
                  </a:lnSpc>
                </a:pPr>
                <a:r>
                  <a:rPr lang="en-US" sz="1100" b="1">
                    <a:solidFill>
                      <a:schemeClr val="bg1"/>
                    </a:solidFill>
                  </a:rPr>
                  <a:t>PAYMENTS</a:t>
                </a:r>
              </a:p>
              <a:p>
                <a:pPr algn="ctr">
                  <a:lnSpc>
                    <a:spcPct val="90000"/>
                  </a:lnSpc>
                </a:pPr>
                <a:r>
                  <a:rPr lang="en-US" sz="1100" b="1">
                    <a:solidFill>
                      <a:schemeClr val="bg1"/>
                    </a:solidFill>
                  </a:rPr>
                  <a:t>TO</a:t>
                </a:r>
              </a:p>
              <a:p>
                <a:pPr algn="ctr">
                  <a:lnSpc>
                    <a:spcPct val="90000"/>
                  </a:lnSpc>
                </a:pPr>
                <a:r>
                  <a:rPr lang="en-US" sz="1100" b="1">
                    <a:solidFill>
                      <a:schemeClr val="bg1"/>
                    </a:solidFill>
                  </a:rPr>
                  <a:t>FINANCING</a:t>
                </a:r>
              </a:p>
              <a:p>
                <a:pPr algn="ctr">
                  <a:lnSpc>
                    <a:spcPct val="90000"/>
                  </a:lnSpc>
                </a:pPr>
                <a:r>
                  <a:rPr lang="en-US" sz="1100" b="1">
                    <a:solidFill>
                      <a:schemeClr val="bg1"/>
                    </a:solidFill>
                  </a:rPr>
                  <a:t>INSTITUTION</a:t>
                </a:r>
              </a:p>
            </p:txBody>
          </p:sp>
          <p:sp>
            <p:nvSpPr>
              <p:cNvPr id="11" name="Rectangle 12"/>
              <p:cNvSpPr>
                <a:spLocks noChangeArrowheads="1"/>
              </p:cNvSpPr>
              <p:nvPr/>
            </p:nvSpPr>
            <p:spPr bwMode="auto">
              <a:xfrm>
                <a:off x="3168" y="2544"/>
                <a:ext cx="1008" cy="1204"/>
              </a:xfrm>
              <a:prstGeom prst="rect">
                <a:avLst/>
              </a:prstGeom>
              <a:gradFill rotWithShape="0">
                <a:gsLst>
                  <a:gs pos="0">
                    <a:schemeClr val="accent1"/>
                  </a:gs>
                  <a:gs pos="100000">
                    <a:schemeClr val="accent1">
                      <a:gamma/>
                      <a:shade val="46275"/>
                      <a:invGamma/>
                    </a:schemeClr>
                  </a:gs>
                </a:gsLst>
                <a:lin ang="5400000" scaled="1"/>
              </a:gradFill>
              <a:ln w="12700">
                <a:solidFill>
                  <a:schemeClr val="tx1"/>
                </a:solidFill>
                <a:miter lim="800000"/>
                <a:headEnd/>
                <a:tailEnd/>
              </a:ln>
              <a:effectLst/>
            </p:spPr>
            <p:txBody>
              <a:bodyPr lIns="90488" tIns="44450" rIns="90488" bIns="44450">
                <a:spAutoFit/>
              </a:bodyPr>
              <a:lstStyle/>
              <a:p>
                <a:pPr algn="ctr">
                  <a:lnSpc>
                    <a:spcPct val="90000"/>
                  </a:lnSpc>
                  <a:defRPr/>
                </a:pPr>
                <a:r>
                  <a:rPr lang="en-US" sz="1100" b="1">
                    <a:solidFill>
                      <a:schemeClr val="bg1"/>
                    </a:solidFill>
                    <a:latin typeface="Arial" charset="0"/>
                    <a:cs typeface="Arial" charset="0"/>
                  </a:rPr>
                  <a:t>PAYMENTS</a:t>
                </a:r>
              </a:p>
              <a:p>
                <a:pPr algn="ctr">
                  <a:lnSpc>
                    <a:spcPct val="90000"/>
                  </a:lnSpc>
                  <a:defRPr/>
                </a:pPr>
                <a:r>
                  <a:rPr lang="en-US" sz="1100" b="1">
                    <a:solidFill>
                      <a:schemeClr val="bg1"/>
                    </a:solidFill>
                    <a:latin typeface="Arial" charset="0"/>
                    <a:cs typeface="Arial" charset="0"/>
                  </a:rPr>
                  <a:t>TO</a:t>
                </a:r>
              </a:p>
              <a:p>
                <a:pPr algn="ctr">
                  <a:lnSpc>
                    <a:spcPct val="90000"/>
                  </a:lnSpc>
                  <a:defRPr/>
                </a:pPr>
                <a:r>
                  <a:rPr lang="en-US" sz="1100" b="1">
                    <a:solidFill>
                      <a:schemeClr val="bg1"/>
                    </a:solidFill>
                    <a:latin typeface="Arial" charset="0"/>
                    <a:cs typeface="Arial" charset="0"/>
                  </a:rPr>
                  <a:t>UTILITY</a:t>
                </a:r>
              </a:p>
              <a:p>
                <a:pPr algn="ctr">
                  <a:lnSpc>
                    <a:spcPct val="90000"/>
                  </a:lnSpc>
                  <a:defRPr/>
                </a:pPr>
                <a:r>
                  <a:rPr lang="en-US" sz="1100" b="1">
                    <a:solidFill>
                      <a:schemeClr val="bg1"/>
                    </a:solidFill>
                    <a:latin typeface="Arial" charset="0"/>
                    <a:cs typeface="Arial" charset="0"/>
                  </a:rPr>
                  <a:t>PROVIDERS</a:t>
                </a: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a:p>
                <a:pPr algn="ctr">
                  <a:lnSpc>
                    <a:spcPct val="90000"/>
                  </a:lnSpc>
                  <a:defRPr/>
                </a:pPr>
                <a:endParaRPr lang="en-US" sz="1100" b="1">
                  <a:solidFill>
                    <a:schemeClr val="bg1"/>
                  </a:solidFill>
                  <a:latin typeface="Arial" charset="0"/>
                  <a:cs typeface="Arial" charset="0"/>
                </a:endParaRPr>
              </a:p>
            </p:txBody>
          </p:sp>
        </p:grpSp>
      </p:grpSp>
      <p:sp>
        <p:nvSpPr>
          <p:cNvPr id="12" name="Rectangle 13"/>
          <p:cNvSpPr>
            <a:spLocks noChangeArrowheads="1"/>
          </p:cNvSpPr>
          <p:nvPr/>
        </p:nvSpPr>
        <p:spPr bwMode="auto">
          <a:xfrm rot="10800000">
            <a:off x="3464920" y="2170113"/>
            <a:ext cx="339325" cy="3352800"/>
          </a:xfrm>
          <a:prstGeom prst="rect">
            <a:avLst/>
          </a:prstGeom>
          <a:solidFill>
            <a:schemeClr val="bg1"/>
          </a:solidFill>
          <a:ln w="12700">
            <a:solidFill>
              <a:schemeClr val="tx1"/>
            </a:solidFill>
            <a:miter lim="800000"/>
            <a:headEnd/>
            <a:tailEnd/>
          </a:ln>
        </p:spPr>
        <p:txBody>
          <a:bodyPr vert="eaVert" lIns="90488" tIns="44450" rIns="90488" bIns="44450">
            <a:spAutoFit/>
          </a:bodyPr>
          <a:lstStyle/>
          <a:p>
            <a:pPr algn="ctr">
              <a:lnSpc>
                <a:spcPct val="90000"/>
              </a:lnSpc>
            </a:pPr>
            <a:r>
              <a:rPr lang="en-US" sz="1100" b="1"/>
              <a:t>BEFORE PERFORMANCE CONTRACT</a:t>
            </a:r>
          </a:p>
        </p:txBody>
      </p:sp>
      <p:sp>
        <p:nvSpPr>
          <p:cNvPr id="13" name="Rectangle 14"/>
          <p:cNvSpPr>
            <a:spLocks noChangeArrowheads="1"/>
          </p:cNvSpPr>
          <p:nvPr/>
        </p:nvSpPr>
        <p:spPr bwMode="auto">
          <a:xfrm rot="10800000">
            <a:off x="6497839" y="2209800"/>
            <a:ext cx="339325" cy="3352799"/>
          </a:xfrm>
          <a:prstGeom prst="rect">
            <a:avLst/>
          </a:prstGeom>
          <a:solidFill>
            <a:schemeClr val="bg1"/>
          </a:solidFill>
          <a:ln w="12700">
            <a:solidFill>
              <a:schemeClr val="tx1"/>
            </a:solidFill>
            <a:miter lim="800000"/>
            <a:headEnd/>
            <a:tailEnd/>
          </a:ln>
        </p:spPr>
        <p:txBody>
          <a:bodyPr vert="eaVert" wrap="square" lIns="90488" tIns="44450" rIns="90488" bIns="44450">
            <a:spAutoFit/>
          </a:bodyPr>
          <a:lstStyle/>
          <a:p>
            <a:pPr algn="ctr">
              <a:lnSpc>
                <a:spcPct val="90000"/>
              </a:lnSpc>
            </a:pPr>
            <a:r>
              <a:rPr lang="en-US" sz="1100" b="1"/>
              <a:t>AFTER PERFORMANCE CONTRACT</a:t>
            </a:r>
          </a:p>
        </p:txBody>
      </p:sp>
      <p:sp>
        <p:nvSpPr>
          <p:cNvPr id="15" name="Rectangle 5"/>
          <p:cNvSpPr txBox="1">
            <a:spLocks noChangeArrowheads="1"/>
          </p:cNvSpPr>
          <p:nvPr/>
        </p:nvSpPr>
        <p:spPr>
          <a:xfrm>
            <a:off x="1981200" y="5638800"/>
            <a:ext cx="8686800" cy="609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Tx/>
              <a:buNone/>
            </a:pPr>
            <a:r>
              <a:rPr lang="en-US" altLang="en-US" sz="2000">
                <a:cs typeface="Times New Roman" pitchFamily="18" charset="0"/>
              </a:rPr>
              <a:t>Zero or positive net impact on existing budgets.</a:t>
            </a:r>
            <a:endParaRPr lang="en-US" altLang="en-US" sz="2000" dirty="0">
              <a:cs typeface="Times New Roman" pitchFamily="18" charset="0"/>
            </a:endParaRPr>
          </a:p>
        </p:txBody>
      </p:sp>
      <p:pic>
        <p:nvPicPr>
          <p:cNvPr id="14" name="Picture 13">
            <a:extLst>
              <a:ext uri="{FF2B5EF4-FFF2-40B4-BE49-F238E27FC236}">
                <a16:creationId xmlns:a16="http://schemas.microsoft.com/office/drawing/2014/main" id="{120D6E1C-E450-490C-9D24-22FBBEA367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326745785"/>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Deep Energy Retrofit</a:t>
            </a:r>
          </a:p>
        </p:txBody>
      </p:sp>
      <p:sp>
        <p:nvSpPr>
          <p:cNvPr id="2" name="Content Placeholder 1"/>
          <p:cNvSpPr>
            <a:spLocks noGrp="1"/>
          </p:cNvSpPr>
          <p:nvPr>
            <p:ph idx="1"/>
          </p:nvPr>
        </p:nvSpPr>
        <p:spPr/>
        <p:txBody>
          <a:bodyPr/>
          <a:lstStyle/>
          <a:p>
            <a:r>
              <a:rPr lang="en-US" dirty="0"/>
              <a:t>Process Differentiators</a:t>
            </a:r>
          </a:p>
          <a:p>
            <a:pPr lvl="1"/>
            <a:r>
              <a:rPr lang="en-US" dirty="0"/>
              <a:t>Building Owner Involvement</a:t>
            </a:r>
          </a:p>
          <a:p>
            <a:pPr lvl="1"/>
            <a:r>
              <a:rPr lang="en-US" dirty="0"/>
              <a:t>Integrative Design</a:t>
            </a:r>
          </a:p>
          <a:p>
            <a:pPr lvl="1"/>
            <a:r>
              <a:rPr lang="en-US" dirty="0"/>
              <a:t>Advanced Auditing, Modeling, LCCA</a:t>
            </a:r>
          </a:p>
          <a:p>
            <a:pPr lvl="1"/>
            <a:r>
              <a:rPr lang="en-US" dirty="0"/>
              <a:t>Ongoing M&amp;V</a:t>
            </a:r>
          </a:p>
          <a:p>
            <a:pPr lvl="1"/>
            <a:r>
              <a:rPr lang="en-US" dirty="0"/>
              <a:t>Occupant Engagement</a:t>
            </a:r>
          </a:p>
          <a:p>
            <a:r>
              <a:rPr lang="en-US" dirty="0"/>
              <a:t>Results:</a:t>
            </a:r>
          </a:p>
          <a:p>
            <a:pPr lvl="1"/>
            <a:r>
              <a:rPr lang="en-US" dirty="0"/>
              <a:t>Larger Energy Savings</a:t>
            </a:r>
          </a:p>
          <a:p>
            <a:pPr lvl="1"/>
            <a:r>
              <a:rPr lang="en-US" dirty="0"/>
              <a:t>Improved Project Economics</a:t>
            </a:r>
          </a:p>
          <a:p>
            <a:endParaRPr lang="en-US" dirty="0"/>
          </a:p>
        </p:txBody>
      </p:sp>
      <p:pic>
        <p:nvPicPr>
          <p:cNvPr id="4" name="Picture 5" descr="JJ Pickle FB_Workers.png"/>
          <p:cNvPicPr>
            <a:picLocks noChangeAspect="1"/>
          </p:cNvPicPr>
          <p:nvPr/>
        </p:nvPicPr>
        <p:blipFill>
          <a:blip r:embed="rId2" cstate="print"/>
          <a:srcRect/>
          <a:stretch>
            <a:fillRect/>
          </a:stretch>
        </p:blipFill>
        <p:spPr bwMode="auto">
          <a:xfrm>
            <a:off x="6126480" y="2103480"/>
            <a:ext cx="3352800" cy="3879850"/>
          </a:xfrm>
          <a:prstGeom prst="rect">
            <a:avLst/>
          </a:prstGeom>
          <a:noFill/>
          <a:ln w="9525">
            <a:noFill/>
            <a:miter lim="800000"/>
            <a:headEnd/>
            <a:tailEnd/>
          </a:ln>
        </p:spPr>
      </p:pic>
      <p:pic>
        <p:nvPicPr>
          <p:cNvPr id="5" name="Picture 4">
            <a:extLst>
              <a:ext uri="{FF2B5EF4-FFF2-40B4-BE49-F238E27FC236}">
                <a16:creationId xmlns:a16="http://schemas.microsoft.com/office/drawing/2014/main" id="{1CD6DC9F-B75F-48ED-89C7-0B6AEB4EC0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67776206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3600" y="228600"/>
            <a:ext cx="7010400" cy="990600"/>
          </a:xfrm>
        </p:spPr>
        <p:txBody>
          <a:bodyPr>
            <a:normAutofit/>
          </a:bodyPr>
          <a:lstStyle/>
          <a:p>
            <a:r>
              <a:rPr lang="en-US" sz="3600" dirty="0"/>
              <a:t>What’s Next?</a:t>
            </a:r>
          </a:p>
        </p:txBody>
      </p:sp>
      <p:sp>
        <p:nvSpPr>
          <p:cNvPr id="7" name="Text Placeholder 6"/>
          <p:cNvSpPr>
            <a:spLocks noGrp="1"/>
          </p:cNvSpPr>
          <p:nvPr>
            <p:ph type="body" sz="half" idx="1"/>
          </p:nvPr>
        </p:nvSpPr>
        <p:spPr>
          <a:xfrm>
            <a:off x="685800" y="2057400"/>
            <a:ext cx="8001000" cy="3657600"/>
          </a:xfrm>
        </p:spPr>
        <p:txBody>
          <a:bodyPr/>
          <a:lstStyle/>
          <a:p>
            <a:r>
              <a:rPr lang="en-US" dirty="0"/>
              <a:t>Change in Procurement Practice</a:t>
            </a:r>
          </a:p>
          <a:p>
            <a:r>
              <a:rPr lang="en-US" dirty="0"/>
              <a:t>Change in Budget Practice</a:t>
            </a:r>
          </a:p>
          <a:p>
            <a:r>
              <a:rPr lang="en-US" dirty="0"/>
              <a:t>Change in Measurement</a:t>
            </a:r>
          </a:p>
          <a:p>
            <a:r>
              <a:rPr lang="en-US" dirty="0"/>
              <a:t>Criteria for Selecting Vendors</a:t>
            </a:r>
          </a:p>
          <a:p>
            <a:r>
              <a:rPr lang="en-US" dirty="0"/>
              <a:t>Performance Contracting by Team Negotiation</a:t>
            </a:r>
          </a:p>
          <a:p>
            <a:r>
              <a:rPr lang="en-US" dirty="0"/>
              <a:t>Change in Fee Structures</a:t>
            </a:r>
          </a:p>
          <a:p>
            <a:r>
              <a:rPr lang="en-US" dirty="0"/>
              <a:t>Integration with Buildings Operations, Not Just at the Hand-Off, but for Years</a:t>
            </a:r>
          </a:p>
        </p:txBody>
      </p:sp>
      <p:pic>
        <p:nvPicPr>
          <p:cNvPr id="4" name="Picture 3">
            <a:extLst>
              <a:ext uri="{FF2B5EF4-FFF2-40B4-BE49-F238E27FC236}">
                <a16:creationId xmlns:a16="http://schemas.microsoft.com/office/drawing/2014/main" id="{39B21337-B21A-4DDD-8154-2A4DB39AB0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26581341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Key Lessons</a:t>
            </a:r>
          </a:p>
        </p:txBody>
      </p:sp>
      <p:sp>
        <p:nvSpPr>
          <p:cNvPr id="2" name="Content Placeholder 1"/>
          <p:cNvSpPr>
            <a:spLocks noGrp="1"/>
          </p:cNvSpPr>
          <p:nvPr>
            <p:ph idx="1"/>
          </p:nvPr>
        </p:nvSpPr>
        <p:spPr/>
        <p:txBody>
          <a:bodyPr/>
          <a:lstStyle/>
          <a:p>
            <a:r>
              <a:rPr lang="en-US" dirty="0"/>
              <a:t>Need better up front planning</a:t>
            </a:r>
          </a:p>
          <a:p>
            <a:r>
              <a:rPr lang="en-US" dirty="0"/>
              <a:t>An integrated design process is critical</a:t>
            </a:r>
          </a:p>
          <a:p>
            <a:r>
              <a:rPr lang="en-US" dirty="0"/>
              <a:t>The importance of relationships</a:t>
            </a:r>
          </a:p>
        </p:txBody>
      </p:sp>
      <p:pic>
        <p:nvPicPr>
          <p:cNvPr id="4" name="Content Placeholder 3"/>
          <p:cNvPicPr>
            <a:picLocks noChangeAspect="1"/>
          </p:cNvPicPr>
          <p:nvPr/>
        </p:nvPicPr>
        <p:blipFill>
          <a:blip r:embed="rId2" cstate="print"/>
          <a:srcRect/>
          <a:stretch>
            <a:fillRect/>
          </a:stretch>
        </p:blipFill>
        <p:spPr bwMode="auto">
          <a:xfrm>
            <a:off x="5679798" y="2219114"/>
            <a:ext cx="5414922" cy="3276600"/>
          </a:xfrm>
          <a:prstGeom prst="rect">
            <a:avLst/>
          </a:prstGeom>
          <a:noFill/>
          <a:ln w="9525">
            <a:noFill/>
            <a:miter lim="800000"/>
            <a:headEnd/>
            <a:tailEnd/>
          </a:ln>
        </p:spPr>
      </p:pic>
      <p:pic>
        <p:nvPicPr>
          <p:cNvPr id="5" name="Picture 4">
            <a:extLst>
              <a:ext uri="{FF2B5EF4-FFF2-40B4-BE49-F238E27FC236}">
                <a16:creationId xmlns:a16="http://schemas.microsoft.com/office/drawing/2014/main" id="{F05CAD53-4911-45AA-B614-C786D59CD3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extLst>
      <p:ext uri="{BB962C8B-B14F-4D97-AF65-F5344CB8AC3E}">
        <p14:creationId xmlns:p14="http://schemas.microsoft.com/office/powerpoint/2010/main" val="220599620"/>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xfrm>
            <a:off x="1901163" y="1111753"/>
            <a:ext cx="3720353" cy="4634494"/>
          </a:xfrm>
          <a:ln w="25400" cap="sq">
            <a:noFill/>
            <a:miter lim="800000"/>
          </a:ln>
        </p:spPr>
        <p:txBody>
          <a:bodyPr anchor="ctr">
            <a:normAutofit/>
          </a:bodyPr>
          <a:lstStyle/>
          <a:p>
            <a:pPr algn="ctr"/>
            <a:r>
              <a:rPr lang="en-US" sz="3200">
                <a:solidFill>
                  <a:srgbClr val="FFFFFF"/>
                </a:solidFill>
              </a:rPr>
              <a:t>References</a:t>
            </a:r>
          </a:p>
        </p:txBody>
      </p:sp>
      <p:sp>
        <p:nvSpPr>
          <p:cNvPr id="76" name="Rectangle 75">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3"/>
          <p:cNvSpPr>
            <a:spLocks noGrp="1" noChangeArrowheads="1"/>
          </p:cNvSpPr>
          <p:nvPr>
            <p:ph idx="1"/>
          </p:nvPr>
        </p:nvSpPr>
        <p:spPr>
          <a:xfrm>
            <a:off x="6570206" y="1111753"/>
            <a:ext cx="5057396" cy="4628275"/>
          </a:xfrm>
        </p:spPr>
        <p:txBody>
          <a:bodyPr anchor="ctr">
            <a:normAutofit/>
          </a:bodyPr>
          <a:lstStyle/>
          <a:p>
            <a:r>
              <a:rPr lang="en-US">
                <a:solidFill>
                  <a:schemeClr val="tx1">
                    <a:lumMod val="85000"/>
                    <a:lumOff val="15000"/>
                  </a:schemeClr>
                </a:solidFill>
              </a:rPr>
              <a:t>IndustryRelations@gsa.gov</a:t>
            </a:r>
          </a:p>
          <a:p>
            <a:pPr lvl="1"/>
            <a:r>
              <a:rPr lang="en-US">
                <a:solidFill>
                  <a:schemeClr val="tx1">
                    <a:lumMod val="85000"/>
                    <a:lumOff val="15000"/>
                  </a:schemeClr>
                </a:solidFill>
              </a:rPr>
              <a:t>1-866-PBS-VEND (727-8363)</a:t>
            </a:r>
          </a:p>
          <a:p>
            <a:endParaRPr lang="en-US">
              <a:solidFill>
                <a:schemeClr val="tx1">
                  <a:lumMod val="85000"/>
                  <a:lumOff val="15000"/>
                </a:schemeClr>
              </a:solidFill>
            </a:endParaRPr>
          </a:p>
          <a:p>
            <a:r>
              <a:rPr lang="en-US">
                <a:solidFill>
                  <a:schemeClr val="tx1">
                    <a:lumMod val="85000"/>
                    <a:lumOff val="15000"/>
                  </a:schemeClr>
                </a:solidFill>
              </a:rPr>
              <a:t>Federal Business Opportunities</a:t>
            </a:r>
          </a:p>
          <a:p>
            <a:pPr lvl="1"/>
            <a:r>
              <a:rPr lang="en-US">
                <a:solidFill>
                  <a:schemeClr val="tx1">
                    <a:lumMod val="85000"/>
                    <a:lumOff val="15000"/>
                  </a:schemeClr>
                </a:solidFill>
              </a:rPr>
              <a:t>FedBizOpps  </a:t>
            </a:r>
          </a:p>
          <a:p>
            <a:pPr lvl="1"/>
            <a:r>
              <a:rPr lang="en-US">
                <a:solidFill>
                  <a:schemeClr val="tx1">
                    <a:lumMod val="85000"/>
                    <a:lumOff val="15000"/>
                  </a:schemeClr>
                </a:solidFill>
              </a:rPr>
              <a:t>www.fbo.gov</a:t>
            </a:r>
          </a:p>
          <a:p>
            <a:pPr lvl="1"/>
            <a:endParaRPr lang="en-US">
              <a:solidFill>
                <a:schemeClr val="tx1">
                  <a:lumMod val="85000"/>
                  <a:lumOff val="15000"/>
                </a:schemeClr>
              </a:solidFill>
            </a:endParaRPr>
          </a:p>
          <a:p>
            <a:r>
              <a:rPr lang="en-US">
                <a:solidFill>
                  <a:schemeClr val="tx1">
                    <a:lumMod val="85000"/>
                    <a:lumOff val="15000"/>
                  </a:schemeClr>
                </a:solidFill>
              </a:rPr>
              <a:t>Acquisition Central</a:t>
            </a:r>
          </a:p>
          <a:p>
            <a:pPr lvl="1"/>
            <a:r>
              <a:rPr lang="en-US">
                <a:solidFill>
                  <a:schemeClr val="tx1">
                    <a:lumMod val="85000"/>
                    <a:lumOff val="15000"/>
                  </a:schemeClr>
                </a:solidFill>
              </a:rPr>
              <a:t>www.acquisition.gov</a:t>
            </a:r>
          </a:p>
          <a:p>
            <a:pPr marL="109728" lvl="1" indent="0">
              <a:spcBef>
                <a:spcPts val="400"/>
              </a:spcBef>
              <a:buSzPct val="68000"/>
              <a:buNone/>
            </a:pPr>
            <a:endParaRPr lang="en-US">
              <a:solidFill>
                <a:schemeClr val="tx1">
                  <a:lumMod val="85000"/>
                  <a:lumOff val="15000"/>
                </a:schemeClr>
              </a:solidFill>
            </a:endParaRPr>
          </a:p>
          <a:p>
            <a:r>
              <a:rPr lang="en-US">
                <a:solidFill>
                  <a:schemeClr val="tx1">
                    <a:lumMod val="85000"/>
                    <a:lumOff val="15000"/>
                  </a:schemeClr>
                </a:solidFill>
              </a:rPr>
              <a:t>GSA Greening Federal Buildings</a:t>
            </a:r>
          </a:p>
          <a:p>
            <a:pPr lvl="1"/>
            <a:r>
              <a:rPr lang="en-US">
                <a:solidFill>
                  <a:schemeClr val="tx1">
                    <a:lumMod val="85000"/>
                    <a:lumOff val="15000"/>
                  </a:schemeClr>
                </a:solidFill>
              </a:rPr>
              <a:t>www.gsa.gov/greenbuilding</a:t>
            </a:r>
          </a:p>
          <a:p>
            <a:endParaRPr lang="en-US">
              <a:solidFill>
                <a:schemeClr val="tx1">
                  <a:lumMod val="85000"/>
                  <a:lumOff val="15000"/>
                </a:schemeClr>
              </a:solidFill>
            </a:endParaRPr>
          </a:p>
          <a:p>
            <a:endParaRPr lang="en-US">
              <a:solidFill>
                <a:schemeClr val="tx1">
                  <a:lumMod val="85000"/>
                  <a:lumOff val="15000"/>
                </a:schemeClr>
              </a:solidFill>
            </a:endParaRPr>
          </a:p>
        </p:txBody>
      </p:sp>
      <p:pic>
        <p:nvPicPr>
          <p:cNvPr id="7" name="Picture 6">
            <a:extLst>
              <a:ext uri="{FF2B5EF4-FFF2-40B4-BE49-F238E27FC236}">
                <a16:creationId xmlns:a16="http://schemas.microsoft.com/office/drawing/2014/main" id="{BEDF2714-8071-48B7-ACDD-C1860CEDBE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369" y="6400800"/>
            <a:ext cx="2860675" cy="312420"/>
          </a:xfrm>
          <a:prstGeom prst="rect">
            <a:avLst/>
          </a:prstGeom>
          <a:noFill/>
          <a:ln>
            <a:noFill/>
          </a:ln>
        </p:spPr>
      </p:pic>
    </p:spTree>
    <p:extLst>
      <p:ext uri="{BB962C8B-B14F-4D97-AF65-F5344CB8AC3E}">
        <p14:creationId xmlns:p14="http://schemas.microsoft.com/office/powerpoint/2010/main" val="25019644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9149A8A-94BF-497D-AFCE-2F5384ACE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2256" y="642257"/>
            <a:ext cx="3417677" cy="5226837"/>
          </a:xfrm>
        </p:spPr>
        <p:txBody>
          <a:bodyPr anchor="t">
            <a:normAutofit/>
          </a:bodyPr>
          <a:lstStyle/>
          <a:p>
            <a:r>
              <a:rPr lang="en-US" sz="3000"/>
              <a:t>WHAT ARE THE PRIMARY RISKS UNIQUE TO GREEN/SUSTAINABLE CONSTRUCTION?</a:t>
            </a:r>
          </a:p>
        </p:txBody>
      </p:sp>
      <p:graphicFrame>
        <p:nvGraphicFramePr>
          <p:cNvPr id="5" name="Content Placeholder 4">
            <a:extLst>
              <a:ext uri="{FF2B5EF4-FFF2-40B4-BE49-F238E27FC236}">
                <a16:creationId xmlns:a16="http://schemas.microsoft.com/office/drawing/2014/main" id="{3801B145-2E38-4C89-87A4-B2447923C5FF}"/>
              </a:ext>
            </a:extLst>
          </p:cNvPr>
          <p:cNvGraphicFramePr>
            <a:graphicFrameLocks noGrp="1"/>
          </p:cNvGraphicFramePr>
          <p:nvPr>
            <p:ph idx="1"/>
            <p:extLst>
              <p:ext uri="{D42A27DB-BD31-4B8C-83A1-F6EECF244321}">
                <p14:modId xmlns:p14="http://schemas.microsoft.com/office/powerpoint/2010/main" val="1808138385"/>
              </p:ext>
            </p:extLst>
          </p:nvPr>
        </p:nvGraphicFramePr>
        <p:xfrm>
          <a:off x="4713512" y="642257"/>
          <a:ext cx="6847117" cy="377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0E13621-4B10-4DEC-84CD-5F03506A54B7}"/>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4713512" y="4657715"/>
            <a:ext cx="6847117" cy="752824"/>
          </a:xfrm>
          <a:prstGeom prst="rect">
            <a:avLst/>
          </a:prstGeom>
          <a:noFill/>
        </p:spPr>
      </p:pic>
      <p:sp>
        <p:nvSpPr>
          <p:cNvPr id="16" name="Rectangle 10">
            <a:extLst>
              <a:ext uri="{FF2B5EF4-FFF2-40B4-BE49-F238E27FC236}">
                <a16:creationId xmlns:a16="http://schemas.microsoft.com/office/drawing/2014/main" id="{EAEE9208-8461-49AC-86B1-56B04EB11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C835124F-DEB9-4709-9BB0-78FC9113A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QUESTIONS?</a:t>
            </a:r>
          </a:p>
        </p:txBody>
      </p:sp>
      <p:pic>
        <p:nvPicPr>
          <p:cNvPr id="14341" name="Picture 5" descr="C:\Documents and Settings\debbie.ellenwood\Local Settings\Temporary Internet Files\Content.IE5\3TO64NCP\MC900431560[1].png"/>
          <p:cNvPicPr>
            <a:picLocks noChangeAspect="1" noChangeArrowheads="1"/>
          </p:cNvPicPr>
          <p:nvPr/>
        </p:nvPicPr>
        <p:blipFill>
          <a:blip r:embed="rId3" cstate="print"/>
          <a:srcRect/>
          <a:stretch>
            <a:fillRect/>
          </a:stretch>
        </p:blipFill>
        <p:spPr bwMode="auto">
          <a:xfrm>
            <a:off x="4953143" y="2286143"/>
            <a:ext cx="2285714" cy="2285714"/>
          </a:xfrm>
          <a:prstGeom prst="rect">
            <a:avLst/>
          </a:prstGeom>
          <a:noFill/>
        </p:spPr>
      </p:pic>
      <p:pic>
        <p:nvPicPr>
          <p:cNvPr id="4" name="Picture 3">
            <a:extLst>
              <a:ext uri="{FF2B5EF4-FFF2-40B4-BE49-F238E27FC236}">
                <a16:creationId xmlns:a16="http://schemas.microsoft.com/office/drawing/2014/main" id="{4F1FC9F4-6625-4029-B08B-97526C1EF9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74638"/>
            <a:ext cx="8305800" cy="1630362"/>
          </a:xfrm>
        </p:spPr>
        <p:txBody>
          <a:bodyPr>
            <a:normAutofit fontScale="90000"/>
          </a:bodyPr>
          <a:lstStyle/>
          <a:p>
            <a:pPr algn="ctr"/>
            <a:r>
              <a:rPr lang="en-US" dirty="0"/>
              <a:t>WHAT ARE THE PRIMARY RISKS UNIQUE TO GREEN/SUSTAINABLE CONSTRUCTION?</a:t>
            </a:r>
          </a:p>
        </p:txBody>
      </p:sp>
      <p:sp>
        <p:nvSpPr>
          <p:cNvPr id="2" name="Content Placeholder 1"/>
          <p:cNvSpPr>
            <a:spLocks noGrp="1"/>
          </p:cNvSpPr>
          <p:nvPr>
            <p:ph idx="1"/>
          </p:nvPr>
        </p:nvSpPr>
        <p:spPr>
          <a:xfrm>
            <a:off x="2209800" y="2133600"/>
            <a:ext cx="8001000" cy="3886200"/>
          </a:xfrm>
        </p:spPr>
        <p:txBody>
          <a:bodyPr>
            <a:normAutofit/>
          </a:bodyPr>
          <a:lstStyle/>
          <a:p>
            <a:endParaRPr lang="en-US" b="1" dirty="0"/>
          </a:p>
          <a:p>
            <a:r>
              <a:rPr lang="en-US" b="1" dirty="0"/>
              <a:t>Reliance on Operation &amp; Maintenance to Meet Goals</a:t>
            </a:r>
          </a:p>
          <a:p>
            <a:pPr>
              <a:buNone/>
            </a:pPr>
            <a:endParaRPr lang="en-US" dirty="0"/>
          </a:p>
          <a:p>
            <a:r>
              <a:rPr lang="en-US" b="1" dirty="0"/>
              <a:t>Lack of Legal Precedent</a:t>
            </a:r>
            <a:endParaRPr lang="en-US" dirty="0"/>
          </a:p>
        </p:txBody>
      </p:sp>
      <p:pic>
        <p:nvPicPr>
          <p:cNvPr id="4" name="Picture 3">
            <a:extLst>
              <a:ext uri="{FF2B5EF4-FFF2-40B4-BE49-F238E27FC236}">
                <a16:creationId xmlns:a16="http://schemas.microsoft.com/office/drawing/2014/main" id="{AD519A6D-EFF1-43B7-9058-AA2A9ACF6A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CONTRACTING MECHANISMS</a:t>
            </a:r>
          </a:p>
        </p:txBody>
      </p:sp>
      <p:sp>
        <p:nvSpPr>
          <p:cNvPr id="2" name="Content Placeholder 1"/>
          <p:cNvSpPr>
            <a:spLocks noGrp="1"/>
          </p:cNvSpPr>
          <p:nvPr>
            <p:ph idx="1"/>
          </p:nvPr>
        </p:nvSpPr>
        <p:spPr/>
        <p:txBody>
          <a:bodyPr/>
          <a:lstStyle/>
          <a:p>
            <a:pPr algn="ctr"/>
            <a:r>
              <a:rPr lang="en-US" b="1" dirty="0"/>
              <a:t>Traditional</a:t>
            </a:r>
            <a:endParaRPr lang="en-US" dirty="0"/>
          </a:p>
          <a:p>
            <a:pPr>
              <a:buNone/>
            </a:pPr>
            <a:r>
              <a:rPr lang="en-US" b="1" dirty="0"/>
              <a:t>		</a:t>
            </a:r>
          </a:p>
          <a:p>
            <a:pPr>
              <a:buNone/>
            </a:pPr>
            <a:r>
              <a:rPr lang="en-US" b="1" dirty="0"/>
              <a:t>				OWNER</a:t>
            </a:r>
            <a:endParaRPr lang="en-US" dirty="0"/>
          </a:p>
          <a:p>
            <a:pPr>
              <a:buNone/>
            </a:pPr>
            <a:endParaRPr lang="en-US" b="1" dirty="0"/>
          </a:p>
          <a:p>
            <a:pPr>
              <a:buNone/>
            </a:pPr>
            <a:r>
              <a:rPr lang="en-US" b="1" dirty="0"/>
              <a:t>			</a:t>
            </a:r>
          </a:p>
          <a:p>
            <a:pPr>
              <a:buNone/>
            </a:pPr>
            <a:r>
              <a:rPr lang="en-US" b="1" dirty="0"/>
              <a:t>			                      Designer		                 Contractor</a:t>
            </a:r>
            <a:endParaRPr lang="en-US" dirty="0"/>
          </a:p>
          <a:p>
            <a:endParaRPr lang="en-US" dirty="0"/>
          </a:p>
        </p:txBody>
      </p:sp>
      <p:cxnSp>
        <p:nvCxnSpPr>
          <p:cNvPr id="21" name="Straight Arrow Connector 20"/>
          <p:cNvCxnSpPr/>
          <p:nvPr/>
        </p:nvCxnSpPr>
        <p:spPr>
          <a:xfrm rot="16200000" flipH="1">
            <a:off x="6974058" y="2461846"/>
            <a:ext cx="990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684543" y="2687514"/>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8CCB2A2-FA8C-465F-BB56-599604B708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CONTRACTING MECHANISMS</a:t>
            </a:r>
          </a:p>
        </p:txBody>
      </p:sp>
      <p:sp>
        <p:nvSpPr>
          <p:cNvPr id="2" name="Content Placeholder 1"/>
          <p:cNvSpPr>
            <a:spLocks noGrp="1"/>
          </p:cNvSpPr>
          <p:nvPr>
            <p:ph idx="1"/>
          </p:nvPr>
        </p:nvSpPr>
        <p:spPr/>
        <p:txBody>
          <a:bodyPr>
            <a:normAutofit/>
          </a:bodyPr>
          <a:lstStyle/>
          <a:p>
            <a:r>
              <a:rPr lang="en-US" b="1" dirty="0"/>
              <a:t>                                          Design-Build</a:t>
            </a:r>
          </a:p>
          <a:p>
            <a:pPr>
              <a:buNone/>
            </a:pPr>
            <a:r>
              <a:rPr lang="en-US" b="1" dirty="0"/>
              <a:t>		</a:t>
            </a:r>
          </a:p>
          <a:p>
            <a:pPr>
              <a:buNone/>
            </a:pPr>
            <a:r>
              <a:rPr lang="en-US" b="1" dirty="0"/>
              <a:t>				OWNER</a:t>
            </a:r>
          </a:p>
          <a:p>
            <a:pPr>
              <a:buNone/>
            </a:pPr>
            <a:endParaRPr lang="en-US" dirty="0"/>
          </a:p>
          <a:p>
            <a:pPr>
              <a:buNone/>
            </a:pPr>
            <a:r>
              <a:rPr lang="en-US" b="1" dirty="0"/>
              <a:t>		</a:t>
            </a:r>
          </a:p>
          <a:p>
            <a:pPr>
              <a:buNone/>
            </a:pPr>
            <a:r>
              <a:rPr lang="en-US" b="1" dirty="0"/>
              <a:t>			Designer/Contractor</a:t>
            </a:r>
          </a:p>
          <a:p>
            <a:pPr>
              <a:buNone/>
            </a:pPr>
            <a:endParaRPr lang="en-US" b="1" dirty="0"/>
          </a:p>
          <a:p>
            <a:pPr>
              <a:buNone/>
            </a:pPr>
            <a:endParaRPr lang="en-US" dirty="0"/>
          </a:p>
          <a:p>
            <a:pPr>
              <a:buNone/>
            </a:pPr>
            <a:r>
              <a:rPr lang="en-US" b="1" dirty="0"/>
              <a:t>			Contractor/Designer</a:t>
            </a:r>
            <a:endParaRPr lang="en-US" dirty="0"/>
          </a:p>
          <a:p>
            <a:endParaRPr lang="en-US" dirty="0"/>
          </a:p>
        </p:txBody>
      </p:sp>
      <p:cxnSp>
        <p:nvCxnSpPr>
          <p:cNvPr id="21" name="Straight Arrow Connector 20"/>
          <p:cNvCxnSpPr/>
          <p:nvPr/>
        </p:nvCxnSpPr>
        <p:spPr>
          <a:xfrm rot="5400000">
            <a:off x="5106194" y="47998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029994" y="33520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8F0EFBE-F245-4D2E-99E4-36AA16F622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CONTRACTING MECHANISMS</a:t>
            </a:r>
          </a:p>
        </p:txBody>
      </p:sp>
      <p:sp>
        <p:nvSpPr>
          <p:cNvPr id="2" name="Content Placeholder 1"/>
          <p:cNvSpPr>
            <a:spLocks noGrp="1"/>
          </p:cNvSpPr>
          <p:nvPr>
            <p:ph idx="1"/>
          </p:nvPr>
        </p:nvSpPr>
        <p:spPr/>
        <p:txBody>
          <a:bodyPr>
            <a:normAutofit/>
          </a:bodyPr>
          <a:lstStyle/>
          <a:p>
            <a:r>
              <a:rPr lang="en-US" b="1" dirty="0"/>
              <a:t>Integrated Project Delivery</a:t>
            </a:r>
          </a:p>
          <a:p>
            <a:pPr>
              <a:buNone/>
            </a:pPr>
            <a:r>
              <a:rPr lang="en-US" b="1" dirty="0"/>
              <a:t>		</a:t>
            </a:r>
          </a:p>
          <a:p>
            <a:pPr>
              <a:buNone/>
            </a:pPr>
            <a:r>
              <a:rPr lang="en-US" b="1" dirty="0"/>
              <a:t>	DESIGNER 	   OWNER	        CONTRACTOR</a:t>
            </a:r>
          </a:p>
          <a:p>
            <a:pPr>
              <a:buNone/>
            </a:pPr>
            <a:endParaRPr lang="en-US" dirty="0"/>
          </a:p>
          <a:p>
            <a:pPr>
              <a:buNone/>
            </a:pPr>
            <a:r>
              <a:rPr lang="en-US" b="1" dirty="0"/>
              <a:t>		</a:t>
            </a:r>
          </a:p>
          <a:p>
            <a:pPr>
              <a:buNone/>
            </a:pPr>
            <a:r>
              <a:rPr lang="en-US" b="1" dirty="0"/>
              <a:t>		</a:t>
            </a:r>
            <a:r>
              <a:rPr lang="en-US" b="1" dirty="0" err="1"/>
              <a:t>Subconsultants</a:t>
            </a:r>
            <a:r>
              <a:rPr lang="en-US" b="1" dirty="0"/>
              <a:t>/Subcontractors</a:t>
            </a:r>
            <a:endParaRPr lang="en-US" dirty="0"/>
          </a:p>
          <a:p>
            <a:endParaRPr lang="en-US" dirty="0"/>
          </a:p>
        </p:txBody>
      </p:sp>
      <p:cxnSp>
        <p:nvCxnSpPr>
          <p:cNvPr id="23" name="Straight Arrow Connector 22"/>
          <p:cNvCxnSpPr/>
          <p:nvPr/>
        </p:nvCxnSpPr>
        <p:spPr>
          <a:xfrm rot="5400000">
            <a:off x="5258594" y="33520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67200" y="2667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53200" y="2667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2895600"/>
            <a:ext cx="1295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734300" y="28575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48E75F0-3667-49D6-84F5-77A4A96CF4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IMPORTANT CONTRACT TERMS</a:t>
            </a:r>
          </a:p>
        </p:txBody>
      </p:sp>
      <p:sp>
        <p:nvSpPr>
          <p:cNvPr id="2" name="Content Placeholder 1"/>
          <p:cNvSpPr>
            <a:spLocks noGrp="1"/>
          </p:cNvSpPr>
          <p:nvPr>
            <p:ph idx="1"/>
          </p:nvPr>
        </p:nvSpPr>
        <p:spPr/>
        <p:txBody>
          <a:bodyPr>
            <a:normAutofit/>
          </a:bodyPr>
          <a:lstStyle/>
          <a:p>
            <a:r>
              <a:rPr lang="en-US" sz="2400" b="1" dirty="0"/>
              <a:t>Disclaimer for Change in Plan</a:t>
            </a:r>
          </a:p>
          <a:p>
            <a:pPr>
              <a:buNone/>
            </a:pPr>
            <a:endParaRPr lang="en-US" b="1" dirty="0"/>
          </a:p>
          <a:p>
            <a:pPr marL="120650" indent="-11113">
              <a:buNone/>
            </a:pPr>
            <a:r>
              <a:rPr lang="en-US" sz="1700" dirty="0"/>
              <a:t>“The Architect shall use reasonable care consistent with the foregoing standard in interpreting and designing in accordance with </a:t>
            </a:r>
            <a:r>
              <a:rPr lang="en-US" sz="1700" dirty="0" err="1"/>
              <a:t>LEED</a:t>
            </a:r>
            <a:r>
              <a:rPr lang="en-US" sz="1700" dirty="0"/>
              <a:t>.  The Architect shall not be responsible for Contractor’s failure to adhere to the Contract Documents and any applicable laws, codes and regulations incorporated therein, nor for any changes to the design made by the Owner without the direct participation and written approval of the Architect.”</a:t>
            </a:r>
            <a:endParaRPr lang="en-US" sz="1700" b="1" dirty="0"/>
          </a:p>
        </p:txBody>
      </p:sp>
      <p:pic>
        <p:nvPicPr>
          <p:cNvPr id="4" name="Picture 3">
            <a:extLst>
              <a:ext uri="{FF2B5EF4-FFF2-40B4-BE49-F238E27FC236}">
                <a16:creationId xmlns:a16="http://schemas.microsoft.com/office/drawing/2014/main" id="{9FC99422-A0C8-49A5-B890-936907B27C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2" y="6400800"/>
            <a:ext cx="2860675" cy="312420"/>
          </a:xfrm>
          <a:prstGeom prst="rect">
            <a:avLst/>
          </a:prstGeom>
          <a:noFill/>
          <a:ln>
            <a:noFill/>
          </a:ln>
        </p:spPr>
      </p:pic>
    </p:spTree>
  </p:cSld>
  <p:clrMapOvr>
    <a:masterClrMapping/>
  </p:clrMapOvr>
  <p:transition>
    <p:dissolve/>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6D7BA07601A14D91FEFDB99C53BACD" ma:contentTypeVersion="6" ma:contentTypeDescription="Create a new document." ma:contentTypeScope="" ma:versionID="8b3e2eccd25b7238a955c0955f695170">
  <xsd:schema xmlns:xsd="http://www.w3.org/2001/XMLSchema" xmlns:xs="http://www.w3.org/2001/XMLSchema" xmlns:p="http://schemas.microsoft.com/office/2006/metadata/properties" xmlns:ns2="0661163f-6308-46b8-b41a-d696100af637" targetNamespace="http://schemas.microsoft.com/office/2006/metadata/properties" ma:root="true" ma:fieldsID="a7865006e9c4440d05a2aa31134d3b81" ns2:_="">
    <xsd:import namespace="0661163f-6308-46b8-b41a-d696100af6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Designation" minOccurs="0"/>
                <xsd:element ref="ns2:Designa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163f-6308-46b8-b41a-d696100af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ignation" ma:index="12" nillable="true" ma:displayName="Designation" ma:format="Dropdown" ma:internalName="Designation">
      <xsd:simpleType>
        <xsd:restriction base="dms:Choice">
          <xsd:enumeration value="Choice 1"/>
          <xsd:enumeration value="Choice 2"/>
          <xsd:enumeration value="Choice 3"/>
        </xsd:restriction>
      </xsd:simpleType>
    </xsd:element>
    <xsd:element name="Designation2" ma:index="13" nillable="true" ma:displayName="Designation 2" ma:format="Dropdown" ma:internalName="Designation2">
      <xsd:simpleType>
        <xsd:restriction base="dms:Choice">
          <xsd:enumeration value="Mergers &amp; Acquisitions"/>
          <xsd:enumeration value="Environmental Law"/>
          <xsd:enumeration value="General Counsel"/>
          <xsd:enumeration value="Employment Matters"/>
          <xsd:enumeration value="Corporate Structuring"/>
          <xsd:enumeration value="Owner and Management Matters"/>
          <xsd:enumeration value="Ownership Transition"/>
          <xsd:enumeration value="Collections"/>
          <xsd:enumeration value="Intellectual Property"/>
          <xsd:enumeration value="Professional Licens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ignation2 xmlns="0661163f-6308-46b8-b41a-d696100af637" xsi:nil="true"/>
    <Designation xmlns="0661163f-6308-46b8-b41a-d696100af637" xsi:nil="true"/>
  </documentManagement>
</p:properties>
</file>

<file path=customXml/itemProps1.xml><?xml version="1.0" encoding="utf-8"?>
<ds:datastoreItem xmlns:ds="http://schemas.openxmlformats.org/officeDocument/2006/customXml" ds:itemID="{C2B40AD7-01AD-448D-9E47-F69E719ED927}"/>
</file>

<file path=customXml/itemProps2.xml><?xml version="1.0" encoding="utf-8"?>
<ds:datastoreItem xmlns:ds="http://schemas.openxmlformats.org/officeDocument/2006/customXml" ds:itemID="{5EE4CD7D-82A7-4B73-90BA-7F5E4C167E9B}"/>
</file>

<file path=customXml/itemProps3.xml><?xml version="1.0" encoding="utf-8"?>
<ds:datastoreItem xmlns:ds="http://schemas.openxmlformats.org/officeDocument/2006/customXml" ds:itemID="{F60F68C4-E050-476B-B337-3B089DF37929}"/>
</file>

<file path=docProps/app.xml><?xml version="1.0" encoding="utf-8"?>
<Properties xmlns="http://schemas.openxmlformats.org/officeDocument/2006/extended-properties" xmlns:vt="http://schemas.openxmlformats.org/officeDocument/2006/docPropsVTypes">
  <TotalTime>0</TotalTime>
  <Words>2321</Words>
  <Application>Microsoft Office PowerPoint</Application>
  <PresentationFormat>Widescreen</PresentationFormat>
  <Paragraphs>391</Paragraphs>
  <Slides>40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Century Gothic</vt:lpstr>
      <vt:lpstr>Wingdings</vt:lpstr>
      <vt:lpstr>Retrospect</vt:lpstr>
      <vt:lpstr>CONTRACTING FOR GREEN/SUSTAINABLE BUILDING PROJECTS</vt:lpstr>
      <vt:lpstr>WHAT ARE THE PRIMARY RISKS UNIQUE TO GREEN/SUSTAINABLE CONSTRUCTION?</vt:lpstr>
      <vt:lpstr>WHAT ARE THE PRIMARY RISKS UNIQUE TO GREEN/SUSTAINABLE CONSTRUCTION?</vt:lpstr>
      <vt:lpstr>WHAT ARE THE PRIMARY RISKS UNIQUE TO GREEN/SUSTAINABLE CONSTRUCTION?</vt:lpstr>
      <vt:lpstr>WHAT ARE THE PRIMARY RISKS UNIQUE TO GREEN/SUSTAINABLE CONSTRUCTION?</vt:lpstr>
      <vt:lpstr>CONTRACTING MECHANISMS</vt:lpstr>
      <vt:lpstr>CONTRACTING MECHANISMS</vt:lpstr>
      <vt:lpstr>CONTRACTING MECHANISMS</vt:lpstr>
      <vt:lpstr>IMPORTANT CONTRACT TERMS</vt:lpstr>
      <vt:lpstr>IMPORTANT CONTRACT TERMS</vt:lpstr>
      <vt:lpstr>IMPORTANT CONTRACT TERMS</vt:lpstr>
      <vt:lpstr>IMPORTANT CONTRACT TERMS</vt:lpstr>
      <vt:lpstr>IMPORTANT CONTRACT TERMS</vt:lpstr>
      <vt:lpstr>IMPORTANT CONTRACT TERMS</vt:lpstr>
      <vt:lpstr>PUBLIC V. PRIVATE CONTRACTING</vt:lpstr>
      <vt:lpstr>PUBLIC V. PRIVATE CONTRACTING</vt:lpstr>
      <vt:lpstr>PUBLIC V. PRIVATE CONTRACTING</vt:lpstr>
      <vt:lpstr>COMMENTS ON LEED CERTIFICATION PROCESS</vt:lpstr>
      <vt:lpstr>Federal Requirements</vt:lpstr>
      <vt:lpstr>Executive Order 13514</vt:lpstr>
      <vt:lpstr>The Guiding Principles for High-Performance  and Sustainable Buildings</vt:lpstr>
      <vt:lpstr>Evolving Market</vt:lpstr>
      <vt:lpstr>U.S. General Services Administration</vt:lpstr>
      <vt:lpstr>GSA Public Buildings Service</vt:lpstr>
      <vt:lpstr>Request for Lease Proposals (RLP)</vt:lpstr>
      <vt:lpstr>PowerPoint Presentation</vt:lpstr>
      <vt:lpstr>Acquisition Strategy</vt:lpstr>
      <vt:lpstr>American Recovery &amp; Reinvestment Act</vt:lpstr>
      <vt:lpstr>PowerPoint Presentation</vt:lpstr>
      <vt:lpstr>Moving to Performance-based Contracting </vt:lpstr>
      <vt:lpstr>Facilities Standards for the Public Buildings Service (P100)</vt:lpstr>
      <vt:lpstr>Pentagon Renovation</vt:lpstr>
      <vt:lpstr>NREL Research Support Facility</vt:lpstr>
      <vt:lpstr>PowerPoint Presentation</vt:lpstr>
      <vt:lpstr>Energy Savings Performance Contract (ESPC)</vt:lpstr>
      <vt:lpstr>Deep Energy Retrofit</vt:lpstr>
      <vt:lpstr>What’s Next?</vt:lpstr>
      <vt:lpstr>Key Lessons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2021-01-19T22:32:43Z</dcterms:created>
  <dcterms:modified xsi:type="dcterms:W3CDTF">2021-01-19T22:35:54Z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0x010100B16D7BA07601A14D91FEFDB99C53BACD</vt:lpwstr>
  </property>
</Properties>
</file>